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77" r:id="rId5"/>
  </p:sldMasterIdLst>
  <p:notesMasterIdLst>
    <p:notesMasterId r:id="rId45"/>
  </p:notesMasterIdLst>
  <p:handoutMasterIdLst>
    <p:handoutMasterId r:id="rId46"/>
  </p:handoutMasterIdLst>
  <p:sldIdLst>
    <p:sldId id="352" r:id="rId6"/>
    <p:sldId id="756" r:id="rId7"/>
    <p:sldId id="730" r:id="rId8"/>
    <p:sldId id="731" r:id="rId9"/>
    <p:sldId id="732" r:id="rId10"/>
    <p:sldId id="790" r:id="rId11"/>
    <p:sldId id="736" r:id="rId12"/>
    <p:sldId id="571" r:id="rId13"/>
    <p:sldId id="711" r:id="rId14"/>
    <p:sldId id="712" r:id="rId15"/>
    <p:sldId id="714" r:id="rId16"/>
    <p:sldId id="661" r:id="rId17"/>
    <p:sldId id="668" r:id="rId18"/>
    <p:sldId id="660" r:id="rId19"/>
    <p:sldId id="670" r:id="rId20"/>
    <p:sldId id="669" r:id="rId21"/>
    <p:sldId id="662" r:id="rId22"/>
    <p:sldId id="680" r:id="rId23"/>
    <p:sldId id="681" r:id="rId24"/>
    <p:sldId id="682" r:id="rId25"/>
    <p:sldId id="683" r:id="rId26"/>
    <p:sldId id="684" r:id="rId27"/>
    <p:sldId id="685" r:id="rId28"/>
    <p:sldId id="686" r:id="rId29"/>
    <p:sldId id="687" r:id="rId30"/>
    <p:sldId id="688" r:id="rId31"/>
    <p:sldId id="689" r:id="rId32"/>
    <p:sldId id="690" r:id="rId33"/>
    <p:sldId id="691" r:id="rId34"/>
    <p:sldId id="663" r:id="rId35"/>
    <p:sldId id="695" r:id="rId36"/>
    <p:sldId id="696" r:id="rId37"/>
    <p:sldId id="697" r:id="rId38"/>
    <p:sldId id="698" r:id="rId39"/>
    <p:sldId id="725" r:id="rId40"/>
    <p:sldId id="726" r:id="rId41"/>
    <p:sldId id="703" r:id="rId42"/>
    <p:sldId id="713" r:id="rId43"/>
    <p:sldId id="789" r:id="rId4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C401"/>
    <a:srgbClr val="777777"/>
    <a:srgbClr val="333333"/>
    <a:srgbClr val="5F5F5F"/>
    <a:srgbClr val="99CCFF"/>
    <a:srgbClr val="2A9A5F"/>
    <a:srgbClr val="9BE5FF"/>
    <a:srgbClr val="C5CAD3"/>
    <a:srgbClr val="404D64"/>
    <a:srgbClr val="7C8E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62" autoAdjust="0"/>
    <p:restoredTop sz="94276" autoAdjust="0"/>
  </p:normalViewPr>
  <p:slideViewPr>
    <p:cSldViewPr snapToGrid="0">
      <p:cViewPr varScale="1">
        <p:scale>
          <a:sx n="70" d="100"/>
          <a:sy n="70" d="100"/>
        </p:scale>
        <p:origin x="-1224" y="-96"/>
      </p:cViewPr>
      <p:guideLst>
        <p:guide orient="horz" pos="3936"/>
        <p:guide orient="horz" pos="816"/>
        <p:guide pos="192"/>
        <p:guide pos="5568"/>
        <p:guide pos="2878"/>
      </p:guideLst>
    </p:cSldViewPr>
  </p:slideViewPr>
  <p:notesTextViewPr>
    <p:cViewPr>
      <p:scale>
        <a:sx n="100" d="100"/>
        <a:sy n="100" d="100"/>
      </p:scale>
      <p:origin x="0" y="0"/>
    </p:cViewPr>
  </p:notesTextViewPr>
  <p:sorterViewPr>
    <p:cViewPr>
      <p:scale>
        <a:sx n="54" d="100"/>
        <a:sy n="54" d="100"/>
      </p:scale>
      <p:origin x="0" y="0"/>
    </p:cViewPr>
  </p:sorterViewPr>
  <p:notesViewPr>
    <p:cSldViewPr snapToGrid="0">
      <p:cViewPr varScale="1">
        <p:scale>
          <a:sx n="91" d="100"/>
          <a:sy n="91" d="100"/>
        </p:scale>
        <p:origin x="-3588"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PM\pm-work-current\infinera-work\Events%20-%20Internal\Sales%20Kick%20Off%20SKO\Sessions\Value%20of%20Integrated%20Switching\2012-SKO-value-of-intg-switching-graphs_30jan1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mcapuano\Documents\Analysts\Infonetics\Capex-Opex%20chart%20for%20Infinera%2012%200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b="1">
                <a:solidFill>
                  <a:schemeClr val="accent6">
                    <a:lumMod val="50000"/>
                  </a:schemeClr>
                </a:solidFill>
              </a:defRPr>
            </a:pPr>
            <a:r>
              <a:rPr lang="en-US" sz="2000" b="1" dirty="0" smtClean="0">
                <a:solidFill>
                  <a:srgbClr val="0070C0"/>
                </a:solidFill>
              </a:rPr>
              <a:t>Total</a:t>
            </a:r>
            <a:r>
              <a:rPr lang="en-US" sz="2000" b="1" baseline="0" dirty="0" smtClean="0">
                <a:solidFill>
                  <a:srgbClr val="0070C0"/>
                </a:solidFill>
              </a:rPr>
              <a:t> SP Bandwidth Usage (</a:t>
            </a:r>
            <a:r>
              <a:rPr lang="en-US" sz="2000" b="1" baseline="0" dirty="0" err="1" smtClean="0">
                <a:solidFill>
                  <a:srgbClr val="0070C0"/>
                </a:solidFill>
              </a:rPr>
              <a:t>Gbps</a:t>
            </a:r>
            <a:r>
              <a:rPr lang="en-US" sz="2000" b="1" baseline="0" dirty="0" smtClean="0">
                <a:solidFill>
                  <a:srgbClr val="0070C0"/>
                </a:solidFill>
              </a:rPr>
              <a:t>)</a:t>
            </a:r>
            <a:endParaRPr lang="en-US" sz="2000" b="1" dirty="0">
              <a:solidFill>
                <a:srgbClr val="0070C0"/>
              </a:solidFill>
            </a:endParaRPr>
          </a:p>
        </c:rich>
      </c:tx>
      <c:layout>
        <c:manualLayout>
          <c:xMode val="edge"/>
          <c:yMode val="edge"/>
          <c:x val="9.9695031867469072E-2"/>
          <c:y val="3.9751051994376006E-3"/>
        </c:manualLayout>
      </c:layout>
    </c:title>
    <c:plotArea>
      <c:layout>
        <c:manualLayout>
          <c:layoutTarget val="inner"/>
          <c:xMode val="edge"/>
          <c:yMode val="edge"/>
          <c:x val="0.12651352495672064"/>
          <c:y val="0.13497259153357438"/>
          <c:w val="0.8539064549120895"/>
          <c:h val="0.76773125176797985"/>
        </c:manualLayout>
      </c:layout>
      <c:barChart>
        <c:barDir val="col"/>
        <c:grouping val="clustered"/>
        <c:ser>
          <c:idx val="0"/>
          <c:order val="0"/>
          <c:tx>
            <c:strRef>
              <c:f>Telegeography!$A$13</c:f>
              <c:strCache>
                <c:ptCount val="1"/>
                <c:pt idx="0">
                  <c:v>Total Used Bandwidth (Gbps)</c:v>
                </c:pt>
              </c:strCache>
            </c:strRef>
          </c:tx>
          <c:spPr>
            <a:solidFill>
              <a:srgbClr val="0070C0"/>
            </a:solidFill>
          </c:spPr>
          <c:cat>
            <c:numRef>
              <c:f>Telegeography!$B$5:$K$5</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Telegeography!$B$13:$K$13</c:f>
              <c:numCache>
                <c:formatCode>#,##0</c:formatCode>
                <c:ptCount val="10"/>
                <c:pt idx="0">
                  <c:v>30251.203201826167</c:v>
                </c:pt>
                <c:pt idx="1">
                  <c:v>46311.812032903028</c:v>
                </c:pt>
                <c:pt idx="2">
                  <c:v>67017.228890361439</c:v>
                </c:pt>
                <c:pt idx="3">
                  <c:v>92598.038692357411</c:v>
                </c:pt>
                <c:pt idx="4">
                  <c:v>127741.82893964979</c:v>
                </c:pt>
                <c:pt idx="5">
                  <c:v>176460.44363405035</c:v>
                </c:pt>
                <c:pt idx="6">
                  <c:v>243498.97422681251</c:v>
                </c:pt>
                <c:pt idx="7">
                  <c:v>334737.09198603884</c:v>
                </c:pt>
                <c:pt idx="8">
                  <c:v>452287.4355832095</c:v>
                </c:pt>
                <c:pt idx="9">
                  <c:v>608491.10892985086</c:v>
                </c:pt>
              </c:numCache>
            </c:numRef>
          </c:val>
        </c:ser>
        <c:dLbls/>
        <c:axId val="70948352"/>
        <c:axId val="70949888"/>
      </c:barChart>
      <c:catAx>
        <c:axId val="70948352"/>
        <c:scaling>
          <c:orientation val="minMax"/>
        </c:scaling>
        <c:axPos val="b"/>
        <c:numFmt formatCode="General" sourceLinked="1"/>
        <c:tickLblPos val="nextTo"/>
        <c:txPr>
          <a:bodyPr/>
          <a:lstStyle/>
          <a:p>
            <a:pPr>
              <a:defRPr sz="1200" b="1"/>
            </a:pPr>
            <a:endParaRPr lang="en-US"/>
          </a:p>
        </c:txPr>
        <c:crossAx val="70949888"/>
        <c:crosses val="autoZero"/>
        <c:auto val="1"/>
        <c:lblAlgn val="ctr"/>
        <c:lblOffset val="100"/>
      </c:catAx>
      <c:valAx>
        <c:axId val="70949888"/>
        <c:scaling>
          <c:orientation val="minMax"/>
        </c:scaling>
        <c:axPos val="l"/>
        <c:majorGridlines/>
        <c:numFmt formatCode="#,##0" sourceLinked="1"/>
        <c:tickLblPos val="nextTo"/>
        <c:txPr>
          <a:bodyPr/>
          <a:lstStyle/>
          <a:p>
            <a:pPr>
              <a:defRPr sz="1050" b="1"/>
            </a:pPr>
            <a:endParaRPr lang="en-US"/>
          </a:p>
        </c:txPr>
        <c:crossAx val="7094835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manualLayout>
          <c:layoutTarget val="inner"/>
          <c:xMode val="edge"/>
          <c:yMode val="edge"/>
          <c:x val="0.13094805499588494"/>
          <c:y val="5.5015702663463575E-2"/>
          <c:w val="0.76072330528898113"/>
          <c:h val="0.78083381552677189"/>
        </c:manualLayout>
      </c:layout>
      <c:bar3DChart>
        <c:barDir val="col"/>
        <c:grouping val="percentStacked"/>
        <c:ser>
          <c:idx val="0"/>
          <c:order val="0"/>
          <c:tx>
            <c:strRef>
              <c:f>'ASP Benchmarks'!$C$23:$M$23</c:f>
              <c:strCache>
                <c:ptCount val="1"/>
                <c:pt idx="0">
                  <c:v>1GE</c:v>
                </c:pt>
              </c:strCache>
            </c:strRef>
          </c:tx>
          <c:cat>
            <c:numRef>
              <c:f>'ASP Benchmarks'!$N$22:$Y$22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'ASP Benchmarks'!$N$23:$Y$23</c:f>
              <c:numCache>
                <c:formatCode>0</c:formatCode>
                <c:ptCount val="12"/>
                <c:pt idx="0">
                  <c:v>20986.700991080717</c:v>
                </c:pt>
                <c:pt idx="1">
                  <c:v>54231.845543030882</c:v>
                </c:pt>
                <c:pt idx="2">
                  <c:v>104397.0520904544</c:v>
                </c:pt>
                <c:pt idx="3">
                  <c:v>122981.66642636181</c:v>
                </c:pt>
                <c:pt idx="4">
                  <c:v>168590.42248267483</c:v>
                </c:pt>
                <c:pt idx="5">
                  <c:v>183588.82977146161</c:v>
                </c:pt>
                <c:pt idx="6">
                  <c:v>188865.47289509751</c:v>
                </c:pt>
                <c:pt idx="7">
                  <c:v>213367.20606956133</c:v>
                </c:pt>
                <c:pt idx="8">
                  <c:v>245683.06886714391</c:v>
                </c:pt>
                <c:pt idx="9">
                  <c:v>284714.7924434478</c:v>
                </c:pt>
                <c:pt idx="10">
                  <c:v>333402.99474164587</c:v>
                </c:pt>
                <c:pt idx="11">
                  <c:v>390961.4642451813</c:v>
                </c:pt>
              </c:numCache>
            </c:numRef>
          </c:val>
        </c:ser>
        <c:ser>
          <c:idx val="1"/>
          <c:order val="1"/>
          <c:tx>
            <c:strRef>
              <c:f>'ASP Benchmarks'!$C$24:$M$24</c:f>
              <c:strCache>
                <c:ptCount val="1"/>
                <c:pt idx="0">
                  <c:v>2.5G</c:v>
                </c:pt>
              </c:strCache>
            </c:strRef>
          </c:tx>
          <c:cat>
            <c:numRef>
              <c:f>'ASP Benchmarks'!$N$22:$Y$22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'ASP Benchmarks'!$N$24:$Y$24</c:f>
              <c:numCache>
                <c:formatCode>0</c:formatCode>
                <c:ptCount val="12"/>
                <c:pt idx="0">
                  <c:v>68267.310595636518</c:v>
                </c:pt>
                <c:pt idx="1">
                  <c:v>81877.923300384064</c:v>
                </c:pt>
                <c:pt idx="2">
                  <c:v>94598.603133281402</c:v>
                </c:pt>
                <c:pt idx="3">
                  <c:v>62533.263474653948</c:v>
                </c:pt>
                <c:pt idx="4">
                  <c:v>45624.212994246991</c:v>
                </c:pt>
                <c:pt idx="5">
                  <c:v>29240.574873171903</c:v>
                </c:pt>
                <c:pt idx="6">
                  <c:v>21943.877320478896</c:v>
                </c:pt>
                <c:pt idx="7">
                  <c:v>15385.137558444891</c:v>
                </c:pt>
                <c:pt idx="8">
                  <c:v>11512.94804372846</c:v>
                </c:pt>
                <c:pt idx="9">
                  <c:v>10856.244820882332</c:v>
                </c:pt>
                <c:pt idx="10">
                  <c:v>12209.513786846535</c:v>
                </c:pt>
                <c:pt idx="11">
                  <c:v>13805.862099962324</c:v>
                </c:pt>
              </c:numCache>
            </c:numRef>
          </c:val>
        </c:ser>
        <c:ser>
          <c:idx val="2"/>
          <c:order val="2"/>
          <c:tx>
            <c:strRef>
              <c:f>'ASP Benchmarks'!$C$25:$M$25</c:f>
              <c:strCache>
                <c:ptCount val="1"/>
                <c:pt idx="0">
                  <c:v>10G</c:v>
                </c:pt>
              </c:strCache>
            </c:strRef>
          </c:tx>
          <c:spPr>
            <a:solidFill>
              <a:srgbClr val="0070C0"/>
            </a:solidFill>
          </c:spPr>
          <c:cat>
            <c:numRef>
              <c:f>'ASP Benchmarks'!$N$22:$Y$22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'ASP Benchmarks'!$N$25:$Y$25</c:f>
              <c:numCache>
                <c:formatCode>0</c:formatCode>
                <c:ptCount val="12"/>
                <c:pt idx="0">
                  <c:v>69072.326110800626</c:v>
                </c:pt>
                <c:pt idx="1">
                  <c:v>108121.02234995681</c:v>
                </c:pt>
                <c:pt idx="2">
                  <c:v>160753.72774366519</c:v>
                </c:pt>
                <c:pt idx="3">
                  <c:v>171725.95763682926</c:v>
                </c:pt>
                <c:pt idx="4">
                  <c:v>208577.4766100226</c:v>
                </c:pt>
                <c:pt idx="5">
                  <c:v>235324.08074768691</c:v>
                </c:pt>
                <c:pt idx="6">
                  <c:v>250766.9705085482</c:v>
                </c:pt>
                <c:pt idx="7">
                  <c:v>269301.94122813386</c:v>
                </c:pt>
                <c:pt idx="8">
                  <c:v>296547.78882993804</c:v>
                </c:pt>
                <c:pt idx="9">
                  <c:v>323279.89070715487</c:v>
                </c:pt>
                <c:pt idx="10">
                  <c:v>361054.67901056702</c:v>
                </c:pt>
                <c:pt idx="11">
                  <c:v>407386.31690272392</c:v>
                </c:pt>
              </c:numCache>
            </c:numRef>
          </c:val>
        </c:ser>
        <c:ser>
          <c:idx val="3"/>
          <c:order val="3"/>
          <c:tx>
            <c:strRef>
              <c:f>'ASP Benchmarks'!$C$26:$M$26</c:f>
              <c:strCache>
                <c:ptCount val="1"/>
                <c:pt idx="0">
                  <c:v>40G</c:v>
                </c:pt>
              </c:strCache>
            </c:strRef>
          </c:tx>
          <c:cat>
            <c:numRef>
              <c:f>'ASP Benchmarks'!$N$22:$Y$22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'ASP Benchmarks'!$N$26:$Y$26</c:f>
              <c:numCache>
                <c:formatCode>0</c:formatCode>
                <c:ptCount val="12"/>
                <c:pt idx="0">
                  <c:v>629.61735218463957</c:v>
                </c:pt>
                <c:pt idx="1">
                  <c:v>1328.7146633911079</c:v>
                </c:pt>
                <c:pt idx="2">
                  <c:v>888.5458980885229</c:v>
                </c:pt>
                <c:pt idx="3">
                  <c:v>1633.6746009931644</c:v>
                </c:pt>
                <c:pt idx="4">
                  <c:v>2602.6376021650135</c:v>
                </c:pt>
                <c:pt idx="5">
                  <c:v>1858.8489322929427</c:v>
                </c:pt>
                <c:pt idx="6">
                  <c:v>4533.85419956642</c:v>
                </c:pt>
                <c:pt idx="7">
                  <c:v>4081.4451946340632</c:v>
                </c:pt>
                <c:pt idx="8">
                  <c:v>3295.1974797553039</c:v>
                </c:pt>
                <c:pt idx="9">
                  <c:v>2383.8908945464805</c:v>
                </c:pt>
                <c:pt idx="10">
                  <c:v>1750.3551611729522</c:v>
                </c:pt>
                <c:pt idx="11">
                  <c:v>1262.4065968684129</c:v>
                </c:pt>
              </c:numCache>
            </c:numRef>
          </c:val>
        </c:ser>
        <c:ser>
          <c:idx val="4"/>
          <c:order val="4"/>
          <c:tx>
            <c:strRef>
              <c:f>'ASP Benchmarks'!$C$27:$M$27</c:f>
              <c:strCache>
                <c:ptCount val="1"/>
                <c:pt idx="0">
                  <c:v>100G</c:v>
                </c:pt>
              </c:strCache>
            </c:strRef>
          </c:tx>
          <c:cat>
            <c:numRef>
              <c:f>'ASP Benchmarks'!$N$22:$Y$22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'ASP Benchmarks'!$N$27:$Y$27</c:f>
              <c:numCache>
                <c:formatCode>0</c:formatCode>
                <c:ptCount val="12"/>
                <c:pt idx="0">
                  <c:v>0</c:v>
                </c:pt>
                <c:pt idx="1">
                  <c:v>0</c:v>
                </c:pt>
                <c:pt idx="2">
                  <c:v>0</c:v>
                </c:pt>
                <c:pt idx="3">
                  <c:v>0</c:v>
                </c:pt>
                <c:pt idx="4">
                  <c:v>441.00319855810619</c:v>
                </c:pt>
                <c:pt idx="5">
                  <c:v>1469.8758351964659</c:v>
                </c:pt>
                <c:pt idx="6">
                  <c:v>2352.9222199572878</c:v>
                </c:pt>
                <c:pt idx="7">
                  <c:v>5618.0546340296305</c:v>
                </c:pt>
                <c:pt idx="8">
                  <c:v>10325.334047930113</c:v>
                </c:pt>
                <c:pt idx="9">
                  <c:v>17472.875389770015</c:v>
                </c:pt>
                <c:pt idx="10">
                  <c:v>26348.854509145422</c:v>
                </c:pt>
                <c:pt idx="11">
                  <c:v>37662.545061600758</c:v>
                </c:pt>
              </c:numCache>
            </c:numRef>
          </c:val>
        </c:ser>
        <c:dLbls/>
        <c:shape val="box"/>
        <c:axId val="118887168"/>
        <c:axId val="118888704"/>
        <c:axId val="0"/>
      </c:bar3DChart>
      <c:catAx>
        <c:axId val="118887168"/>
        <c:scaling>
          <c:orientation val="minMax"/>
        </c:scaling>
        <c:axPos val="b"/>
        <c:numFmt formatCode="General" sourceLinked="1"/>
        <c:tickLblPos val="nextTo"/>
        <c:txPr>
          <a:bodyPr/>
          <a:lstStyle/>
          <a:p>
            <a:pPr>
              <a:defRPr sz="1400" b="1"/>
            </a:pPr>
            <a:endParaRPr lang="en-US"/>
          </a:p>
        </c:txPr>
        <c:crossAx val="118888704"/>
        <c:crosses val="autoZero"/>
        <c:auto val="1"/>
        <c:lblAlgn val="ctr"/>
        <c:lblOffset val="100"/>
      </c:catAx>
      <c:valAx>
        <c:axId val="118888704"/>
        <c:scaling>
          <c:orientation val="minMax"/>
        </c:scaling>
        <c:axPos val="l"/>
        <c:majorGridlines/>
        <c:numFmt formatCode="0%" sourceLinked="1"/>
        <c:tickLblPos val="nextTo"/>
        <c:txPr>
          <a:bodyPr/>
          <a:lstStyle/>
          <a:p>
            <a:pPr>
              <a:defRPr sz="1600"/>
            </a:pPr>
            <a:endParaRPr lang="en-US"/>
          </a:p>
        </c:txPr>
        <c:crossAx val="118887168"/>
        <c:crosses val="autoZero"/>
        <c:crossBetween val="between"/>
      </c:valAx>
    </c:plotArea>
    <c:legend>
      <c:legendPos val="r"/>
      <c:layout>
        <c:manualLayout>
          <c:xMode val="edge"/>
          <c:yMode val="edge"/>
          <c:x val="0.89485044767687594"/>
          <c:y val="6.7866564232262866E-2"/>
          <c:w val="9.375383274630647E-2"/>
          <c:h val="0.6298217485617279"/>
        </c:manualLayout>
      </c:layout>
      <c:txPr>
        <a:bodyPr/>
        <a:lstStyle/>
        <a:p>
          <a:pPr>
            <a:defRPr sz="1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b="1">
                <a:solidFill>
                  <a:srgbClr val="0070C0"/>
                </a:solidFill>
              </a:defRPr>
            </a:pPr>
            <a:r>
              <a:rPr lang="en-US" sz="2000" b="1" dirty="0" smtClean="0">
                <a:solidFill>
                  <a:srgbClr val="0070C0"/>
                </a:solidFill>
              </a:rPr>
              <a:t>Global SPs cumulative</a:t>
            </a:r>
            <a:r>
              <a:rPr lang="en-US" sz="2000" b="1" baseline="0" dirty="0" smtClean="0">
                <a:solidFill>
                  <a:srgbClr val="0070C0"/>
                </a:solidFill>
              </a:rPr>
              <a:t> spend</a:t>
            </a:r>
            <a:endParaRPr lang="en-US" sz="2000" b="1" dirty="0">
              <a:solidFill>
                <a:srgbClr val="0070C0"/>
              </a:solidFill>
            </a:endParaRPr>
          </a:p>
        </c:rich>
      </c:tx>
      <c:layout>
        <c:manualLayout>
          <c:xMode val="edge"/>
          <c:yMode val="edge"/>
          <c:x val="0.22078050628562357"/>
          <c:y val="5.0375976515788401E-2"/>
        </c:manualLayout>
      </c:layout>
    </c:title>
    <c:plotArea>
      <c:layout/>
      <c:barChart>
        <c:barDir val="col"/>
        <c:grouping val="clustered"/>
        <c:ser>
          <c:idx val="0"/>
          <c:order val="0"/>
          <c:tx>
            <c:strRef>
              <c:f>Sheet1!$E$29</c:f>
              <c:strCache>
                <c:ptCount val="1"/>
                <c:pt idx="0">
                  <c:v>Capex</c:v>
                </c:pt>
              </c:strCache>
            </c:strRef>
          </c:tx>
          <c:spPr>
            <a:solidFill>
              <a:srgbClr val="FFC424"/>
            </a:solidFill>
            <a:ln w="25400">
              <a:noFill/>
            </a:ln>
          </c:spPr>
          <c:cat>
            <c:strRef>
              <c:f>Sheet1!$D$30:$D$36</c:f>
              <c:strCache>
                <c:ptCount val="7"/>
                <c:pt idx="0">
                  <c:v>CY05</c:v>
                </c:pt>
                <c:pt idx="1">
                  <c:v>CY06</c:v>
                </c:pt>
                <c:pt idx="2">
                  <c:v>CY07</c:v>
                </c:pt>
                <c:pt idx="3">
                  <c:v>CY08</c:v>
                </c:pt>
                <c:pt idx="4">
                  <c:v>CY09</c:v>
                </c:pt>
                <c:pt idx="5">
                  <c:v>CY10</c:v>
                </c:pt>
                <c:pt idx="6">
                  <c:v>CY11</c:v>
                </c:pt>
              </c:strCache>
            </c:strRef>
          </c:cat>
          <c:val>
            <c:numRef>
              <c:f>Sheet1!$E$30:$E$36</c:f>
              <c:numCache>
                <c:formatCode>"$"#,##0</c:formatCode>
                <c:ptCount val="7"/>
                <c:pt idx="0">
                  <c:v>222819366953.2818</c:v>
                </c:pt>
                <c:pt idx="1">
                  <c:v>237672071498.37827</c:v>
                </c:pt>
                <c:pt idx="2">
                  <c:v>262775221873.60278</c:v>
                </c:pt>
                <c:pt idx="3">
                  <c:v>298451473475.67853</c:v>
                </c:pt>
                <c:pt idx="4">
                  <c:v>282940506688.78149</c:v>
                </c:pt>
                <c:pt idx="5">
                  <c:v>276909370379.92651</c:v>
                </c:pt>
                <c:pt idx="6">
                  <c:v>299502035239.56818</c:v>
                </c:pt>
              </c:numCache>
            </c:numRef>
          </c:val>
        </c:ser>
        <c:ser>
          <c:idx val="1"/>
          <c:order val="1"/>
          <c:tx>
            <c:strRef>
              <c:f>Sheet1!$F$29</c:f>
              <c:strCache>
                <c:ptCount val="1"/>
                <c:pt idx="0">
                  <c:v>Opex</c:v>
                </c:pt>
              </c:strCache>
            </c:strRef>
          </c:tx>
          <c:spPr>
            <a:solidFill>
              <a:srgbClr val="005A87"/>
            </a:solidFill>
            <a:ln w="25400">
              <a:noFill/>
            </a:ln>
          </c:spPr>
          <c:cat>
            <c:strRef>
              <c:f>Sheet1!$D$30:$D$36</c:f>
              <c:strCache>
                <c:ptCount val="7"/>
                <c:pt idx="0">
                  <c:v>CY05</c:v>
                </c:pt>
                <c:pt idx="1">
                  <c:v>CY06</c:v>
                </c:pt>
                <c:pt idx="2">
                  <c:v>CY07</c:v>
                </c:pt>
                <c:pt idx="3">
                  <c:v>CY08</c:v>
                </c:pt>
                <c:pt idx="4">
                  <c:v>CY09</c:v>
                </c:pt>
                <c:pt idx="5">
                  <c:v>CY10</c:v>
                </c:pt>
                <c:pt idx="6">
                  <c:v>CY11</c:v>
                </c:pt>
              </c:strCache>
            </c:strRef>
          </c:cat>
          <c:val>
            <c:numRef>
              <c:f>Sheet1!$F$30:$F$36</c:f>
              <c:numCache>
                <c:formatCode>"$"#,##0</c:formatCode>
                <c:ptCount val="7"/>
                <c:pt idx="0">
                  <c:v>896502356001.0376</c:v>
                </c:pt>
                <c:pt idx="1">
                  <c:v>918675662428.16992</c:v>
                </c:pt>
                <c:pt idx="2">
                  <c:v>1048565734412.0996</c:v>
                </c:pt>
                <c:pt idx="3">
                  <c:v>1166693991919.8496</c:v>
                </c:pt>
                <c:pt idx="4">
                  <c:v>1151843546183.9299</c:v>
                </c:pt>
                <c:pt idx="5">
                  <c:v>1204565993590.3887</c:v>
                </c:pt>
                <c:pt idx="6">
                  <c:v>1286464675901.9788</c:v>
                </c:pt>
              </c:numCache>
            </c:numRef>
          </c:val>
        </c:ser>
        <c:dLbls/>
        <c:axId val="71002368"/>
        <c:axId val="71012352"/>
      </c:barChart>
      <c:catAx>
        <c:axId val="71002368"/>
        <c:scaling>
          <c:orientation val="minMax"/>
        </c:scaling>
        <c:axPos val="b"/>
        <c:numFmt formatCode="General" sourceLinked="1"/>
        <c:maj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71012352"/>
        <c:crosses val="autoZero"/>
        <c:auto val="1"/>
        <c:lblAlgn val="ctr"/>
        <c:lblOffset val="100"/>
        <c:tickLblSkip val="1"/>
        <c:tickMarkSkip val="1"/>
      </c:catAx>
      <c:valAx>
        <c:axId val="71012352"/>
        <c:scaling>
          <c:orientation val="minMax"/>
        </c:scaling>
        <c:axPos val="l"/>
        <c:majorGridlines/>
        <c:numFmt formatCode="&quot;$&quot;#,##0" sourceLinked="1"/>
        <c:maj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71002368"/>
        <c:crosses val="autoZero"/>
        <c:crossBetween val="between"/>
        <c:dispUnits>
          <c:builtInUnit val="billions"/>
          <c:dispUnitsLbl>
            <c:layout>
              <c:manualLayout>
                <c:xMode val="edge"/>
                <c:yMode val="edge"/>
                <c:x val="1.2870012870012867E-2"/>
                <c:y val="0.31977753201782733"/>
              </c:manualLayout>
            </c:layout>
            <c:tx>
              <c:rich>
                <a:bodyPr rot="-5400000" vert="horz"/>
                <a:lstStyle/>
                <a:p>
                  <a:pPr algn="ctr">
                    <a:defRPr sz="1400" b="1" i="0" u="none" strike="noStrike" baseline="0">
                      <a:solidFill>
                        <a:srgbClr val="000000"/>
                      </a:solidFill>
                      <a:latin typeface="Arial"/>
                      <a:ea typeface="Arial"/>
                      <a:cs typeface="Arial"/>
                    </a:defRPr>
                  </a:pPr>
                  <a:r>
                    <a:rPr lang="en-US" sz="1400"/>
                    <a:t>USD (Billions)</a:t>
                  </a:r>
                </a:p>
              </c:rich>
            </c:tx>
            <c:spPr>
              <a:noFill/>
              <a:ln w="25400">
                <a:noFill/>
              </a:ln>
            </c:spPr>
          </c:dispUnitsLbl>
        </c:dispUnits>
      </c:valAx>
      <c:spPr>
        <a:noFill/>
        <a:ln w="25400">
          <a:noFill/>
        </a:ln>
      </c:spPr>
    </c:plotArea>
    <c:legend>
      <c:legendPos val="r"/>
      <c:layout>
        <c:manualLayout>
          <c:xMode val="edge"/>
          <c:yMode val="edge"/>
          <c:x val="0.82003226010137253"/>
          <c:y val="0.23214061967351041"/>
          <c:w val="0.18166390832206175"/>
          <c:h val="0.19286229111994499"/>
        </c:manualLayout>
      </c:layout>
      <c:spPr>
        <a:noFill/>
        <a:ln w="25400">
          <a:noFill/>
        </a:ln>
      </c:spPr>
      <c:txPr>
        <a:bodyPr/>
        <a:lstStyle/>
        <a:p>
          <a:pPr>
            <a:defRPr sz="2400" b="1" i="0" u="none" strike="noStrike" baseline="0">
              <a:solidFill>
                <a:schemeClr val="tx2"/>
              </a:solidFill>
              <a:latin typeface="Arial"/>
              <a:ea typeface="Arial"/>
              <a:cs typeface="Arial"/>
            </a:defRPr>
          </a:pPr>
          <a:endParaRPr lang="en-US"/>
        </a:p>
      </c:txPr>
    </c:legend>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38E1E8F-74FF-459F-9713-E76F4A9B7C22}" type="datetimeFigureOut">
              <a:rPr lang="en-US" smtClean="0"/>
              <a:pPr/>
              <a:t>4/27/2012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85DEC7B-4B7D-4A03-B399-3A148C462AAD}" type="slidenum">
              <a:rPr lang="en-US" smtClean="0"/>
              <a:pPr/>
              <a:t>‹#›</a:t>
            </a:fld>
            <a:endParaRPr lang="en-US" dirty="0"/>
          </a:p>
        </p:txBody>
      </p:sp>
    </p:spTree>
    <p:extLst>
      <p:ext uri="{BB962C8B-B14F-4D97-AF65-F5344CB8AC3E}">
        <p14:creationId xmlns:p14="http://schemas.microsoft.com/office/powerpoint/2010/main" xmlns="" val="326578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36CA765-CA53-4B0A-B5CA-1841585560BB}" type="datetimeFigureOut">
              <a:rPr lang="en-US" smtClean="0"/>
              <a:pPr/>
              <a:t>4/27/2012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8549A0A-1FCA-4D38-93A4-FC00C1EA38CB}" type="slidenum">
              <a:rPr lang="en-US" smtClean="0"/>
              <a:pPr/>
              <a:t>‹#›</a:t>
            </a:fld>
            <a:endParaRPr lang="en-US" dirty="0"/>
          </a:p>
        </p:txBody>
      </p:sp>
    </p:spTree>
    <p:extLst>
      <p:ext uri="{BB962C8B-B14F-4D97-AF65-F5344CB8AC3E}">
        <p14:creationId xmlns:p14="http://schemas.microsoft.com/office/powerpoint/2010/main" xmlns="" val="266347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1</a:t>
            </a:fld>
            <a:endParaRPr lang="en-US" dirty="0"/>
          </a:p>
        </p:txBody>
      </p:sp>
    </p:spTree>
    <p:extLst>
      <p:ext uri="{BB962C8B-B14F-4D97-AF65-F5344CB8AC3E}">
        <p14:creationId xmlns:p14="http://schemas.microsoft.com/office/powerpoint/2010/main" xmlns="" val="73969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add a 10G service between 2 nodes</a:t>
            </a:r>
          </a:p>
          <a:p>
            <a:endParaRPr lang="en-US" dirty="0" smtClean="0"/>
          </a:p>
          <a:p>
            <a:r>
              <a:rPr lang="en-US" dirty="0" smtClean="0"/>
              <a:t>We need to add an individual wavelength or lambda</a:t>
            </a:r>
            <a:r>
              <a:rPr lang="en-US" baseline="0" dirty="0" smtClean="0"/>
              <a:t> between those 2 nodes</a:t>
            </a:r>
            <a:endParaRPr lang="en-US" dirty="0" smtClean="0"/>
          </a:p>
          <a:p>
            <a:endParaRPr lang="en-US" dirty="0" smtClean="0"/>
          </a:p>
          <a:p>
            <a:r>
              <a:rPr lang="en-US" dirty="0" smtClean="0"/>
              <a:t>Thus we see the fill of</a:t>
            </a:r>
            <a:r>
              <a:rPr lang="en-US" baseline="0" dirty="0" smtClean="0"/>
              <a:t> network is quite less making it inefficient.</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21</a:t>
            </a:fld>
            <a:endParaRPr lang="en-US" dirty="0"/>
          </a:p>
        </p:txBody>
      </p:sp>
    </p:spTree>
    <p:extLst>
      <p:ext uri="{BB962C8B-B14F-4D97-AF65-F5344CB8AC3E}">
        <p14:creationId xmlns:p14="http://schemas.microsoft.com/office/powerpoint/2010/main" xmlns="" val="1853954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a:t>
            </a:r>
            <a:r>
              <a:rPr lang="en-US" baseline="0" dirty="0" smtClean="0"/>
              <a:t> switching boosts the fill ratio, improving overall efficiency of the network</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22</a:t>
            </a:fld>
            <a:endParaRPr lang="en-US" dirty="0"/>
          </a:p>
        </p:txBody>
      </p:sp>
    </p:spTree>
    <p:extLst>
      <p:ext uri="{BB962C8B-B14F-4D97-AF65-F5344CB8AC3E}">
        <p14:creationId xmlns:p14="http://schemas.microsoft.com/office/powerpoint/2010/main" xmlns="" val="275346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if we</a:t>
            </a:r>
            <a:r>
              <a:rPr lang="en-US" baseline="0" dirty="0" smtClean="0"/>
              <a:t> need to protect paths for each service demand….actually this is almost always a customer requirement….</a:t>
            </a:r>
          </a:p>
          <a:p>
            <a:endParaRPr lang="en-US" baseline="0" dirty="0" smtClean="0"/>
          </a:p>
          <a:p>
            <a:r>
              <a:rPr lang="en-US" baseline="0" dirty="0" smtClean="0"/>
              <a:t>The number of wavelengths start multiplying, increasing inefficiencies.</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23</a:t>
            </a:fld>
            <a:endParaRPr lang="en-US" dirty="0"/>
          </a:p>
        </p:txBody>
      </p:sp>
    </p:spTree>
    <p:extLst>
      <p:ext uri="{BB962C8B-B14F-4D97-AF65-F5344CB8AC3E}">
        <p14:creationId xmlns:p14="http://schemas.microsoft.com/office/powerpoint/2010/main" xmlns="" val="23900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digital switching we use network resources more efficiently…..</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24</a:t>
            </a:fld>
            <a:endParaRPr lang="en-US" dirty="0"/>
          </a:p>
        </p:txBody>
      </p:sp>
    </p:spTree>
    <p:extLst>
      <p:ext uri="{BB962C8B-B14F-4D97-AF65-F5344CB8AC3E}">
        <p14:creationId xmlns:p14="http://schemas.microsoft.com/office/powerpoint/2010/main" xmlns="" val="183882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DTN-X brings the easiest to use network by marrying the digital nature of the PICS with intelligent GMPLS Automation to deliver the </a:t>
            </a:r>
            <a:r>
              <a:rPr lang="en-US" b="1" baseline="0" dirty="0" smtClean="0"/>
              <a:t>digital optical network</a:t>
            </a:r>
            <a:r>
              <a:rPr lang="en-US" baseline="0" dirty="0" smtClean="0"/>
              <a:t>. Because there are many nodes with digital way points where we are doing optical-electrical-optical conversions, GMPLS enables the network effectively to become self aware so every node knows what the other is doing – how much bandwidth is available, what slots and ports are in use, backup paths available -- and the DNA network management system in turn knows what all nodes are doing.</a:t>
            </a:r>
          </a:p>
          <a:p>
            <a:endParaRPr lang="en-US" baseline="0" dirty="0" smtClean="0"/>
          </a:p>
          <a:p>
            <a:r>
              <a:rPr lang="en-US" b="1" baseline="0" dirty="0" smtClean="0"/>
              <a:t>Click</a:t>
            </a:r>
          </a:p>
          <a:p>
            <a:endParaRPr lang="en-US" baseline="0" dirty="0" smtClean="0"/>
          </a:p>
          <a:p>
            <a:r>
              <a:rPr lang="en-US" baseline="0" dirty="0" smtClean="0"/>
              <a:t>This ease-of-use enables our networks to be deployed in days instead of weeks or months</a:t>
            </a:r>
          </a:p>
          <a:p>
            <a:endParaRPr lang="en-US" baseline="0" dirty="0" smtClean="0"/>
          </a:p>
          <a:p>
            <a:r>
              <a:rPr lang="en-US" b="1" baseline="0" dirty="0" smtClean="0"/>
              <a:t>Click</a:t>
            </a:r>
            <a:endParaRPr lang="en-US" baseline="0" dirty="0" smtClean="0"/>
          </a:p>
          <a:p>
            <a:endParaRPr lang="en-US" baseline="0" dirty="0" smtClean="0"/>
          </a:p>
          <a:p>
            <a:r>
              <a:rPr lang="en-US" baseline="0" dirty="0" smtClean="0"/>
              <a:t>And it enables services to be deployed in minutes. The customer simply pulls two TAMs from stock or orders them from Infinera, plugs them in and then point and click provisions between the two nodes.</a:t>
            </a:r>
          </a:p>
          <a:p>
            <a:endParaRPr lang="en-US" baseline="0" dirty="0" smtClean="0"/>
          </a:p>
          <a:p>
            <a:r>
              <a:rPr lang="en-US" b="1" baseline="0" dirty="0" smtClean="0"/>
              <a:t>Click</a:t>
            </a:r>
            <a:endParaRPr lang="en-US" baseline="0" dirty="0" smtClean="0"/>
          </a:p>
          <a:p>
            <a:r>
              <a:rPr lang="en-US" baseline="0" dirty="0" smtClean="0"/>
              <a:t>In addition the system delivers mesh protection &lt; 50 ms. It does this by continuously dynamically calculating backup paths and then storing those back up paths in a high speed hardware based lookup table.</a:t>
            </a:r>
          </a:p>
          <a:p>
            <a:endParaRPr lang="en-US" b="1" baseline="0" dirty="0" smtClean="0"/>
          </a:p>
          <a:p>
            <a:r>
              <a:rPr lang="en-US" baseline="0" dirty="0" smtClean="0"/>
              <a:t>This ease-of-use and ability to deploy networks and services faster than their competitors is something that our customers loved about DTN and that we are now scaling onto DTN-X. On that note, I’d like to take this opportunity to invite one of our customers up to the stage, Randy Nicklas, CTO of XO communications.</a:t>
            </a:r>
          </a:p>
          <a:p>
            <a:endParaRPr lang="en-US" baseline="0" dirty="0" smtClean="0"/>
          </a:p>
          <a:p>
            <a:r>
              <a:rPr lang="en-US" b="1" baseline="0" dirty="0" smtClean="0"/>
              <a:t>Click</a:t>
            </a:r>
          </a:p>
          <a:p>
            <a:endParaRPr lang="en-US" b="0" baseline="0" dirty="0" smtClean="0"/>
          </a:p>
          <a:p>
            <a:r>
              <a:rPr lang="en-US" b="0" baseline="0" dirty="0" smtClean="0"/>
              <a:t>Welcome Randy. Randy, you’ve been a long time customer of Infinera so why don’t you tell us a little bit about XO, how you use the DTN and if you care to share your thoughts on DTN-X.</a:t>
            </a:r>
          </a:p>
          <a:p>
            <a:endParaRPr lang="en-US" b="0" baseline="0" dirty="0" smtClean="0"/>
          </a:p>
          <a:p>
            <a:r>
              <a:rPr lang="en-US" b="1" baseline="0" dirty="0" smtClean="0"/>
              <a:t>Click</a:t>
            </a: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738D7EC-BB31-44D6-A9E6-6CB5933A82AD}" type="slidenum">
              <a:rPr lang="en-US" smtClean="0"/>
              <a:pPr/>
              <a:t>25</a:t>
            </a:fld>
            <a:endParaRPr lang="en-US" dirty="0"/>
          </a:p>
        </p:txBody>
      </p:sp>
    </p:spTree>
    <p:extLst>
      <p:ext uri="{BB962C8B-B14F-4D97-AF65-F5344CB8AC3E}">
        <p14:creationId xmlns:p14="http://schemas.microsoft.com/office/powerpoint/2010/main" xmlns="" val="201765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this innovation is fundamentally improving customer networks . On the left hand side we can see the way many networks are deployed today with a IP/MPLS router layer, a SONET/SDH/OTN switching layer and a DWDM transmission layer.</a:t>
            </a:r>
          </a:p>
          <a:p>
            <a:endParaRPr lang="en-US" baseline="0" dirty="0" smtClean="0"/>
          </a:p>
          <a:p>
            <a:r>
              <a:rPr lang="en-US" b="1" baseline="0" dirty="0" smtClean="0"/>
              <a:t>Click#1</a:t>
            </a:r>
            <a:endParaRPr lang="en-US" baseline="0" dirty="0" smtClean="0"/>
          </a:p>
          <a:p>
            <a:endParaRPr lang="en-US" baseline="0" dirty="0" smtClean="0"/>
          </a:p>
          <a:p>
            <a:r>
              <a:rPr lang="en-US" baseline="0" dirty="0" smtClean="0"/>
              <a:t>Today and for those customers who deployed DTN we are enabling the convergence of the DWDM and switching layer. This reduces the number of boxes and interconnections between boxes and therefore reduces maintenance, power, space, cooling and operating costs.</a:t>
            </a:r>
          </a:p>
          <a:p>
            <a:endParaRPr lang="en-US" baseline="0" dirty="0" smtClean="0"/>
          </a:p>
          <a:p>
            <a:r>
              <a:rPr lang="en-US" b="1" baseline="0" dirty="0" smtClean="0"/>
              <a:t>Click#2</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first phase we are seeing another trend in the industry where service providers are insisting that router vendors separate the MPLS switching function from the IP services function. This is because in the core of the network MPLS is used as a transport function, only used to carry services not to create services. </a:t>
            </a:r>
            <a:r>
              <a:rPr lang="en-US" sz="1200" kern="1200" dirty="0" smtClean="0">
                <a:solidFill>
                  <a:schemeClr val="tx1"/>
                </a:solidFill>
                <a:effectLst/>
                <a:latin typeface="+mn-lt"/>
                <a:ea typeface="+mn-ea"/>
                <a:cs typeface="+mn-cs"/>
              </a:rPr>
              <a:t>One of the key drivers for carriers to rethink their networks is the huge cost of high capacity router ports – particularly 40G and 100G ports.  This is causing carriers to rethink how they design their networks – with the desire to push more management of the network in the optical layer (where the management cost per bit is less).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an operator can converge to a simple two layer network model with the DTN-X performing all of the transport functions of DWDM transmission, OTN switching and MPLS switching minimizing network complexity and further reducing the number of boxes and </a:t>
            </a:r>
            <a:r>
              <a:rPr lang="en-US" baseline="0" dirty="0" err="1" smtClean="0"/>
              <a:t>capex</a:t>
            </a:r>
            <a:r>
              <a:rPr lang="en-US" baseline="0" dirty="0" smtClean="0"/>
              <a:t> and </a:t>
            </a:r>
            <a:r>
              <a:rPr lang="en-US" baseline="0" dirty="0" err="1" smtClean="0"/>
              <a:t>opex</a:t>
            </a:r>
            <a:r>
              <a:rPr lang="en-US" baseline="0" dirty="0" smtClean="0"/>
              <a:t> costs. The DTN-X is designed to do all three of functions in any mix in a completely non-blocking fashion without compromise. Let’s looks at how it stacks 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Click</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738D7EC-BB31-44D6-A9E6-6CB5933A82AD}" type="slidenum">
              <a:rPr lang="en-US" smtClean="0"/>
              <a:pPr/>
              <a:t>26</a:t>
            </a:fld>
            <a:endParaRPr lang="en-US" dirty="0"/>
          </a:p>
        </p:txBody>
      </p:sp>
    </p:spTree>
    <p:extLst>
      <p:ext uri="{BB962C8B-B14F-4D97-AF65-F5344CB8AC3E}">
        <p14:creationId xmlns:p14="http://schemas.microsoft.com/office/powerpoint/2010/main" xmlns="" val="315396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smtClean="0"/>
              <a:t>Integrated digital switching per node brings tremendous network efficiencies as we saw in the 8 node case study. </a:t>
            </a:r>
          </a:p>
          <a:p>
            <a:pPr defTabSz="948507">
              <a:defRPr/>
            </a:pPr>
            <a:endParaRPr lang="en-US" baseline="0" dirty="0" smtClean="0"/>
          </a:p>
          <a:p>
            <a:pPr defTabSz="948507">
              <a:defRPr/>
            </a:pPr>
            <a:r>
              <a:rPr lang="en-US" baseline="0" dirty="0" smtClean="0"/>
              <a:t>However there are different ways to implement this technology.</a:t>
            </a:r>
          </a:p>
          <a:p>
            <a:pPr defTabSz="948507">
              <a:defRPr/>
            </a:pPr>
            <a:endParaRPr lang="en-US" baseline="0" dirty="0" smtClean="0"/>
          </a:p>
          <a:p>
            <a:pPr defTabSz="948507">
              <a:defRPr/>
            </a:pPr>
            <a:r>
              <a:rPr lang="en-US" baseline="0" dirty="0" smtClean="0"/>
              <a:t>One approach is by using an External Switching Chassis to the Transport one…this needlessly increases power, space, cooling, operations</a:t>
            </a:r>
          </a:p>
          <a:p>
            <a:pPr defTabSz="948507">
              <a:defRPr/>
            </a:pPr>
            <a:endParaRPr lang="en-US" baseline="0" dirty="0" smtClean="0"/>
          </a:p>
          <a:p>
            <a:pPr defTabSz="948507">
              <a:defRPr/>
            </a:pPr>
            <a:r>
              <a:rPr lang="en-US" baseline="0" dirty="0" smtClean="0"/>
              <a:t>A better approach is by using an Integrated Transport &amp; Switching chassis.</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27</a:t>
            </a:fld>
            <a:endParaRPr lang="en-US" dirty="0"/>
          </a:p>
        </p:txBody>
      </p:sp>
    </p:spTree>
    <p:extLst>
      <p:ext uri="{BB962C8B-B14F-4D97-AF65-F5344CB8AC3E}">
        <p14:creationId xmlns:p14="http://schemas.microsoft.com/office/powerpoint/2010/main" xmlns="" val="139872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FDDBA10-012A-42BF-99B2-F10680617983}" type="slidenum">
              <a:rPr lang="en-US" smtClean="0"/>
              <a:pPr/>
              <a:t>28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GB" dirty="0" smtClean="0"/>
              <a:t>Now we saw various</a:t>
            </a:r>
            <a:r>
              <a:rPr lang="en-GB" baseline="0" dirty="0" smtClean="0"/>
              <a:t> layers of switching in the famous inverted pyramid image. </a:t>
            </a:r>
          </a:p>
          <a:p>
            <a:pPr eaLnBrk="1" hangingPunct="1"/>
            <a:endParaRPr lang="en-GB" baseline="0" dirty="0" smtClean="0"/>
          </a:p>
          <a:p>
            <a:pPr eaLnBrk="1" hangingPunct="1"/>
            <a:r>
              <a:rPr lang="en-GB" baseline="0" dirty="0" smtClean="0"/>
              <a:t>Taking the concept of integration further to the MPLS layer, we see Core IP/MPLS devices boast several features that add to complexity and cost.</a:t>
            </a:r>
          </a:p>
          <a:p>
            <a:pPr eaLnBrk="1" hangingPunct="1"/>
            <a:endParaRPr lang="en-GB" baseline="0" dirty="0" smtClean="0"/>
          </a:p>
          <a:p>
            <a:pPr eaLnBrk="1" hangingPunct="1"/>
            <a:r>
              <a:rPr lang="en-GB" baseline="0" dirty="0" smtClean="0"/>
              <a:t>The need for a Transport and Core MPLS device is to use an optimized set of protocols that can be best achieved as shown here in an integrated WDM, OTN and MPLS switching device like the Infinera DTN-X</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GB" baseline="0" dirty="0" smtClean="0"/>
              <a:t>The key here is to converge without any performance compromise</a:t>
            </a:r>
            <a:endParaRPr lang="en-GB" dirty="0" smtClean="0"/>
          </a:p>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29</a:t>
            </a:fld>
            <a:endParaRPr lang="en-US" dirty="0"/>
          </a:p>
        </p:txBody>
      </p:sp>
    </p:spTree>
    <p:extLst>
      <p:ext uri="{BB962C8B-B14F-4D97-AF65-F5344CB8AC3E}">
        <p14:creationId xmlns:p14="http://schemas.microsoft.com/office/powerpoint/2010/main" xmlns="" val="3294202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aseline="0" dirty="0" smtClean="0"/>
              <a:t>Let us now step back to discuss why we are here today- the industry challenges, the need for radical innovation and how Infinera wins.</a:t>
            </a:r>
          </a:p>
          <a:p>
            <a:pPr marL="0" indent="0">
              <a:buFontTx/>
              <a:buNone/>
            </a:pPr>
            <a:endParaRPr lang="en-US" baseline="0" dirty="0" smtClean="0"/>
          </a:p>
          <a:p>
            <a:r>
              <a:rPr lang="en-US" b="1" dirty="0" smtClean="0"/>
              <a:t>Click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38D7EC-BB31-44D6-A9E6-6CB5933A82A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61975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Folks</a:t>
            </a:r>
            <a:r>
              <a:rPr lang="en-US" baseline="0" dirty="0" smtClean="0"/>
              <a:t> I have to start out with </a:t>
            </a:r>
            <a:r>
              <a:rPr lang="en-US" baseline="0" dirty="0" err="1" smtClean="0"/>
              <a:t>Infinera’s</a:t>
            </a:r>
            <a:r>
              <a:rPr lang="en-US" baseline="0" dirty="0" smtClean="0"/>
              <a:t> Safe Harbor statement as this presentation does contain forward looking statements.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a:t>
            </a:fld>
            <a:endParaRPr lang="en-US" dirty="0"/>
          </a:p>
        </p:txBody>
      </p:sp>
    </p:spTree>
    <p:extLst>
      <p:ext uri="{BB962C8B-B14F-4D97-AF65-F5344CB8AC3E}">
        <p14:creationId xmlns:p14="http://schemas.microsoft.com/office/powerpoint/2010/main" xmlns="" val="388232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as network bandwidth needs to scale, its rather obvious that network costs don’t have to</a:t>
            </a:r>
          </a:p>
          <a:p>
            <a:r>
              <a:rPr lang="en-US" baseline="0" dirty="0" smtClean="0"/>
              <a:t>Here’s an example of how a Tier 1 operator tackled that challenge in 2009</a:t>
            </a:r>
          </a:p>
          <a:p>
            <a:r>
              <a:rPr lang="en-US" baseline="0" dirty="0" smtClean="0"/>
              <a:t>Faced with the need to evolve bandwidth, this operator first calculated historical costs vs. bandwidth</a:t>
            </a:r>
          </a:p>
          <a:p>
            <a:r>
              <a:rPr lang="en-US" baseline="0" dirty="0" smtClean="0"/>
              <a:t>And then projected it for the next 5 years looking for 50% TCO reduction</a:t>
            </a:r>
          </a:p>
          <a:p>
            <a:r>
              <a:rPr lang="en-US" baseline="0" dirty="0" smtClean="0"/>
              <a:t>He realized </a:t>
            </a:r>
            <a:r>
              <a:rPr lang="en-US" baseline="0" dirty="0" err="1" smtClean="0"/>
              <a:t>capex</a:t>
            </a:r>
            <a:r>
              <a:rPr lang="en-US" baseline="0" dirty="0" smtClean="0"/>
              <a:t> was only 30% of the TCO and it was really </a:t>
            </a:r>
            <a:r>
              <a:rPr lang="en-US" baseline="0" dirty="0" err="1" smtClean="0"/>
              <a:t>opex</a:t>
            </a:r>
            <a:r>
              <a:rPr lang="en-US" baseline="0" dirty="0" smtClean="0"/>
              <a:t> that drove total costs</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31</a:t>
            </a:fld>
            <a:endParaRPr lang="en-US" dirty="0"/>
          </a:p>
        </p:txBody>
      </p:sp>
    </p:spTree>
    <p:extLst>
      <p:ext uri="{BB962C8B-B14F-4D97-AF65-F5344CB8AC3E}">
        <p14:creationId xmlns:p14="http://schemas.microsoft.com/office/powerpoint/2010/main" xmlns="" val="353934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a:defRPr/>
            </a:pPr>
            <a:r>
              <a:rPr lang="en-US" sz="1000" dirty="0"/>
              <a:t>The proof of the pudding is in the eating and we compared various architectures extrapolating the simple 8 node example to a real-life network with 80 nodes.</a:t>
            </a:r>
          </a:p>
          <a:p>
            <a:pPr defTabSz="948368">
              <a:defRPr/>
            </a:pPr>
            <a:endParaRPr lang="en-US" sz="1000" dirty="0"/>
          </a:p>
          <a:p>
            <a:pPr defTabSz="948368">
              <a:defRPr/>
            </a:pPr>
            <a:r>
              <a:rPr lang="en-US" sz="1000" dirty="0"/>
              <a:t>Two university professors along with Infinera examined 4 architectures including </a:t>
            </a:r>
          </a:p>
          <a:p>
            <a:pPr marL="237127" indent="-237127" defTabSz="948368">
              <a:buAutoNum type="arabicPeriod"/>
              <a:defRPr/>
            </a:pPr>
            <a:r>
              <a:rPr lang="en-US" sz="1000" dirty="0" err="1"/>
              <a:t>Muxponders</a:t>
            </a:r>
            <a:r>
              <a:rPr lang="en-US" sz="1000" dirty="0"/>
              <a:t> (Optical switching only)</a:t>
            </a:r>
          </a:p>
          <a:p>
            <a:pPr marL="237127" indent="-237127" defTabSz="948368">
              <a:buAutoNum type="arabicPeriod"/>
              <a:defRPr/>
            </a:pPr>
            <a:r>
              <a:rPr lang="en-US" sz="1000" dirty="0"/>
              <a:t>External Switching (using separate chassis for Transport and Digital Switching)</a:t>
            </a:r>
          </a:p>
          <a:p>
            <a:pPr marL="237127" indent="-237127" defTabSz="948368">
              <a:buAutoNum type="arabicPeriod"/>
              <a:defRPr/>
            </a:pPr>
            <a:r>
              <a:rPr lang="en-US" sz="1000" dirty="0"/>
              <a:t>Integrated Switching (one chassis for Transport and OTN but without using PIC)</a:t>
            </a:r>
          </a:p>
          <a:p>
            <a:pPr marL="237127" indent="-237127" defTabSz="948368">
              <a:buAutoNum type="arabicPeriod"/>
              <a:defRPr/>
            </a:pPr>
            <a:r>
              <a:rPr lang="en-US" sz="1000" dirty="0"/>
              <a:t>Integrated Switching using the PIC</a:t>
            </a:r>
          </a:p>
        </p:txBody>
      </p:sp>
      <p:sp>
        <p:nvSpPr>
          <p:cNvPr id="4" name="Slide Number Placeholder 3"/>
          <p:cNvSpPr>
            <a:spLocks noGrp="1"/>
          </p:cNvSpPr>
          <p:nvPr>
            <p:ph type="sldNum" sz="quarter" idx="10"/>
          </p:nvPr>
        </p:nvSpPr>
        <p:spPr/>
        <p:txBody>
          <a:bodyPr/>
          <a:lstStyle/>
          <a:p>
            <a:fld id="{68527808-30AD-4496-A7D7-B455D017DC43}" type="slidenum">
              <a:rPr lang="en-US" smtClean="0"/>
              <a:pPr/>
              <a:t>32</a:t>
            </a:fld>
            <a:endParaRPr lang="en-US" dirty="0"/>
          </a:p>
        </p:txBody>
      </p:sp>
    </p:spTree>
    <p:extLst>
      <p:ext uri="{BB962C8B-B14F-4D97-AF65-F5344CB8AC3E}">
        <p14:creationId xmlns:p14="http://schemas.microsoft.com/office/powerpoint/2010/main" xmlns="" val="3747395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results bear ample proof of the value of integrated switching, with the highest economic value being realized by the use of the PIC technology.</a:t>
            </a:r>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33</a:t>
            </a:fld>
            <a:endParaRPr lang="en-US" dirty="0"/>
          </a:p>
        </p:txBody>
      </p:sp>
    </p:spTree>
    <p:extLst>
      <p:ext uri="{BB962C8B-B14F-4D97-AF65-F5344CB8AC3E}">
        <p14:creationId xmlns:p14="http://schemas.microsoft.com/office/powerpoint/2010/main" xmlns="" val="1768600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49A0A-1FCA-4D38-93A4-FC00C1EA38CB}" type="slidenum">
              <a:rPr lang="en-US" smtClean="0"/>
              <a:pPr/>
              <a:t>36</a:t>
            </a:fld>
            <a:endParaRPr lang="en-US"/>
          </a:p>
        </p:txBody>
      </p:sp>
    </p:spTree>
    <p:extLst>
      <p:ext uri="{BB962C8B-B14F-4D97-AF65-F5344CB8AC3E}">
        <p14:creationId xmlns:p14="http://schemas.microsoft.com/office/powerpoint/2010/main" xmlns="" val="2739399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8D7EC-BB31-44D6-A9E6-6CB5933A82AD}" type="slidenum">
              <a:rPr lang="en-US" smtClean="0"/>
              <a:pPr/>
              <a:t>37</a:t>
            </a:fld>
            <a:endParaRPr lang="en-US"/>
          </a:p>
        </p:txBody>
      </p:sp>
    </p:spTree>
    <p:extLst>
      <p:ext uri="{BB962C8B-B14F-4D97-AF65-F5344CB8AC3E}">
        <p14:creationId xmlns:p14="http://schemas.microsoft.com/office/powerpoint/2010/main" xmlns="" val="63961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38</a:t>
            </a:fld>
            <a:endParaRPr lang="en-US" dirty="0"/>
          </a:p>
        </p:txBody>
      </p:sp>
    </p:spTree>
    <p:extLst>
      <p:ext uri="{BB962C8B-B14F-4D97-AF65-F5344CB8AC3E}">
        <p14:creationId xmlns:p14="http://schemas.microsoft.com/office/powerpoint/2010/main" xmlns="" val="354386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27808-30AD-4496-A7D7-B455D017DC43}" type="slidenum">
              <a:rPr lang="en-US" smtClean="0"/>
              <a:pPr/>
              <a:t>7</a:t>
            </a:fld>
            <a:endParaRPr lang="en-US" dirty="0"/>
          </a:p>
        </p:txBody>
      </p:sp>
    </p:spTree>
    <p:extLst>
      <p:ext uri="{BB962C8B-B14F-4D97-AF65-F5344CB8AC3E}">
        <p14:creationId xmlns:p14="http://schemas.microsoft.com/office/powerpoint/2010/main" xmlns="" val="367159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8D7EC-BB31-44D6-A9E6-6CB5933A82A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61975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aseline="0" dirty="0" smtClean="0"/>
              <a:t>Let us now step back to discuss why we are here today- the industry challenges, the need for radical innovation and how Infinera wins.</a:t>
            </a:r>
          </a:p>
          <a:p>
            <a:pPr marL="0" indent="0">
              <a:buFontTx/>
              <a:buNone/>
            </a:pPr>
            <a:endParaRPr lang="en-US" baseline="0" dirty="0" smtClean="0"/>
          </a:p>
          <a:p>
            <a:r>
              <a:rPr lang="en-US" b="1" dirty="0" smtClean="0"/>
              <a:t>Click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38D7EC-BB31-44D6-A9E6-6CB5933A82A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61975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challenge with having multiple technology layers is the complexity it introduces</a:t>
            </a:r>
          </a:p>
          <a:p>
            <a:endParaRPr lang="en-US" baseline="0" dirty="0" smtClean="0"/>
          </a:p>
          <a:p>
            <a:r>
              <a:rPr lang="en-US" baseline="0" dirty="0" smtClean="0"/>
              <a:t>As we see here each layer adds new devices, numerous connections between them and of course people resources needed to manage them.</a:t>
            </a:r>
          </a:p>
          <a:p>
            <a:endParaRPr lang="en-US" baseline="0" dirty="0" smtClean="0"/>
          </a:p>
          <a:p>
            <a:r>
              <a:rPr lang="en-US" baseline="0" dirty="0" smtClean="0"/>
              <a:t>All of this starts blowing up operational expenses and our customers are considerably challenged to keep them in control. </a:t>
            </a:r>
          </a:p>
          <a:p>
            <a:endParaRPr lang="en-US" baseline="0" dirty="0" smtClean="0"/>
          </a:p>
          <a:p>
            <a:r>
              <a:rPr lang="en-US" baseline="0" dirty="0" smtClean="0"/>
              <a:t>Now it’s also important to examine the market segments for each of these technology layers as tracked in the industry</a:t>
            </a:r>
          </a:p>
          <a:p>
            <a:endParaRPr lang="en-US" baseline="0" dirty="0" smtClean="0"/>
          </a:p>
          <a:p>
            <a:r>
              <a:rPr lang="en-US" baseline="0" dirty="0" smtClean="0"/>
              <a:t>From it we understand opportunity that Infinera has in addressing customer challenges.</a:t>
            </a:r>
          </a:p>
          <a:p>
            <a:endParaRPr lang="en-US" baseline="0" dirty="0" smtClean="0"/>
          </a:p>
          <a:p>
            <a:r>
              <a:rPr lang="en-US" b="1" baseline="0" dirty="0" smtClean="0"/>
              <a:t>Click</a:t>
            </a:r>
          </a:p>
          <a:p>
            <a:endParaRPr lang="en-US" baseline="0" dirty="0" smtClean="0"/>
          </a:p>
        </p:txBody>
      </p:sp>
      <p:sp>
        <p:nvSpPr>
          <p:cNvPr id="4" name="Slide Number Placeholder 3"/>
          <p:cNvSpPr>
            <a:spLocks noGrp="1"/>
          </p:cNvSpPr>
          <p:nvPr>
            <p:ph type="sldNum" sz="quarter" idx="10"/>
          </p:nvPr>
        </p:nvSpPr>
        <p:spPr/>
        <p:txBody>
          <a:bodyPr/>
          <a:lstStyle/>
          <a:p>
            <a:fld id="{5738D7EC-BB31-44D6-A9E6-6CB5933A82AD}" type="slidenum">
              <a:rPr lang="en-US" smtClean="0"/>
              <a:pPr/>
              <a:t>14</a:t>
            </a:fld>
            <a:endParaRPr lang="en-US" dirty="0"/>
          </a:p>
        </p:txBody>
      </p:sp>
    </p:spTree>
    <p:extLst>
      <p:ext uri="{BB962C8B-B14F-4D97-AF65-F5344CB8AC3E}">
        <p14:creationId xmlns:p14="http://schemas.microsoft.com/office/powerpoint/2010/main" xmlns="" val="315396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15</a:t>
            </a:fld>
            <a:endParaRPr lang="en-US" dirty="0"/>
          </a:p>
        </p:txBody>
      </p:sp>
    </p:spTree>
    <p:extLst>
      <p:ext uri="{BB962C8B-B14F-4D97-AF65-F5344CB8AC3E}">
        <p14:creationId xmlns:p14="http://schemas.microsoft.com/office/powerpoint/2010/main" xmlns="" val="347180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aseline="0" dirty="0" smtClean="0"/>
              <a:t>Let us now step back to discuss why we are here today- the industry challenges, the need for radical innovation and how Infinera wins.</a:t>
            </a:r>
          </a:p>
          <a:p>
            <a:pPr marL="0" indent="0">
              <a:buFontTx/>
              <a:buNone/>
            </a:pPr>
            <a:endParaRPr lang="en-US" baseline="0" dirty="0" smtClean="0"/>
          </a:p>
          <a:p>
            <a:r>
              <a:rPr lang="en-US" b="1" dirty="0" smtClean="0"/>
              <a:t>Click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38D7EC-BB31-44D6-A9E6-6CB5933A82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619753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smtClean="0"/>
              <a:t>Let’s examine what happens if there’s no digital switching and we use only optical (or </a:t>
            </a:r>
            <a:r>
              <a:rPr lang="en-US" baseline="0" dirty="0" err="1" smtClean="0"/>
              <a:t>lamdba</a:t>
            </a:r>
            <a:r>
              <a:rPr lang="en-US" baseline="0" dirty="0" smtClean="0"/>
              <a:t>) switching with </a:t>
            </a:r>
            <a:r>
              <a:rPr lang="en-US" baseline="0" dirty="0" err="1" smtClean="0"/>
              <a:t>Muxponders</a:t>
            </a:r>
            <a:r>
              <a:rPr lang="en-US" baseline="0" dirty="0" smtClean="0"/>
              <a:t> / ROADMs. </a:t>
            </a:r>
            <a:endParaRPr lang="en-US" dirty="0" smtClean="0"/>
          </a:p>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pPr/>
              <a:t>20</a:t>
            </a:fld>
            <a:endParaRPr lang="en-US" dirty="0"/>
          </a:p>
        </p:txBody>
      </p:sp>
    </p:spTree>
    <p:extLst>
      <p:ext uri="{BB962C8B-B14F-4D97-AF65-F5344CB8AC3E}">
        <p14:creationId xmlns:p14="http://schemas.microsoft.com/office/powerpoint/2010/main" xmlns="" val="3944017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Transition Slide">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6" name="Picture 5" descr="PowerPointGradient.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77" y="283"/>
            <a:ext cx="9143245" cy="6857434"/>
          </a:xfrm>
          <a:prstGeom prst="rect">
            <a:avLst/>
          </a:prstGeom>
        </p:spPr>
      </p:pic>
      <p:sp>
        <p:nvSpPr>
          <p:cNvPr id="2" name="Title 1"/>
          <p:cNvSpPr>
            <a:spLocks noGrp="1"/>
          </p:cNvSpPr>
          <p:nvPr>
            <p:ph type="ctrTitle"/>
          </p:nvPr>
        </p:nvSpPr>
        <p:spPr>
          <a:xfrm>
            <a:off x="778818" y="2053610"/>
            <a:ext cx="7360604" cy="1470025"/>
          </a:xfrm>
        </p:spPr>
        <p:txBody>
          <a:bodyPr anchor="b">
            <a:normAutofit/>
          </a:bodyPr>
          <a:lstStyle>
            <a:lvl1pPr algn="l">
              <a:lnSpc>
                <a:spcPct val="100000"/>
              </a:lnSpc>
              <a:defRPr sz="6000">
                <a:solidFill>
                  <a:srgbClr val="F0CB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78818" y="3395355"/>
            <a:ext cx="6400800" cy="1752600"/>
          </a:xfrm>
          <a:prstGeom prst="rect">
            <a:avLst/>
          </a:prstGeom>
        </p:spPr>
        <p:txBody>
          <a:bodyPr>
            <a:normAutofit/>
          </a:bodyPr>
          <a:lstStyle>
            <a:lvl1pPr marL="57150" indent="0" algn="l">
              <a:spcBef>
                <a:spcPts val="600"/>
              </a:spcBef>
              <a:buNone/>
              <a:defRPr sz="2800">
                <a:solidFill>
                  <a:schemeClr val="tx1">
                    <a:lumMod val="25000"/>
                    <a:lumOff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Infinera_NewLOGOtagline_REV_PMS.emf"/>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315075" y="5547292"/>
            <a:ext cx="2030849" cy="616508"/>
          </a:xfrm>
          <a:prstGeom prst="rect">
            <a:avLst/>
          </a:prstGeom>
        </p:spPr>
      </p:pic>
      <p:sp>
        <p:nvSpPr>
          <p:cNvPr id="5" name="Rectangle 4"/>
          <p:cNvSpPr/>
          <p:nvPr userDrawn="1"/>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675681115"/>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Rectangle 10"/>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3"/>
          </p:nvPr>
        </p:nvSpPr>
        <p:spPr>
          <a:xfrm>
            <a:off x="321618" y="1011238"/>
            <a:ext cx="8345487" cy="434975"/>
          </a:xfrm>
          <a:prstGeom prst="rect">
            <a:avLst/>
          </a:prstGeom>
        </p:spPr>
        <p:txBody>
          <a:bodyPr lIns="0" rIns="91440">
            <a:noAutofit/>
          </a:bodyPr>
          <a:lstStyle>
            <a:lvl1pPr marL="0" indent="0">
              <a:buNone/>
              <a:defRPr sz="2400" i="1">
                <a:solidFill>
                  <a:schemeClr val="tx1">
                    <a:lumMod val="50000"/>
                    <a:lumOff val="50000"/>
                  </a:schemeClr>
                </a:solidFill>
              </a:defRPr>
            </a:lvl1pPr>
          </a:lstStyle>
          <a:p>
            <a:pPr lvl="0"/>
            <a:r>
              <a:rPr lang="en-US" smtClean="0"/>
              <a:t>Click to edit Master text styles</a:t>
            </a:r>
          </a:p>
        </p:txBody>
      </p:sp>
      <p:pic>
        <p:nvPicPr>
          <p:cNvPr id="10" name="Picture 9"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2" name="Title 11"/>
          <p:cNvSpPr>
            <a:spLocks noGrp="1"/>
          </p:cNvSpPr>
          <p:nvPr>
            <p:ph type="title"/>
          </p:nvPr>
        </p:nvSpPr>
        <p:spPr/>
        <p:txBody>
          <a:bodyPr/>
          <a:lstStyle/>
          <a:p>
            <a:r>
              <a:rPr lang="en-US" smtClean="0"/>
              <a:t>Click to edit Master title style</a:t>
            </a:r>
            <a:endParaRPr lang="en-US"/>
          </a:p>
        </p:txBody>
      </p:sp>
      <p:sp>
        <p:nvSpPr>
          <p:cNvPr id="8"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4076791015"/>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4"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3073393797"/>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Transition Slide">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6" name="Picture 5" descr="PowerPointGradient.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77" y="283"/>
            <a:ext cx="9143245" cy="6857434"/>
          </a:xfrm>
          <a:prstGeom prst="rect">
            <a:avLst/>
          </a:prstGeom>
        </p:spPr>
      </p:pic>
      <p:sp>
        <p:nvSpPr>
          <p:cNvPr id="2" name="Title 1"/>
          <p:cNvSpPr>
            <a:spLocks noGrp="1"/>
          </p:cNvSpPr>
          <p:nvPr>
            <p:ph type="ctrTitle"/>
          </p:nvPr>
        </p:nvSpPr>
        <p:spPr>
          <a:xfrm>
            <a:off x="778818" y="2053610"/>
            <a:ext cx="7360604" cy="1470025"/>
          </a:xfrm>
        </p:spPr>
        <p:txBody>
          <a:bodyPr anchor="b">
            <a:normAutofit/>
          </a:bodyPr>
          <a:lstStyle>
            <a:lvl1pPr algn="l">
              <a:lnSpc>
                <a:spcPct val="100000"/>
              </a:lnSpc>
              <a:defRPr sz="6000">
                <a:solidFill>
                  <a:srgbClr val="F0CB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78818" y="3395355"/>
            <a:ext cx="6400800" cy="1752600"/>
          </a:xfrm>
          <a:prstGeom prst="rect">
            <a:avLst/>
          </a:prstGeom>
        </p:spPr>
        <p:txBody>
          <a:bodyPr>
            <a:normAutofit/>
          </a:bodyPr>
          <a:lstStyle>
            <a:lvl1pPr marL="57150" indent="0" algn="l">
              <a:spcBef>
                <a:spcPts val="600"/>
              </a:spcBef>
              <a:buNone/>
              <a:defRPr sz="2800">
                <a:solidFill>
                  <a:schemeClr val="tx1">
                    <a:lumMod val="25000"/>
                    <a:lumOff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Infinera_NewLOGOtagline_REV_PMS.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15075" y="5547292"/>
            <a:ext cx="2030849" cy="616508"/>
          </a:xfrm>
          <a:prstGeom prst="rect">
            <a:avLst/>
          </a:prstGeom>
        </p:spPr>
      </p:pic>
      <p:sp>
        <p:nvSpPr>
          <p:cNvPr id="5" name="Rectangle 4"/>
          <p:cNvSpPr/>
          <p:nvPr/>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xmlns="" val="205473663"/>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ransition Slide A">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1" y="2"/>
            <a:ext cx="9153525" cy="6858000"/>
          </a:xfrm>
          <a:prstGeom prst="rect">
            <a:avLst/>
          </a:prstGeom>
          <a:noFill/>
          <a:ln w="9525">
            <a:noFill/>
            <a:miter lim="800000"/>
            <a:headEnd/>
            <a:tailEnd/>
          </a:ln>
        </p:spPr>
      </p:pic>
      <p:pic>
        <p:nvPicPr>
          <p:cNvPr id="6" name="Picture 5" descr="Infinera_NewLOGO_PMS.emf"/>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5"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2755895209"/>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Background Blank">
    <p:bg>
      <p:bgPr>
        <a:blipFill dpi="0" rotWithShape="1">
          <a:blip r:embed="rId2" cstate="email">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6" name="Picture 5" descr="PowerPointGradient.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77" y="283"/>
            <a:ext cx="9143245" cy="6857434"/>
          </a:xfrm>
          <a:prstGeom prst="rect">
            <a:avLst/>
          </a:prstGeom>
        </p:spPr>
      </p:pic>
      <p:sp>
        <p:nvSpPr>
          <p:cNvPr id="5" name="Rectangle 4"/>
          <p:cNvSpPr/>
          <p:nvPr/>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xmlns="" val="1157437847"/>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 name="Content Placeholder 2"/>
          <p:cNvSpPr>
            <a:spLocks noGrp="1"/>
          </p:cNvSpPr>
          <p:nvPr>
            <p:ph idx="1"/>
          </p:nvPr>
        </p:nvSpPr>
        <p:spPr>
          <a:xfrm>
            <a:off x="304800" y="1457325"/>
            <a:ext cx="8229600" cy="4713288"/>
          </a:xfrm>
        </p:spPr>
        <p:txBody>
          <a:bodyPr>
            <a:normAutofit/>
          </a:bodyPr>
          <a:lstStyle>
            <a:lvl1pPr marL="284163" indent="-227013">
              <a:spcBef>
                <a:spcPts val="672"/>
              </a:spcBef>
              <a:defRPr sz="2800">
                <a:latin typeface="Calibri" pitchFamily="34" charset="0"/>
              </a:defRPr>
            </a:lvl1pPr>
            <a:lvl2pPr marL="630238" indent="-285750">
              <a:spcBef>
                <a:spcPts val="480"/>
              </a:spcBef>
              <a:spcAft>
                <a:spcPts val="0"/>
              </a:spcAft>
              <a:defRPr sz="2000">
                <a:solidFill>
                  <a:schemeClr val="accent2">
                    <a:lumMod val="75000"/>
                  </a:schemeClr>
                </a:solidFill>
                <a:latin typeface="Calibri" pitchFamily="34" charset="0"/>
              </a:defRPr>
            </a:lvl2pPr>
            <a:lvl3pPr marL="974725" indent="-284163">
              <a:spcBef>
                <a:spcPts val="480"/>
              </a:spcBef>
              <a:spcAft>
                <a:spcPts val="0"/>
              </a:spcAft>
              <a:defRPr sz="2000" baseline="0">
                <a:solidFill>
                  <a:schemeClr val="accent2">
                    <a:lumMod val="75000"/>
                  </a:schemeClr>
                </a:solidFill>
                <a:latin typeface="Calibri" pitchFamily="34" charset="0"/>
              </a:defRPr>
            </a:lvl3pPr>
            <a:lvl4pPr marL="1314450" indent="-285750">
              <a:spcBef>
                <a:spcPts val="480"/>
              </a:spcBef>
              <a:spcAft>
                <a:spcPts val="0"/>
              </a:spcAft>
              <a:tabLst/>
              <a:defRPr sz="2000" baseline="0">
                <a:solidFill>
                  <a:schemeClr val="accent2">
                    <a:lumMod val="75000"/>
                  </a:schemeClr>
                </a:solidFill>
                <a:latin typeface="Calibri" pitchFamily="34" charset="0"/>
              </a:defRPr>
            </a:lvl4pPr>
            <a:lvl5pPr marL="1716088" indent="-284163">
              <a:spcBef>
                <a:spcPts val="480"/>
              </a:spcBef>
              <a:spcAft>
                <a:spcPts val="0"/>
              </a:spcAft>
              <a:buFont typeface="Arial" pitchFamily="34" charset="0"/>
              <a:buChar char="•"/>
              <a:defRPr sz="2000" baseline="0">
                <a:solidFill>
                  <a:schemeClr val="accent2">
                    <a:lumMod val="75000"/>
                  </a:schemeClr>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695516101"/>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Half (Top) Text">
    <p:spTree>
      <p:nvGrpSpPr>
        <p:cNvPr id="1" name=""/>
        <p:cNvGrpSpPr/>
        <p:nvPr/>
      </p:nvGrpSpPr>
      <p:grpSpPr>
        <a:xfrm>
          <a:off x="0" y="0"/>
          <a:ext cx="0" cy="0"/>
          <a:chOff x="0" y="0"/>
          <a:chExt cx="0" cy="0"/>
        </a:xfrm>
      </p:grpSpPr>
      <p:sp>
        <p:nvSpPr>
          <p:cNvPr id="9" name="Rectangle 8"/>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 Placeholder 10"/>
          <p:cNvSpPr>
            <a:spLocks noGrp="1"/>
          </p:cNvSpPr>
          <p:nvPr>
            <p:ph type="body" sz="quarter" idx="17"/>
          </p:nvPr>
        </p:nvSpPr>
        <p:spPr>
          <a:xfrm>
            <a:off x="304801" y="1343025"/>
            <a:ext cx="8382000" cy="2085975"/>
          </a:xfrm>
        </p:spPr>
        <p:txBody>
          <a:bodyPr>
            <a:normAutofit/>
          </a:bodyPr>
          <a:lstStyle>
            <a:lvl1pPr marL="285750" indent="-228600">
              <a:spcBef>
                <a:spcPts val="600"/>
              </a:spcBef>
              <a:defRPr sz="2400"/>
            </a:lvl1pPr>
            <a:lvl2pPr marL="571500" indent="-171450">
              <a:spcBef>
                <a:spcPts val="200"/>
              </a:spcBef>
              <a:defRPr sz="2000">
                <a:solidFill>
                  <a:schemeClr val="accent2">
                    <a:lumMod val="75000"/>
                  </a:schemeClr>
                </a:solidFill>
              </a:defRPr>
            </a:lvl2pPr>
            <a:lvl3pPr marL="800100" indent="-171450">
              <a:spcBef>
                <a:spcPts val="200"/>
              </a:spcBef>
              <a:spcAft>
                <a:spcPts val="0"/>
              </a:spcAft>
              <a:defRPr sz="1600">
                <a:solidFill>
                  <a:schemeClr val="accent2">
                    <a:lumMod val="75000"/>
                  </a:schemeClr>
                </a:solidFill>
              </a:defRPr>
            </a:lvl3pPr>
            <a:lvl4pPr marL="1028700" indent="-114300">
              <a:spcBef>
                <a:spcPts val="200"/>
              </a:spcBef>
              <a:spcAft>
                <a:spcPts val="0"/>
              </a:spcAft>
              <a:defRPr sz="1200">
                <a:solidFill>
                  <a:schemeClr val="accent2">
                    <a:lumMod val="75000"/>
                  </a:schemeClr>
                </a:solidFill>
              </a:defRPr>
            </a:lvl4pPr>
            <a:lvl5pPr marL="1200150" indent="-114300">
              <a:spcBef>
                <a:spcPts val="200"/>
              </a:spcBef>
              <a:spcAft>
                <a:spcPts val="0"/>
              </a:spcAft>
              <a:defRPr sz="1200">
                <a:solidFill>
                  <a:schemeClr val="accent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0" name="Title 9"/>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490445156"/>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5" name="Rectangle 4"/>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bwMode="white"/>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50570"/>
            <a:ext cx="4191000" cy="4988865"/>
          </a:xfrm>
        </p:spPr>
        <p:txBody>
          <a:bodyPr>
            <a:normAutofit/>
          </a:bodyPr>
          <a:lstStyle>
            <a:lvl1pPr marL="233363" indent="-23336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2">
                    <a:lumMod val="75000"/>
                  </a:schemeClr>
                </a:solidFill>
                <a:latin typeface="Calibri" pitchFamily="34" charset="0"/>
              </a:defRPr>
            </a:lvl2pPr>
            <a:lvl3pPr marL="690563" indent="-233363">
              <a:spcBef>
                <a:spcPts val="0"/>
              </a:spcBef>
              <a:spcAft>
                <a:spcPts val="600"/>
              </a:spcAft>
              <a:defRPr sz="2000" baseline="0">
                <a:solidFill>
                  <a:schemeClr val="accent2">
                    <a:lumMod val="75000"/>
                  </a:schemeClr>
                </a:solidFill>
                <a:latin typeface="Calibri" pitchFamily="34" charset="0"/>
              </a:defRPr>
            </a:lvl3pPr>
            <a:lvl4pPr marL="914400" indent="-223838">
              <a:spcBef>
                <a:spcPts val="0"/>
              </a:spcBef>
              <a:spcAft>
                <a:spcPts val="600"/>
              </a:spcAft>
              <a:defRPr sz="2000" baseline="0">
                <a:solidFill>
                  <a:schemeClr val="accent2">
                    <a:lumMod val="75000"/>
                  </a:schemeClr>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2">
                    <a:lumMod val="75000"/>
                  </a:schemeClr>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0570"/>
            <a:ext cx="4191000" cy="4988865"/>
          </a:xfrm>
        </p:spPr>
        <p:txBody>
          <a:bodyPr>
            <a:normAutofit/>
          </a:bodyPr>
          <a:lstStyle>
            <a:lvl1pPr marL="233363" indent="-233363">
              <a:spcBef>
                <a:spcPts val="0"/>
              </a:spcBef>
              <a:spcAft>
                <a:spcPts val="600"/>
              </a:spcAft>
              <a:defRPr sz="2400" baseline="0"/>
            </a:lvl1pPr>
            <a:lvl2pPr marL="457200" indent="-223838">
              <a:spcBef>
                <a:spcPts val="0"/>
              </a:spcBef>
              <a:spcAft>
                <a:spcPts val="600"/>
              </a:spcAft>
              <a:defRPr sz="2000">
                <a:solidFill>
                  <a:schemeClr val="accent2">
                    <a:lumMod val="75000"/>
                  </a:schemeClr>
                </a:solidFill>
              </a:defRPr>
            </a:lvl2pPr>
            <a:lvl3pPr marL="690563" indent="-233363">
              <a:spcBef>
                <a:spcPts val="0"/>
              </a:spcBef>
              <a:spcAft>
                <a:spcPts val="600"/>
              </a:spcAft>
              <a:defRPr sz="2000" baseline="0">
                <a:solidFill>
                  <a:schemeClr val="accent2">
                    <a:lumMod val="75000"/>
                  </a:schemeClr>
                </a:solidFill>
              </a:defRPr>
            </a:lvl3pPr>
            <a:lvl4pPr marL="914400" indent="-223838">
              <a:spcBef>
                <a:spcPts val="0"/>
              </a:spcBef>
              <a:spcAft>
                <a:spcPts val="600"/>
              </a:spcAft>
              <a:defRPr sz="2000" baseline="0">
                <a:solidFill>
                  <a:schemeClr val="accent2">
                    <a:lumMod val="75000"/>
                  </a:schemeClr>
                </a:solidFill>
              </a:defRPr>
            </a:lvl4pPr>
            <a:lvl5pPr marL="1147763" indent="-233363">
              <a:spcBef>
                <a:spcPts val="0"/>
              </a:spcBef>
              <a:spcAft>
                <a:spcPts val="600"/>
              </a:spcAft>
              <a:buFont typeface="Arial" pitchFamily="34" charset="0"/>
              <a:buChar char="•"/>
              <a:defRPr sz="2000" baseline="0">
                <a:solidFill>
                  <a:schemeClr val="accent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3158381358"/>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icture and Text">
    <p:spTree>
      <p:nvGrpSpPr>
        <p:cNvPr id="1" name=""/>
        <p:cNvGrpSpPr/>
        <p:nvPr/>
      </p:nvGrpSpPr>
      <p:grpSpPr>
        <a:xfrm>
          <a:off x="0" y="0"/>
          <a:ext cx="0" cy="0"/>
          <a:chOff x="0" y="0"/>
          <a:chExt cx="0" cy="0"/>
        </a:xfrm>
      </p:grpSpPr>
      <p:sp>
        <p:nvSpPr>
          <p:cNvPr id="8" name="Rectangle 7"/>
          <p:cNvSpPr/>
          <p:nvPr/>
        </p:nvSpPr>
        <p:spPr>
          <a:xfrm>
            <a:off x="4092574" y="-1"/>
            <a:ext cx="5051425" cy="6858002"/>
          </a:xfrm>
          <a:prstGeom prst="rect">
            <a:avLst/>
          </a:prstGeom>
          <a:solidFill>
            <a:srgbClr val="CED4DC">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3" name="Rectangle 12"/>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 Placeholder 10"/>
          <p:cNvSpPr>
            <a:spLocks noGrp="1"/>
          </p:cNvSpPr>
          <p:nvPr>
            <p:ph type="body" sz="quarter" idx="17"/>
          </p:nvPr>
        </p:nvSpPr>
        <p:spPr>
          <a:xfrm>
            <a:off x="4292600" y="1295399"/>
            <a:ext cx="4394200" cy="495300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smtClean="0"/>
              <a:t>Click to edit Master title style</a:t>
            </a:r>
            <a:endParaRPr lang="en-US"/>
          </a:p>
        </p:txBody>
      </p:sp>
      <p:sp>
        <p:nvSpPr>
          <p:cNvPr id="12"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2412324793"/>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1457325"/>
            <a:ext cx="8229600" cy="4713288"/>
          </a:xfrm>
        </p:spPr>
        <p:txBody>
          <a:bodyPr>
            <a:normAutofit/>
          </a:bodyPr>
          <a:lstStyle>
            <a:lvl1pPr marL="284163" indent="-227013">
              <a:spcBef>
                <a:spcPts val="672"/>
              </a:spcBef>
              <a:defRPr sz="2800">
                <a:latin typeface="Calibri" pitchFamily="34" charset="0"/>
              </a:defRPr>
            </a:lvl1pPr>
            <a:lvl2pPr marL="630238" indent="-285750">
              <a:spcBef>
                <a:spcPts val="480"/>
              </a:spcBef>
              <a:spcAft>
                <a:spcPts val="0"/>
              </a:spcAft>
              <a:defRPr sz="2000">
                <a:solidFill>
                  <a:schemeClr val="accent1"/>
                </a:solidFill>
                <a:latin typeface="Calibri" pitchFamily="34" charset="0"/>
              </a:defRPr>
            </a:lvl2pPr>
            <a:lvl3pPr marL="974725" indent="-284163">
              <a:spcBef>
                <a:spcPts val="480"/>
              </a:spcBef>
              <a:spcAft>
                <a:spcPts val="0"/>
              </a:spcAft>
              <a:defRPr sz="2000" baseline="0">
                <a:solidFill>
                  <a:schemeClr val="accent1"/>
                </a:solidFill>
                <a:latin typeface="Calibri" pitchFamily="34" charset="0"/>
              </a:defRPr>
            </a:lvl3pPr>
            <a:lvl4pPr marL="1314450" indent="-285750">
              <a:spcBef>
                <a:spcPts val="480"/>
              </a:spcBef>
              <a:spcAft>
                <a:spcPts val="0"/>
              </a:spcAft>
              <a:tabLst/>
              <a:defRPr sz="2000" baseline="0">
                <a:solidFill>
                  <a:schemeClr val="accent1"/>
                </a:solidFill>
                <a:latin typeface="Calibri" pitchFamily="34" charset="0"/>
              </a:defRPr>
            </a:lvl4pPr>
            <a:lvl5pPr marL="1716088" indent="-284163">
              <a:spcBef>
                <a:spcPts val="480"/>
              </a:spcBef>
              <a:spcAft>
                <a:spcPts val="0"/>
              </a:spcAft>
              <a:buFont typeface="Arial" pitchFamily="34" charset="0"/>
              <a:buChar char="•"/>
              <a:defRPr sz="2000" baseline="0">
                <a:solidFill>
                  <a:schemeClr val="accent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smtClean="0"/>
              <a:t>Click to edit Master title style</a:t>
            </a:r>
            <a:endParaRPr lang="en-US"/>
          </a:p>
        </p:txBody>
      </p:sp>
      <p:sp>
        <p:nvSpPr>
          <p:cNvPr id="10"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with Imagery/Graphics">
    <p:spTree>
      <p:nvGrpSpPr>
        <p:cNvPr id="1" name=""/>
        <p:cNvGrpSpPr/>
        <p:nvPr/>
      </p:nvGrpSpPr>
      <p:grpSpPr>
        <a:xfrm>
          <a:off x="0" y="0"/>
          <a:ext cx="0" cy="0"/>
          <a:chOff x="0" y="0"/>
          <a:chExt cx="0" cy="0"/>
        </a:xfrm>
      </p:grpSpPr>
      <p:sp>
        <p:nvSpPr>
          <p:cNvPr id="5" name="Rectangle 4"/>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bwMode="white"/>
        <p:txBody>
          <a:bodyPr/>
          <a:lstStyle/>
          <a:p>
            <a:r>
              <a:rPr lang="en-US" smtClean="0"/>
              <a:t>Click to edit Master title style</a:t>
            </a:r>
            <a:endParaRPr lang="en-US"/>
          </a:p>
        </p:txBody>
      </p:sp>
      <p:sp>
        <p:nvSpPr>
          <p:cNvPr id="4" name="Content Placeholder 2"/>
          <p:cNvSpPr>
            <a:spLocks noGrp="1"/>
          </p:cNvSpPr>
          <p:nvPr>
            <p:ph sz="half" idx="1"/>
          </p:nvPr>
        </p:nvSpPr>
        <p:spPr>
          <a:xfrm>
            <a:off x="304800" y="1250570"/>
            <a:ext cx="4191000" cy="4988865"/>
          </a:xfrm>
        </p:spPr>
        <p:txBody>
          <a:bodyPr>
            <a:normAutofit/>
          </a:bodyPr>
          <a:lstStyle>
            <a:lvl1pPr marL="233363" indent="-17621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2">
                    <a:lumMod val="75000"/>
                  </a:schemeClr>
                </a:solidFill>
                <a:latin typeface="Calibri" pitchFamily="34" charset="0"/>
              </a:defRPr>
            </a:lvl2pPr>
            <a:lvl3pPr marL="690563" indent="-233363">
              <a:spcBef>
                <a:spcPts val="0"/>
              </a:spcBef>
              <a:spcAft>
                <a:spcPts val="600"/>
              </a:spcAft>
              <a:defRPr sz="2000" baseline="0">
                <a:solidFill>
                  <a:schemeClr val="accent2">
                    <a:lumMod val="75000"/>
                  </a:schemeClr>
                </a:solidFill>
                <a:latin typeface="Calibri" pitchFamily="34" charset="0"/>
              </a:defRPr>
            </a:lvl3pPr>
            <a:lvl4pPr marL="914400" indent="-223838">
              <a:spcBef>
                <a:spcPts val="0"/>
              </a:spcBef>
              <a:spcAft>
                <a:spcPts val="600"/>
              </a:spcAft>
              <a:defRPr sz="2000" baseline="0">
                <a:solidFill>
                  <a:schemeClr val="accent2">
                    <a:lumMod val="75000"/>
                  </a:schemeClr>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2">
                    <a:lumMod val="75000"/>
                  </a:schemeClr>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4039638862"/>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13" name="Rectangle 12"/>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9" name="Chart Placeholder 8"/>
          <p:cNvSpPr>
            <a:spLocks noGrp="1"/>
          </p:cNvSpPr>
          <p:nvPr>
            <p:ph type="chart" sz="quarter" idx="13"/>
          </p:nvPr>
        </p:nvSpPr>
        <p:spPr>
          <a:xfrm>
            <a:off x="312738" y="1546302"/>
            <a:ext cx="8526462" cy="4702098"/>
          </a:xfrm>
          <a:prstGeom prst="rect">
            <a:avLst/>
          </a:prstGeom>
        </p:spPr>
        <p:txBody>
          <a:bodyPr/>
          <a:lstStyle/>
          <a:p>
            <a:r>
              <a:rPr lang="en-US" smtClean="0"/>
              <a:t>Click icon to add chart</a:t>
            </a:r>
            <a:endParaRPr lang="en-US"/>
          </a:p>
        </p:txBody>
      </p:sp>
      <p:pic>
        <p:nvPicPr>
          <p:cNvPr id="7" name="Picture 6"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4" name="Title 13"/>
          <p:cNvSpPr>
            <a:spLocks noGrp="1"/>
          </p:cNvSpPr>
          <p:nvPr>
            <p:ph type="title"/>
          </p:nvPr>
        </p:nvSpPr>
        <p:spPr/>
        <p:txBody>
          <a:bodyPr/>
          <a:lstStyle/>
          <a:p>
            <a:r>
              <a:rPr lang="en-US" smtClean="0"/>
              <a:t>Click to edit Master title style</a:t>
            </a:r>
            <a:endParaRPr lang="en-US"/>
          </a:p>
        </p:txBody>
      </p:sp>
      <p:sp>
        <p:nvSpPr>
          <p:cNvPr id="8"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109858170"/>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11" name="Rectangle 10"/>
          <p:cNvSpPr/>
          <p:nvPr/>
        </p:nvSpPr>
        <p:spPr>
          <a:xfrm>
            <a:off x="4092574" y="-1"/>
            <a:ext cx="5051425" cy="6858002"/>
          </a:xfrm>
          <a:prstGeom prst="rect">
            <a:avLst/>
          </a:prstGeom>
          <a:solidFill>
            <a:srgbClr val="CED4DC">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5" name="Rectangle 14"/>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Chart Placeholder 9"/>
          <p:cNvSpPr>
            <a:spLocks noGrp="1"/>
          </p:cNvSpPr>
          <p:nvPr>
            <p:ph type="chart" sz="quarter" idx="17"/>
          </p:nvPr>
        </p:nvSpPr>
        <p:spPr>
          <a:xfrm>
            <a:off x="304800" y="1295400"/>
            <a:ext cx="3527996" cy="4953000"/>
          </a:xfrm>
          <a:prstGeom prst="rect">
            <a:avLst/>
          </a:prstGeom>
        </p:spPr>
        <p:txBody>
          <a:bodyPr/>
          <a:lstStyle/>
          <a:p>
            <a:r>
              <a:rPr lang="en-US" smtClean="0"/>
              <a:t>Click icon to add chart</a:t>
            </a:r>
            <a:endParaRPr lang="en-US"/>
          </a:p>
        </p:txBody>
      </p:sp>
      <p:sp>
        <p:nvSpPr>
          <p:cNvPr id="12" name="Text Placeholder 11"/>
          <p:cNvSpPr>
            <a:spLocks noGrp="1"/>
          </p:cNvSpPr>
          <p:nvPr>
            <p:ph type="body" sz="quarter" idx="18"/>
          </p:nvPr>
        </p:nvSpPr>
        <p:spPr>
          <a:xfrm>
            <a:off x="4286250" y="1295400"/>
            <a:ext cx="4552950" cy="4953000"/>
          </a:xfrm>
        </p:spPr>
        <p:txBody>
          <a:bodyPr anchor="ct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3" name="Title 12"/>
          <p:cNvSpPr>
            <a:spLocks noGrp="1"/>
          </p:cNvSpPr>
          <p:nvPr>
            <p:ph type="title"/>
          </p:nvPr>
        </p:nvSpPr>
        <p:spPr/>
        <p:txBody>
          <a:bodyPr/>
          <a:lstStyle/>
          <a:p>
            <a:r>
              <a:rPr lang="en-US" smtClean="0"/>
              <a:t>Click to edit Master title style</a:t>
            </a:r>
            <a:endParaRPr lang="en-US"/>
          </a:p>
        </p:txBody>
      </p:sp>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804936559"/>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8" name="Picture 7"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4125182589"/>
      </p:ext>
    </p:extLst>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11" name="Rectangle 10"/>
          <p:cNvSpPr/>
          <p:nvPr/>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7" name="Text Placeholder 6"/>
          <p:cNvSpPr>
            <a:spLocks noGrp="1"/>
          </p:cNvSpPr>
          <p:nvPr>
            <p:ph type="body" sz="quarter" idx="13"/>
          </p:nvPr>
        </p:nvSpPr>
        <p:spPr>
          <a:xfrm>
            <a:off x="321618" y="1011238"/>
            <a:ext cx="8345487" cy="434975"/>
          </a:xfrm>
          <a:prstGeom prst="rect">
            <a:avLst/>
          </a:prstGeom>
        </p:spPr>
        <p:txBody>
          <a:bodyPr lIns="0" rIns="91440">
            <a:noAutofit/>
          </a:bodyPr>
          <a:lstStyle>
            <a:lvl1pPr marL="0" indent="0">
              <a:buNone/>
              <a:defRPr sz="2400" i="1">
                <a:solidFill>
                  <a:schemeClr val="tx1">
                    <a:lumMod val="50000"/>
                    <a:lumOff val="50000"/>
                  </a:schemeClr>
                </a:solidFill>
              </a:defRPr>
            </a:lvl1pPr>
          </a:lstStyle>
          <a:p>
            <a:pPr lvl="0"/>
            <a:r>
              <a:rPr lang="en-US" smtClean="0"/>
              <a:t>Click to edit Master text styles</a:t>
            </a:r>
          </a:p>
        </p:txBody>
      </p:sp>
      <p:pic>
        <p:nvPicPr>
          <p:cNvPr id="10" name="Picture 9"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2" name="Title 11"/>
          <p:cNvSpPr>
            <a:spLocks noGrp="1"/>
          </p:cNvSpPr>
          <p:nvPr>
            <p:ph type="title"/>
          </p:nvPr>
        </p:nvSpPr>
        <p:spPr/>
        <p:txBody>
          <a:bodyPr/>
          <a:lstStyle/>
          <a:p>
            <a:r>
              <a:rPr lang="en-US" smtClean="0"/>
              <a:t>Click to edit Master title style</a:t>
            </a:r>
            <a:endParaRPr lang="en-US"/>
          </a:p>
        </p:txBody>
      </p:sp>
      <p:sp>
        <p:nvSpPr>
          <p:cNvPr id="8"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3551129111"/>
      </p:ext>
    </p:extLst>
  </p:cSld>
  <p:clrMapOvr>
    <a:masterClrMapping/>
  </p:clrMapOvr>
  <p:transition spd="slow">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Infinera_NewLOGO_PMS.emf"/>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4"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2755101257"/>
      </p:ext>
    </p:extLst>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846667877"/>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Rectangle 7"/>
          <p:cNvSpPr/>
          <p:nvPr userDrawn="1"/>
        </p:nvSpPr>
        <p:spPr>
          <a:xfrm>
            <a:off x="0" y="-2"/>
            <a:ext cx="9144000" cy="11049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341998" y="69340"/>
            <a:ext cx="8344802" cy="987934"/>
          </a:xfrm>
        </p:spPr>
        <p:txBody>
          <a:bodyPr/>
          <a:lstStyle>
            <a:lvl1pPr>
              <a:defRPr/>
            </a:lvl1pPr>
          </a:lstStyle>
          <a:p>
            <a:r>
              <a:rPr lang="en-US" dirty="0" smtClean="0"/>
              <a:t>Click to edit Master title style Click to edit</a:t>
            </a:r>
            <a:endParaRPr lang="en-US" dirty="0"/>
          </a:p>
        </p:txBody>
      </p:sp>
      <p:sp>
        <p:nvSpPr>
          <p:cNvPr id="19" name="Slide Number Placeholder 18"/>
          <p:cNvSpPr>
            <a:spLocks noGrp="1"/>
          </p:cNvSpPr>
          <p:nvPr>
            <p:ph type="sldNum" sz="quarter" idx="15"/>
          </p:nvPr>
        </p:nvSpPr>
        <p:spPr>
          <a:xfrm>
            <a:off x="93018" y="6440401"/>
            <a:ext cx="362594" cy="365125"/>
          </a:xfrm>
          <a:prstGeom prst="rect">
            <a:avLst/>
          </a:prstGeom>
        </p:spPr>
        <p:txBody>
          <a:bodyPr/>
          <a:lstStyle/>
          <a:p>
            <a:fld id="{545D5931-4950-A64C-A895-021A92A9FD2F}" type="slidenum">
              <a:rPr lang="en-US" smtClean="0"/>
              <a:pPr/>
              <a:t>‹#›</a:t>
            </a:fld>
            <a:endParaRPr lang="en-US" dirty="0"/>
          </a:p>
        </p:txBody>
      </p:sp>
      <p:sp>
        <p:nvSpPr>
          <p:cNvPr id="20" name="Footer Placeholder 19"/>
          <p:cNvSpPr>
            <a:spLocks noGrp="1"/>
          </p:cNvSpPr>
          <p:nvPr>
            <p:ph type="ftr" sz="quarter" idx="16"/>
          </p:nvPr>
        </p:nvSpPr>
        <p:spPr>
          <a:xfrm>
            <a:off x="387371" y="6440401"/>
            <a:ext cx="4181453" cy="365125"/>
          </a:xfrm>
          <a:prstGeom prst="rect">
            <a:avLst/>
          </a:prstGeom>
        </p:spPr>
        <p:txBody>
          <a:bodyPr/>
          <a:lstStyle/>
          <a:p>
            <a:r>
              <a:rPr lang="it-IT" smtClean="0"/>
              <a:t>© 2011 Infinera Corporation Confidential &amp; Proprietary</a:t>
            </a:r>
            <a:endParaRPr lang="en-US" dirty="0"/>
          </a:p>
        </p:txBody>
      </p:sp>
      <p:sp>
        <p:nvSpPr>
          <p:cNvPr id="11" name="Text Placeholder 10"/>
          <p:cNvSpPr>
            <a:spLocks noGrp="1"/>
          </p:cNvSpPr>
          <p:nvPr>
            <p:ph type="body" sz="quarter" idx="17"/>
          </p:nvPr>
        </p:nvSpPr>
        <p:spPr>
          <a:xfrm>
            <a:off x="341313" y="1600200"/>
            <a:ext cx="8345487"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extLst>
      <p:ext uri="{BB962C8B-B14F-4D97-AF65-F5344CB8AC3E}">
        <p14:creationId xmlns:p14="http://schemas.microsoft.com/office/powerpoint/2010/main" xmlns="" val="5962850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PowerPointGradient.png"/>
          <p:cNvPicPr>
            <a:picLocks noChangeAspect="1"/>
          </p:cNvPicPr>
          <p:nvPr/>
        </p:nvPicPr>
        <p:blipFill>
          <a:blip r:embed="rId2"/>
          <a:stretch>
            <a:fillRect/>
          </a:stretch>
        </p:blipFill>
        <p:spPr>
          <a:xfrm>
            <a:off x="377" y="283"/>
            <a:ext cx="9143245" cy="6857434"/>
          </a:xfrm>
          <a:prstGeom prst="rect">
            <a:avLst/>
          </a:prstGeom>
        </p:spPr>
      </p:pic>
      <p:sp>
        <p:nvSpPr>
          <p:cNvPr id="3" name="Subtitle 2"/>
          <p:cNvSpPr>
            <a:spLocks noGrp="1"/>
          </p:cNvSpPr>
          <p:nvPr>
            <p:ph type="subTitle" idx="1"/>
          </p:nvPr>
        </p:nvSpPr>
        <p:spPr>
          <a:xfrm>
            <a:off x="778818" y="3395355"/>
            <a:ext cx="6400800" cy="1752600"/>
          </a:xfrm>
          <a:prstGeom prst="rect">
            <a:avLst/>
          </a:prstGeom>
        </p:spPr>
        <p:txBody>
          <a:bodyPr>
            <a:normAutofit/>
          </a:bodyPr>
          <a:lstStyle>
            <a:lvl1pPr marL="57150" indent="0" algn="l">
              <a:spcBef>
                <a:spcPts val="600"/>
              </a:spcBef>
              <a:buNone/>
              <a:defRPr sz="2800">
                <a:solidFill>
                  <a:schemeClr val="tx1">
                    <a:lumMod val="25000"/>
                    <a:lumOff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Infinera_NewLOGOtagline_REV_PMS.emf"/>
          <p:cNvPicPr>
            <a:picLocks noChangeAspect="1"/>
          </p:cNvPicPr>
          <p:nvPr/>
        </p:nvPicPr>
        <p:blipFill>
          <a:blip r:embed="rId3"/>
          <a:stretch>
            <a:fillRect/>
          </a:stretch>
        </p:blipFill>
        <p:spPr>
          <a:xfrm>
            <a:off x="6315075" y="5547292"/>
            <a:ext cx="2030849" cy="616508"/>
          </a:xfrm>
          <a:prstGeom prst="rect">
            <a:avLst/>
          </a:prstGeom>
        </p:spPr>
      </p:pic>
      <p:sp>
        <p:nvSpPr>
          <p:cNvPr id="5" name="Rectangle 4"/>
          <p:cNvSpPr/>
          <p:nvPr/>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2000" y="2438400"/>
            <a:ext cx="6400800" cy="1015663"/>
          </a:xfrm>
          <a:prstGeom prst="rect">
            <a:avLst/>
          </a:prstGeom>
        </p:spPr>
        <p:txBody>
          <a:bodyPr vert="horz" lIns="0" tIns="45720" rIns="91440" bIns="45720" rtlCol="0" anchor="b">
            <a:normAutofit/>
          </a:bodyPr>
          <a:lstStyle/>
          <a:p>
            <a:pPr marL="0" indent="0" algn="l" defTabSz="457200" rtl="0" eaLnBrk="1" latinLnBrk="0" hangingPunct="1">
              <a:lnSpc>
                <a:spcPct val="100000"/>
              </a:lnSpc>
              <a:spcBef>
                <a:spcPct val="0"/>
              </a:spcBef>
              <a:buNone/>
            </a:pPr>
            <a:r>
              <a:rPr lang="en-US" sz="6000" b="0" kern="1200" spc="-100" baseline="0" dirty="0" smtClean="0">
                <a:solidFill>
                  <a:srgbClr val="F0CB00"/>
                </a:solidFill>
                <a:latin typeface="+mj-lt"/>
                <a:ea typeface="+mj-ea"/>
                <a:cs typeface="Arial"/>
              </a:rPr>
              <a:t>Thank You</a:t>
            </a:r>
          </a:p>
        </p:txBody>
      </p:sp>
    </p:spTree>
    <p:extLst>
      <p:ext uri="{BB962C8B-B14F-4D97-AF65-F5344CB8AC3E}">
        <p14:creationId xmlns:p14="http://schemas.microsoft.com/office/powerpoint/2010/main" xmlns="" val="42207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Half (Top) Text">
    <p:spTree>
      <p:nvGrpSpPr>
        <p:cNvPr id="1" name=""/>
        <p:cNvGrpSpPr/>
        <p:nvPr/>
      </p:nvGrpSpPr>
      <p:grpSpPr>
        <a:xfrm>
          <a:off x="0" y="0"/>
          <a:ext cx="0" cy="0"/>
          <a:chOff x="0" y="0"/>
          <a:chExt cx="0" cy="0"/>
        </a:xfrm>
      </p:grpSpPr>
      <p:sp>
        <p:nvSpPr>
          <p:cNvPr id="9" name="Rectangle 8"/>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7"/>
          </p:nvPr>
        </p:nvSpPr>
        <p:spPr>
          <a:xfrm>
            <a:off x="304801" y="1343025"/>
            <a:ext cx="8382000" cy="2085975"/>
          </a:xfrm>
        </p:spPr>
        <p:txBody>
          <a:bodyPr>
            <a:normAutofit/>
          </a:bodyPr>
          <a:lstStyle>
            <a:lvl1pPr marL="285750" indent="-228600">
              <a:spcBef>
                <a:spcPts val="600"/>
              </a:spcBef>
              <a:defRPr sz="2400"/>
            </a:lvl1pPr>
            <a:lvl2pPr marL="571500" indent="-171450">
              <a:spcBef>
                <a:spcPts val="200"/>
              </a:spcBef>
              <a:defRPr sz="2000">
                <a:solidFill>
                  <a:schemeClr val="accent1"/>
                </a:solidFill>
              </a:defRPr>
            </a:lvl2pPr>
            <a:lvl3pPr marL="800100" indent="-171450">
              <a:spcBef>
                <a:spcPts val="200"/>
              </a:spcBef>
              <a:spcAft>
                <a:spcPts val="0"/>
              </a:spcAft>
              <a:defRPr sz="1600">
                <a:solidFill>
                  <a:schemeClr val="accent1"/>
                </a:solidFill>
              </a:defRPr>
            </a:lvl3pPr>
            <a:lvl4pPr marL="1028700" indent="-114300">
              <a:spcBef>
                <a:spcPts val="200"/>
              </a:spcBef>
              <a:spcAft>
                <a:spcPts val="0"/>
              </a:spcAft>
              <a:defRPr sz="1200">
                <a:solidFill>
                  <a:schemeClr val="accent1"/>
                </a:solidFill>
              </a:defRPr>
            </a:lvl4pPr>
            <a:lvl5pPr marL="1200150" indent="-114300">
              <a:spcBef>
                <a:spcPts val="200"/>
              </a:spcBef>
              <a:spcAft>
                <a:spcPts val="0"/>
              </a:spcAft>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0" name="Title 9"/>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1893240052"/>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5" name="Rectangle 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white"/>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50570"/>
            <a:ext cx="4191000" cy="4988865"/>
          </a:xfrm>
        </p:spPr>
        <p:txBody>
          <a:bodyPr>
            <a:normAutofit/>
          </a:bodyPr>
          <a:lstStyle>
            <a:lvl1pPr marL="233363" indent="-23336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1"/>
                </a:solidFill>
                <a:latin typeface="Calibri" pitchFamily="34" charset="0"/>
              </a:defRPr>
            </a:lvl2pPr>
            <a:lvl3pPr marL="690563" indent="-233363">
              <a:spcBef>
                <a:spcPts val="0"/>
              </a:spcBef>
              <a:spcAft>
                <a:spcPts val="600"/>
              </a:spcAft>
              <a:defRPr sz="2000" baseline="0">
                <a:solidFill>
                  <a:schemeClr val="accent1"/>
                </a:solidFill>
                <a:latin typeface="Calibri" pitchFamily="34" charset="0"/>
              </a:defRPr>
            </a:lvl3pPr>
            <a:lvl4pPr marL="914400" indent="-223838">
              <a:spcBef>
                <a:spcPts val="0"/>
              </a:spcBef>
              <a:spcAft>
                <a:spcPts val="600"/>
              </a:spcAft>
              <a:defRPr sz="2000" baseline="0">
                <a:solidFill>
                  <a:schemeClr val="accent1"/>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0570"/>
            <a:ext cx="4191000" cy="4988865"/>
          </a:xfrm>
        </p:spPr>
        <p:txBody>
          <a:bodyPr>
            <a:normAutofit/>
          </a:bodyPr>
          <a:lstStyle>
            <a:lvl1pPr marL="233363" indent="-233363">
              <a:spcBef>
                <a:spcPts val="0"/>
              </a:spcBef>
              <a:spcAft>
                <a:spcPts val="600"/>
              </a:spcAft>
              <a:defRPr sz="2400" baseline="0"/>
            </a:lvl1pPr>
            <a:lvl2pPr marL="457200" indent="-223838">
              <a:spcBef>
                <a:spcPts val="0"/>
              </a:spcBef>
              <a:spcAft>
                <a:spcPts val="600"/>
              </a:spcAft>
              <a:defRPr sz="2000">
                <a:solidFill>
                  <a:schemeClr val="accent1"/>
                </a:solidFill>
              </a:defRPr>
            </a:lvl2pPr>
            <a:lvl3pPr marL="690563" indent="-233363">
              <a:spcBef>
                <a:spcPts val="0"/>
              </a:spcBef>
              <a:spcAft>
                <a:spcPts val="600"/>
              </a:spcAft>
              <a:defRPr sz="2000" baseline="0">
                <a:solidFill>
                  <a:schemeClr val="accent1"/>
                </a:solidFill>
              </a:defRPr>
            </a:lvl3pPr>
            <a:lvl4pPr marL="914400" indent="-223838">
              <a:spcBef>
                <a:spcPts val="0"/>
              </a:spcBef>
              <a:spcAft>
                <a:spcPts val="600"/>
              </a:spcAft>
              <a:defRPr sz="2000" baseline="0">
                <a:solidFill>
                  <a:schemeClr val="accent1"/>
                </a:solidFill>
              </a:defRPr>
            </a:lvl4pPr>
            <a:lvl5pPr marL="1147763" indent="-233363">
              <a:spcBef>
                <a:spcPts val="0"/>
              </a:spcBef>
              <a:spcAft>
                <a:spcPts val="600"/>
              </a:spcAft>
              <a:buFont typeface="Arial" pitchFamily="34" charset="0"/>
              <a:buChar char="•"/>
              <a:defRPr sz="2000" baseline="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and Text">
    <p:spTree>
      <p:nvGrpSpPr>
        <p:cNvPr id="1" name=""/>
        <p:cNvGrpSpPr/>
        <p:nvPr/>
      </p:nvGrpSpPr>
      <p:grpSpPr>
        <a:xfrm>
          <a:off x="0" y="0"/>
          <a:ext cx="0" cy="0"/>
          <a:chOff x="0" y="0"/>
          <a:chExt cx="0" cy="0"/>
        </a:xfrm>
      </p:grpSpPr>
      <p:sp>
        <p:nvSpPr>
          <p:cNvPr id="8" name="Rectangle 7"/>
          <p:cNvSpPr/>
          <p:nvPr userDrawn="1"/>
        </p:nvSpPr>
        <p:spPr>
          <a:xfrm>
            <a:off x="4092574" y="-1"/>
            <a:ext cx="5051425" cy="6858002"/>
          </a:xfrm>
          <a:prstGeom prst="rect">
            <a:avLst/>
          </a:prstGeom>
          <a:solidFill>
            <a:schemeClr val="tx1">
              <a:lumMod val="10000"/>
              <a:lumOff val="9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7"/>
          </p:nvPr>
        </p:nvSpPr>
        <p:spPr>
          <a:xfrm>
            <a:off x="4292600" y="1295399"/>
            <a:ext cx="4394200" cy="495300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smtClean="0"/>
              <a:t>Click to edit Master title style</a:t>
            </a:r>
            <a:endParaRPr lang="en-US"/>
          </a:p>
        </p:txBody>
      </p:sp>
      <p:sp>
        <p:nvSpPr>
          <p:cNvPr id="12"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3378004608"/>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with Imagery/Graphics">
    <p:spTree>
      <p:nvGrpSpPr>
        <p:cNvPr id="1" name=""/>
        <p:cNvGrpSpPr/>
        <p:nvPr/>
      </p:nvGrpSpPr>
      <p:grpSpPr>
        <a:xfrm>
          <a:off x="0" y="0"/>
          <a:ext cx="0" cy="0"/>
          <a:chOff x="0" y="0"/>
          <a:chExt cx="0" cy="0"/>
        </a:xfrm>
      </p:grpSpPr>
      <p:sp>
        <p:nvSpPr>
          <p:cNvPr id="5" name="Rectangle 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white"/>
        <p:txBody>
          <a:bodyPr/>
          <a:lstStyle/>
          <a:p>
            <a:r>
              <a:rPr lang="en-US" smtClean="0"/>
              <a:t>Click to edit Master title style</a:t>
            </a:r>
            <a:endParaRPr lang="en-US"/>
          </a:p>
        </p:txBody>
      </p:sp>
      <p:sp>
        <p:nvSpPr>
          <p:cNvPr id="4" name="Content Placeholder 2"/>
          <p:cNvSpPr>
            <a:spLocks noGrp="1"/>
          </p:cNvSpPr>
          <p:nvPr>
            <p:ph sz="half" idx="1"/>
          </p:nvPr>
        </p:nvSpPr>
        <p:spPr>
          <a:xfrm>
            <a:off x="304800" y="1250570"/>
            <a:ext cx="4191000" cy="4988865"/>
          </a:xfrm>
        </p:spPr>
        <p:txBody>
          <a:bodyPr>
            <a:normAutofit/>
          </a:bodyPr>
          <a:lstStyle>
            <a:lvl1pPr marL="233363" indent="-17621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1"/>
                </a:solidFill>
                <a:latin typeface="Calibri" pitchFamily="34" charset="0"/>
              </a:defRPr>
            </a:lvl2pPr>
            <a:lvl3pPr marL="690563" indent="-233363">
              <a:spcBef>
                <a:spcPts val="0"/>
              </a:spcBef>
              <a:spcAft>
                <a:spcPts val="600"/>
              </a:spcAft>
              <a:defRPr sz="2000" baseline="0">
                <a:solidFill>
                  <a:schemeClr val="accent1"/>
                </a:solidFill>
                <a:latin typeface="Calibri" pitchFamily="34" charset="0"/>
              </a:defRPr>
            </a:lvl3pPr>
            <a:lvl4pPr marL="914400" indent="-223838">
              <a:spcBef>
                <a:spcPts val="0"/>
              </a:spcBef>
              <a:spcAft>
                <a:spcPts val="600"/>
              </a:spcAft>
              <a:defRPr sz="2000" baseline="0">
                <a:solidFill>
                  <a:schemeClr val="accent1"/>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3" name="Rectangle 12"/>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3"/>
          </p:nvPr>
        </p:nvSpPr>
        <p:spPr>
          <a:xfrm>
            <a:off x="312738" y="1546302"/>
            <a:ext cx="8526462" cy="4702098"/>
          </a:xfrm>
          <a:prstGeom prst="rect">
            <a:avLst/>
          </a:prstGeom>
        </p:spPr>
        <p:txBody>
          <a:bodyPr/>
          <a:lstStyle/>
          <a:p>
            <a:r>
              <a:rPr lang="en-US" dirty="0" smtClean="0"/>
              <a:t>Click icon to add chart</a:t>
            </a:r>
            <a:endParaRPr lang="en-US" dirty="0"/>
          </a:p>
        </p:txBody>
      </p:sp>
      <p:pic>
        <p:nvPicPr>
          <p:cNvPr id="7" name="Picture 6"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4" name="Title 13"/>
          <p:cNvSpPr>
            <a:spLocks noGrp="1"/>
          </p:cNvSpPr>
          <p:nvPr>
            <p:ph type="title"/>
          </p:nvPr>
        </p:nvSpPr>
        <p:spPr/>
        <p:txBody>
          <a:bodyPr/>
          <a:lstStyle/>
          <a:p>
            <a:r>
              <a:rPr lang="en-US" smtClean="0"/>
              <a:t>Click to edit Master title style</a:t>
            </a:r>
            <a:endParaRPr lang="en-US"/>
          </a:p>
        </p:txBody>
      </p:sp>
      <p:sp>
        <p:nvSpPr>
          <p:cNvPr id="8"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1893240052"/>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11" name="Rectangle 10"/>
          <p:cNvSpPr/>
          <p:nvPr userDrawn="1"/>
        </p:nvSpPr>
        <p:spPr>
          <a:xfrm>
            <a:off x="4092574" y="-1"/>
            <a:ext cx="5051425" cy="6858002"/>
          </a:xfrm>
          <a:prstGeom prst="rect">
            <a:avLst/>
          </a:prstGeom>
          <a:solidFill>
            <a:schemeClr val="tx1">
              <a:lumMod val="10000"/>
              <a:lumOff val="9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ctr" defTabSz="457200" rtl="0" eaLnBrk="1" latinLnBrk="0" hangingPunct="1"/>
            <a:endParaRPr lang="en-US" sz="1800" kern="1200" dirty="0">
              <a:solidFill>
                <a:schemeClr val="lt1"/>
              </a:solidFill>
              <a:latin typeface="+mn-lt"/>
              <a:ea typeface="+mn-ea"/>
              <a:cs typeface="+mn-cs"/>
            </a:endParaRPr>
          </a:p>
        </p:txBody>
      </p:sp>
      <p:sp>
        <p:nvSpPr>
          <p:cNvPr id="15" name="Rectangle 1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hart Placeholder 9"/>
          <p:cNvSpPr>
            <a:spLocks noGrp="1"/>
          </p:cNvSpPr>
          <p:nvPr>
            <p:ph type="chart" sz="quarter" idx="17"/>
          </p:nvPr>
        </p:nvSpPr>
        <p:spPr>
          <a:xfrm>
            <a:off x="304800" y="1295400"/>
            <a:ext cx="3527996" cy="4953000"/>
          </a:xfrm>
          <a:prstGeom prst="rect">
            <a:avLst/>
          </a:prstGeom>
        </p:spPr>
        <p:txBody>
          <a:bodyPr/>
          <a:lstStyle/>
          <a:p>
            <a:r>
              <a:rPr lang="en-US" dirty="0" smtClean="0"/>
              <a:t>Click icon to add chart</a:t>
            </a:r>
            <a:endParaRPr lang="en-US" dirty="0"/>
          </a:p>
        </p:txBody>
      </p:sp>
      <p:sp>
        <p:nvSpPr>
          <p:cNvPr id="12" name="Text Placeholder 11"/>
          <p:cNvSpPr>
            <a:spLocks noGrp="1"/>
          </p:cNvSpPr>
          <p:nvPr>
            <p:ph type="body" sz="quarter" idx="18"/>
          </p:nvPr>
        </p:nvSpPr>
        <p:spPr>
          <a:xfrm>
            <a:off x="4286250" y="1295400"/>
            <a:ext cx="4552950" cy="49530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13" name="Title 12"/>
          <p:cNvSpPr>
            <a:spLocks noGrp="1"/>
          </p:cNvSpPr>
          <p:nvPr>
            <p:ph type="title"/>
          </p:nvPr>
        </p:nvSpPr>
        <p:spPr/>
        <p:txBody>
          <a:bodyPr/>
          <a:lstStyle/>
          <a:p>
            <a:r>
              <a:rPr lang="en-US" smtClean="0"/>
              <a:t>Click to edit Master title style</a:t>
            </a:r>
            <a:endParaRPr lang="en-US"/>
          </a:p>
        </p:txBody>
      </p:sp>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3378004608"/>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8" name="Picture 7" descr="Infinera_NewLOGO_PMS.emf"/>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19256" y="6478501"/>
            <a:ext cx="1121629" cy="238927"/>
          </a:xfrm>
          <a:prstGeom prst="rect">
            <a:avLst/>
          </a:prstGeom>
        </p:spPr>
      </p:pic>
      <p:sp>
        <p:nvSpPr>
          <p:cNvPr id="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4076791015"/>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9816"/>
            <a:ext cx="8534400" cy="932372"/>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idx="1"/>
          </p:nvPr>
        </p:nvSpPr>
        <p:spPr>
          <a:xfrm>
            <a:off x="304800" y="1457325"/>
            <a:ext cx="8534400" cy="47132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0" y="6507547"/>
            <a:ext cx="381000" cy="230832"/>
          </a:xfrm>
          <a:prstGeom prst="rect">
            <a:avLst/>
          </a:prstGeom>
        </p:spPr>
        <p:txBody>
          <a:bodyPr vert="horz" lIns="91440" tIns="45720" rIns="91440" bIns="45720" rtlCol="0" anchor="ctr"/>
          <a:lstStyle/>
          <a:p>
            <a:pPr marL="0" algn="r" defTabSz="457200" rtl="0" eaLnBrk="1" latinLnBrk="0" hangingPunct="1"/>
            <a:fld id="{1AB83D07-0B5C-4D9E-A2D0-2913B955CC48}" type="slidenum">
              <a:rPr lang="en-US" sz="900" b="0" i="0" kern="1200" smtClean="0">
                <a:solidFill>
                  <a:schemeClr val="tx1">
                    <a:lumMod val="60000"/>
                    <a:lumOff val="40000"/>
                  </a:schemeClr>
                </a:solidFill>
                <a:latin typeface="+mn-lt"/>
                <a:ea typeface="+mn-ea"/>
                <a:cs typeface="Arial"/>
              </a:rPr>
              <a:pPr marL="0" algn="r" defTabSz="457200" rtl="0" eaLnBrk="1" latinLnBrk="0" hangingPunct="1"/>
              <a:t>‹#›</a:t>
            </a:fld>
            <a:endParaRPr lang="en-US" sz="900" b="0" i="0" kern="1200" dirty="0" smtClean="0">
              <a:solidFill>
                <a:schemeClr val="tx1">
                  <a:lumMod val="60000"/>
                  <a:lumOff val="40000"/>
                </a:schemeClr>
              </a:solidFill>
              <a:latin typeface="+mn-lt"/>
              <a:ea typeface="+mn-ea"/>
              <a:cs typeface="Arial"/>
            </a:endParaRPr>
          </a:p>
        </p:txBody>
      </p:sp>
      <p:sp>
        <p:nvSpPr>
          <p:cNvPr id="6"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4286802884"/>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72"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Lst>
  <p:transition spd="slow">
    <p:wipe dir="r"/>
  </p:transition>
  <p:timing>
    <p:tnLst>
      <p:par>
        <p:cTn id="1" dur="indefinite" restart="never" nodeType="tmRoot"/>
      </p:par>
    </p:tnLst>
  </p:timing>
  <p:hf sldNum="0" hdr="0" dt="0"/>
  <p:txStyles>
    <p:titleStyle>
      <a:lvl1pPr marL="0" indent="0" algn="l" defTabSz="457200" rtl="0" eaLnBrk="1" latinLnBrk="0" hangingPunct="1">
        <a:lnSpc>
          <a:spcPts val="3600"/>
        </a:lnSpc>
        <a:spcBef>
          <a:spcPct val="0"/>
        </a:spcBef>
        <a:buNone/>
        <a:defRPr sz="3600" b="0" kern="1200" spc="-100" baseline="0">
          <a:solidFill>
            <a:schemeClr val="bg1"/>
          </a:solidFill>
          <a:latin typeface="+mj-lt"/>
          <a:ea typeface="+mj-ea"/>
          <a:cs typeface="Arial"/>
        </a:defRPr>
      </a:lvl1pPr>
    </p:titleStyle>
    <p:body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1"/>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1"/>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9816"/>
            <a:ext cx="8534400" cy="932372"/>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idx="1"/>
          </p:nvPr>
        </p:nvSpPr>
        <p:spPr>
          <a:xfrm>
            <a:off x="304800" y="1457325"/>
            <a:ext cx="8534400" cy="47132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p:nvSpPr>
        <p:spPr>
          <a:xfrm>
            <a:off x="0" y="6507547"/>
            <a:ext cx="381000" cy="230832"/>
          </a:xfrm>
          <a:prstGeom prst="rect">
            <a:avLst/>
          </a:prstGeom>
        </p:spPr>
        <p:txBody>
          <a:bodyPr vert="horz" lIns="91440" tIns="45720" rIns="91440" bIns="45720" rtlCol="0" anchor="ctr"/>
          <a:lstStyle/>
          <a:p>
            <a:pPr algn="r"/>
            <a:fld id="{1AB83D07-0B5C-4D9E-A2D0-2913B955CC48}" type="slidenum">
              <a:rPr lang="en-US" sz="900" smtClean="0">
                <a:solidFill>
                  <a:srgbClr val="2A313D">
                    <a:lumMod val="60000"/>
                    <a:lumOff val="40000"/>
                  </a:srgbClr>
                </a:solidFill>
                <a:cs typeface="Arial"/>
              </a:rPr>
              <a:pPr algn="r"/>
              <a:t>‹#›</a:t>
            </a:fld>
            <a:endParaRPr lang="en-US" sz="900" dirty="0" smtClean="0">
              <a:solidFill>
                <a:srgbClr val="2A313D">
                  <a:lumMod val="60000"/>
                  <a:lumOff val="40000"/>
                </a:srgbClr>
              </a:solidFill>
              <a:cs typeface="Arial"/>
            </a:endParaRPr>
          </a:p>
        </p:txBody>
      </p:sp>
      <p:sp>
        <p:nvSpPr>
          <p:cNvPr id="6"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Tree>
    <p:extLst>
      <p:ext uri="{BB962C8B-B14F-4D97-AF65-F5344CB8AC3E}">
        <p14:creationId xmlns:p14="http://schemas.microsoft.com/office/powerpoint/2010/main" xmlns="" val="2617927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wipe dir="r"/>
  </p:transition>
  <p:timing>
    <p:tnLst>
      <p:par>
        <p:cTn id="1" dur="indefinite" restart="never" nodeType="tmRoot"/>
      </p:par>
    </p:tnLst>
  </p:timing>
  <p:txStyles>
    <p:titleStyle>
      <a:lvl1pPr marL="0" indent="0" algn="l" defTabSz="457200" rtl="0" eaLnBrk="1" latinLnBrk="0" hangingPunct="1">
        <a:lnSpc>
          <a:spcPts val="3600"/>
        </a:lnSpc>
        <a:spcBef>
          <a:spcPct val="0"/>
        </a:spcBef>
        <a:buNone/>
        <a:defRPr sz="3600" b="0" kern="1200" spc="-100" baseline="0">
          <a:solidFill>
            <a:schemeClr val="bg1"/>
          </a:solidFill>
          <a:latin typeface="+mj-lt"/>
          <a:ea typeface="+mj-ea"/>
          <a:cs typeface="Arial"/>
        </a:defRPr>
      </a:lvl1pPr>
    </p:titleStyle>
    <p:body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tx1"/>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image" Target="../media/image53.png"/><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chart" Target="../charts/chart1.xml"/><Relationship Id="rId1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3" Type="http://schemas.openxmlformats.org/officeDocument/2006/relationships/notesSlide" Target="../notesSlides/notesSlide6.xml"/><Relationship Id="rId7" Type="http://schemas.openxmlformats.org/officeDocument/2006/relationships/image" Target="../media/image71.png"/><Relationship Id="rId12" Type="http://schemas.openxmlformats.org/officeDocument/2006/relationships/image" Target="../media/image76.jpe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70.png"/><Relationship Id="rId11" Type="http://schemas.openxmlformats.org/officeDocument/2006/relationships/image" Target="../media/image75.jpe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se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5.jpeg"/><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15.xml"/><Relationship Id="rId7" Type="http://schemas.openxmlformats.org/officeDocument/2006/relationships/image" Target="../media/image86.png"/><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69.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89.jpeg"/></Relationships>
</file>

<file path=ppt/slides/_rels/slide2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89.jpeg"/><Relationship Id="rId5" Type="http://schemas.openxmlformats.org/officeDocument/2006/relationships/image" Target="../media/image91.jpeg"/><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emf"/><Relationship Id="rId11" Type="http://schemas.openxmlformats.org/officeDocument/2006/relationships/image" Target="../media/image99.png"/><Relationship Id="rId5" Type="http://schemas.openxmlformats.org/officeDocument/2006/relationships/image" Target="../media/image94.png"/><Relationship Id="rId10"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104.gif"/><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49.png"/><Relationship Id="rId7" Type="http://schemas.openxmlformats.org/officeDocument/2006/relationships/image" Target="../media/image106.png"/><Relationship Id="rId12" Type="http://schemas.openxmlformats.org/officeDocument/2006/relationships/image" Target="../media/image108.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95.png"/><Relationship Id="rId11" Type="http://schemas.microsoft.com/office/2007/relationships/hdphoto" Target="../media/hdphoto6.wdp"/><Relationship Id="rId5" Type="http://schemas.openxmlformats.org/officeDocument/2006/relationships/image" Target="../media/image98.png"/><Relationship Id="rId10" Type="http://schemas.openxmlformats.org/officeDocument/2006/relationships/image" Target="../media/image107.png"/><Relationship Id="rId4" Type="http://schemas.openxmlformats.org/officeDocument/2006/relationships/image" Target="../media/image105.png"/><Relationship Id="rId9" Type="http://schemas.openxmlformats.org/officeDocument/2006/relationships/image" Target="../media/image99.png"/></Relationships>
</file>

<file path=ppt/slides/_rels/slide39.xml.rels><?xml version="1.0" encoding="UTF-8" standalone="yes"?>
<Relationships xmlns="http://schemas.openxmlformats.org/package/2006/relationships"><Relationship Id="rId2" Type="http://schemas.openxmlformats.org/officeDocument/2006/relationships/hyperlink" Target="http://www.infinera.com/"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8.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emf"/><Relationship Id="rId18" Type="http://schemas.openxmlformats.org/officeDocument/2006/relationships/image" Target="../media/image34.gif"/><Relationship Id="rId3" Type="http://schemas.openxmlformats.org/officeDocument/2006/relationships/image" Target="../media/image20.png"/><Relationship Id="rId21" Type="http://schemas.openxmlformats.org/officeDocument/2006/relationships/image" Target="../media/image37.png"/><Relationship Id="rId7" Type="http://schemas.openxmlformats.org/officeDocument/2006/relationships/image" Target="../media/image24.emf"/><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8.emf"/><Relationship Id="rId16" Type="http://schemas.openxmlformats.org/officeDocument/2006/relationships/image" Target="../media/image32.jpe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hyperlink" Target="http://www.cox.com/" TargetMode="External"/><Relationship Id="rId24" Type="http://schemas.openxmlformats.org/officeDocument/2006/relationships/image" Target="../media/image39.jpeg"/><Relationship Id="rId5" Type="http://schemas.openxmlformats.org/officeDocument/2006/relationships/image" Target="../media/image22.emf"/><Relationship Id="rId15" Type="http://schemas.openxmlformats.org/officeDocument/2006/relationships/image" Target="../media/image31.png"/><Relationship Id="rId23" Type="http://schemas.openxmlformats.org/officeDocument/2006/relationships/hyperlink" Target="http://images.google.com/imgres?imgurl=http://www.techshout.com/images/reliance-logo-long.jpg&amp;imgrefurl=http://www.techshout.com/mobile-phones/2007/19/reliance-lifetime-validity-recharge-at-rs499-launched-in-india/&amp;h=157&amp;w=273&amp;sz=16&amp;hl=en&amp;start=1&amp;usg=__WujI7lhKApHRQkn72_mpFu11Ia0=&amp;tbnid=97HqgeFZwPA9mM:&amp;tbnh=65&amp;tbnw=113&amp;prev=/images?q=reliance+communications+logo&amp;gbv=2&amp;hl=en&amp;sa=X" TargetMode="External"/><Relationship Id="rId10" Type="http://schemas.openxmlformats.org/officeDocument/2006/relationships/image" Target="../media/image27.gif"/><Relationship Id="rId19" Type="http://schemas.openxmlformats.org/officeDocument/2006/relationships/image" Target="../media/image35.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0.emf"/><Relationship Id="rId22" Type="http://schemas.openxmlformats.org/officeDocument/2006/relationships/image" Target="../media/image38.gif"/></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13" Type="http://schemas.microsoft.com/office/2007/relationships/hdphoto" Target="../media/hdphoto2.wdp"/><Relationship Id="rId3" Type="http://schemas.openxmlformats.org/officeDocument/2006/relationships/image" Target="../media/image8.emf"/><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2257" y="2475906"/>
            <a:ext cx="6441743" cy="1730325"/>
          </a:xfrm>
        </p:spPr>
        <p:txBody>
          <a:bodyPr>
            <a:noAutofit/>
          </a:bodyPr>
          <a:lstStyle/>
          <a:p>
            <a:r>
              <a:rPr lang="en-US" sz="4800" dirty="0" smtClean="0">
                <a:solidFill>
                  <a:schemeClr val="bg1"/>
                </a:solidFill>
              </a:rPr>
              <a:t>Efficiency without compromise for Transport Networks</a:t>
            </a:r>
            <a:r>
              <a:rPr lang="en-US" sz="4800" dirty="0" smtClean="0"/>
              <a:t/>
            </a:r>
            <a:br>
              <a:rPr lang="en-US" sz="4800" dirty="0" smtClean="0"/>
            </a:br>
            <a:r>
              <a:rPr lang="en-US" sz="2400" dirty="0" smtClean="0"/>
              <a:t>IRSTE &amp; IRSE Convention, 28</a:t>
            </a:r>
            <a:r>
              <a:rPr lang="en-US" sz="2400" baseline="30000" dirty="0" smtClean="0"/>
              <a:t>th</a:t>
            </a:r>
            <a:r>
              <a:rPr lang="en-US" sz="2400" dirty="0" smtClean="0"/>
              <a:t> April, New Delhi</a:t>
            </a:r>
            <a:endParaRPr lang="en-US" sz="2400" dirty="0"/>
          </a:p>
        </p:txBody>
      </p:sp>
      <p:pic>
        <p:nvPicPr>
          <p:cNvPr id="5"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173091" y="182880"/>
            <a:ext cx="2288483" cy="6675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2448" y="2569059"/>
            <a:ext cx="2460252" cy="1637185"/>
          </a:xfrm>
          <a:prstGeom prst="rect">
            <a:avLst/>
          </a:prstGeom>
          <a:noFill/>
          <a:ln>
            <a:noFill/>
          </a:ln>
          <a:effectLst>
            <a:outerShdw blurRad="63500" sx="102000" sy="102000" algn="ctr" rotWithShape="0">
              <a:prstClr val="black">
                <a:alpha val="40000"/>
              </a:prstClr>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5079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564078" y="1435882"/>
            <a:ext cx="5390500" cy="4034626"/>
            <a:chOff x="206522" y="2039933"/>
            <a:chExt cx="3742124" cy="2730850"/>
          </a:xfrm>
        </p:grpSpPr>
        <p:pic>
          <p:nvPicPr>
            <p:cNvPr id="4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522" y="2039933"/>
              <a:ext cx="3742124" cy="273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0" name="Oval 49"/>
            <p:cNvSpPr/>
            <p:nvPr/>
          </p:nvSpPr>
          <p:spPr>
            <a:xfrm>
              <a:off x="206522" y="2149264"/>
              <a:ext cx="1662035" cy="1369188"/>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51"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9131" y="1813569"/>
            <a:ext cx="5321373" cy="3711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2"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51013" y="2270769"/>
            <a:ext cx="5117515" cy="3639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30" name="Rectangle 29"/>
          <p:cNvSpPr/>
          <p:nvPr/>
        </p:nvSpPr>
        <p:spPr>
          <a:xfrm>
            <a:off x="1105637" y="1190183"/>
            <a:ext cx="6746452" cy="4998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3" name="Group 52"/>
          <p:cNvGrpSpPr/>
          <p:nvPr/>
        </p:nvGrpSpPr>
        <p:grpSpPr>
          <a:xfrm>
            <a:off x="1249524" y="1372468"/>
            <a:ext cx="5459397" cy="3964898"/>
            <a:chOff x="5218784" y="2554385"/>
            <a:chExt cx="3776128" cy="2958039"/>
          </a:xfrm>
        </p:grpSpPr>
        <p:pic>
          <p:nvPicPr>
            <p:cNvPr id="54"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18784" y="2554385"/>
              <a:ext cx="3776128" cy="2958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5" name="Oval 54"/>
            <p:cNvSpPr/>
            <p:nvPr/>
          </p:nvSpPr>
          <p:spPr>
            <a:xfrm>
              <a:off x="5271999" y="3120831"/>
              <a:ext cx="2251921" cy="300130"/>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6" name="Group 55"/>
          <p:cNvGrpSpPr/>
          <p:nvPr/>
        </p:nvGrpSpPr>
        <p:grpSpPr>
          <a:xfrm>
            <a:off x="1591407" y="1544757"/>
            <a:ext cx="5601076" cy="3843310"/>
            <a:chOff x="700088" y="728663"/>
            <a:chExt cx="7743825" cy="5400675"/>
          </a:xfrm>
        </p:grpSpPr>
        <p:pic>
          <p:nvPicPr>
            <p:cNvPr id="58" name="Picture 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0088" y="728663"/>
              <a:ext cx="7743825" cy="540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9" name="Oval 58"/>
            <p:cNvSpPr/>
            <p:nvPr/>
          </p:nvSpPr>
          <p:spPr>
            <a:xfrm>
              <a:off x="713416" y="2832171"/>
              <a:ext cx="7218010" cy="1943599"/>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0" name="Group 59"/>
          <p:cNvGrpSpPr/>
          <p:nvPr/>
        </p:nvGrpSpPr>
        <p:grpSpPr>
          <a:xfrm>
            <a:off x="1838748" y="1786251"/>
            <a:ext cx="5412318" cy="4053604"/>
            <a:chOff x="5042042" y="1577728"/>
            <a:chExt cx="3544488" cy="2178431"/>
          </a:xfrm>
        </p:grpSpPr>
        <p:pic>
          <p:nvPicPr>
            <p:cNvPr id="61"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042042" y="1577728"/>
              <a:ext cx="3544488" cy="2178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2" name="Oval 61"/>
            <p:cNvSpPr/>
            <p:nvPr/>
          </p:nvSpPr>
          <p:spPr>
            <a:xfrm>
              <a:off x="5128591" y="2932043"/>
              <a:ext cx="3222961" cy="655984"/>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3" name="Group 62"/>
          <p:cNvGrpSpPr/>
          <p:nvPr/>
        </p:nvGrpSpPr>
        <p:grpSpPr>
          <a:xfrm>
            <a:off x="2030540" y="2148315"/>
            <a:ext cx="5879870" cy="4113390"/>
            <a:chOff x="667820" y="1577728"/>
            <a:chExt cx="3616504" cy="2178431"/>
          </a:xfrm>
        </p:grpSpPr>
        <p:pic>
          <p:nvPicPr>
            <p:cNvPr id="64"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67820" y="1577728"/>
              <a:ext cx="3616504" cy="2178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5" name="Oval 64"/>
            <p:cNvSpPr/>
            <p:nvPr/>
          </p:nvSpPr>
          <p:spPr>
            <a:xfrm>
              <a:off x="707576" y="2819971"/>
              <a:ext cx="1768496" cy="936188"/>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6" name="Rectangle 65"/>
          <p:cNvSpPr/>
          <p:nvPr/>
        </p:nvSpPr>
        <p:spPr>
          <a:xfrm>
            <a:off x="924349" y="1082589"/>
            <a:ext cx="7295301" cy="5530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p:cNvSpPr>
            <a:spLocks noGrp="1"/>
          </p:cNvSpPr>
          <p:nvPr>
            <p:ph type="title"/>
          </p:nvPr>
        </p:nvSpPr>
        <p:spPr/>
        <p:txBody>
          <a:bodyPr/>
          <a:lstStyle/>
          <a:p>
            <a:r>
              <a:rPr lang="en-US" dirty="0" smtClean="0"/>
              <a:t>Financial metrics mismatched to bandwidth</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grpSp>
        <p:nvGrpSpPr>
          <p:cNvPr id="33" name="Group 32"/>
          <p:cNvGrpSpPr/>
          <p:nvPr/>
        </p:nvGrpSpPr>
        <p:grpSpPr>
          <a:xfrm>
            <a:off x="4947167" y="1073558"/>
            <a:ext cx="3417824" cy="2396071"/>
            <a:chOff x="4947167" y="1073558"/>
            <a:chExt cx="3417824" cy="2396071"/>
          </a:xfrm>
        </p:grpSpPr>
        <p:grpSp>
          <p:nvGrpSpPr>
            <p:cNvPr id="22" name="Group 21"/>
            <p:cNvGrpSpPr/>
            <p:nvPr/>
          </p:nvGrpSpPr>
          <p:grpSpPr>
            <a:xfrm>
              <a:off x="4947167" y="1073558"/>
              <a:ext cx="2702285" cy="1920014"/>
              <a:chOff x="206522" y="2039933"/>
              <a:chExt cx="3742124" cy="2730850"/>
            </a:xfrm>
          </p:grpSpPr>
          <p:pic>
            <p:nvPicPr>
              <p:cNvPr id="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522" y="2039933"/>
                <a:ext cx="3742124" cy="273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4" name="Oval 23"/>
              <p:cNvSpPr/>
              <p:nvPr/>
            </p:nvSpPr>
            <p:spPr>
              <a:xfrm>
                <a:off x="206522" y="2149264"/>
                <a:ext cx="1662035" cy="1369188"/>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25"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33510" y="1190183"/>
              <a:ext cx="2966880" cy="2069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26"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3982" y="1313824"/>
              <a:ext cx="3031009" cy="2155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pSp>
      <p:grpSp>
        <p:nvGrpSpPr>
          <p:cNvPr id="36" name="Group 35"/>
          <p:cNvGrpSpPr/>
          <p:nvPr/>
        </p:nvGrpSpPr>
        <p:grpSpPr>
          <a:xfrm>
            <a:off x="146072" y="1082589"/>
            <a:ext cx="4497847" cy="3936673"/>
            <a:chOff x="146072" y="1082589"/>
            <a:chExt cx="4497847" cy="3936673"/>
          </a:xfrm>
        </p:grpSpPr>
        <p:grpSp>
          <p:nvGrpSpPr>
            <p:cNvPr id="45" name="Group 18"/>
            <p:cNvGrpSpPr>
              <a:grpSpLocks/>
            </p:cNvGrpSpPr>
            <p:nvPr/>
          </p:nvGrpSpPr>
          <p:grpSpPr bwMode="auto">
            <a:xfrm>
              <a:off x="755371" y="1082589"/>
              <a:ext cx="3797371" cy="3788420"/>
              <a:chOff x="37" y="2803"/>
              <a:chExt cx="5705" cy="5708"/>
            </a:xfrm>
          </p:grpSpPr>
          <p:sp>
            <p:nvSpPr>
              <p:cNvPr id="46" name="Oval 19"/>
              <p:cNvSpPr>
                <a:spLocks noChangeArrowheads="1"/>
              </p:cNvSpPr>
              <p:nvPr/>
            </p:nvSpPr>
            <p:spPr bwMode="auto">
              <a:xfrm>
                <a:off x="37" y="2803"/>
                <a:ext cx="5705" cy="5708"/>
              </a:xfrm>
              <a:prstGeom prst="ellipse">
                <a:avLst/>
              </a:prstGeom>
              <a:gradFill rotWithShape="1">
                <a:gsLst>
                  <a:gs pos="0">
                    <a:srgbClr val="016891">
                      <a:alpha val="35001"/>
                    </a:srgbClr>
                  </a:gs>
                  <a:gs pos="100000">
                    <a:schemeClr val="bg1">
                      <a:alpha val="0"/>
                    </a:schemeClr>
                  </a:gs>
                </a:gsLst>
                <a:lin ang="5400000" scaled="1"/>
              </a:gradFill>
              <a:ln w="9525">
                <a:noFill/>
                <a:round/>
                <a:headEnd/>
                <a:tailEnd/>
              </a:ln>
            </p:spPr>
            <p:txBody>
              <a:bodyPr wrap="none" lIns="73025" tIns="36511" rIns="73025" bIns="36511" anchor="ctr"/>
              <a:lstStyle/>
              <a:p>
                <a:pPr algn="ctr" defTabSz="814388" eaLnBrk="0" hangingPunct="0">
                  <a:lnSpc>
                    <a:spcPct val="90000"/>
                  </a:lnSpc>
                </a:pPr>
                <a:endParaRPr lang="en-US"/>
              </a:p>
            </p:txBody>
          </p:sp>
          <p:sp>
            <p:nvSpPr>
              <p:cNvPr id="47" name="Freeform 20"/>
              <p:cNvSpPr>
                <a:spLocks noEditPoints="1"/>
              </p:cNvSpPr>
              <p:nvPr/>
            </p:nvSpPr>
            <p:spPr bwMode="auto">
              <a:xfrm>
                <a:off x="73" y="2944"/>
                <a:ext cx="5650" cy="5438"/>
              </a:xfrm>
              <a:custGeom>
                <a:avLst/>
                <a:gdLst>
                  <a:gd name="T0" fmla="*/ 2147483647 w 2392"/>
                  <a:gd name="T1" fmla="*/ 2147483647 h 2302"/>
                  <a:gd name="T2" fmla="*/ 2147483647 w 2392"/>
                  <a:gd name="T3" fmla="*/ 2147483647 h 2302"/>
                  <a:gd name="T4" fmla="*/ 2147483647 w 2392"/>
                  <a:gd name="T5" fmla="*/ 2147483647 h 2302"/>
                  <a:gd name="T6" fmla="*/ 2147483647 w 2392"/>
                  <a:gd name="T7" fmla="*/ 2147483647 h 2302"/>
                  <a:gd name="T8" fmla="*/ 2147483647 w 2392"/>
                  <a:gd name="T9" fmla="*/ 2147483647 h 2302"/>
                  <a:gd name="T10" fmla="*/ 2147483647 w 2392"/>
                  <a:gd name="T11" fmla="*/ 2147483647 h 2302"/>
                  <a:gd name="T12" fmla="*/ 2147483647 w 2392"/>
                  <a:gd name="T13" fmla="*/ 2147483647 h 2302"/>
                  <a:gd name="T14" fmla="*/ 2147483647 w 2392"/>
                  <a:gd name="T15" fmla="*/ 2147483647 h 2302"/>
                  <a:gd name="T16" fmla="*/ 2147483647 w 2392"/>
                  <a:gd name="T17" fmla="*/ 2147483647 h 2302"/>
                  <a:gd name="T18" fmla="*/ 2147483647 w 2392"/>
                  <a:gd name="T19" fmla="*/ 2147483647 h 2302"/>
                  <a:gd name="T20" fmla="*/ 2147483647 w 2392"/>
                  <a:gd name="T21" fmla="*/ 2147483647 h 2302"/>
                  <a:gd name="T22" fmla="*/ 2147483647 w 2392"/>
                  <a:gd name="T23" fmla="*/ 2147483647 h 2302"/>
                  <a:gd name="T24" fmla="*/ 2147483647 w 2392"/>
                  <a:gd name="T25" fmla="*/ 2147483647 h 2302"/>
                  <a:gd name="T26" fmla="*/ 2147483647 w 2392"/>
                  <a:gd name="T27" fmla="*/ 2147483647 h 2302"/>
                  <a:gd name="T28" fmla="*/ 2147483647 w 2392"/>
                  <a:gd name="T29" fmla="*/ 2147483647 h 2302"/>
                  <a:gd name="T30" fmla="*/ 2147483647 w 2392"/>
                  <a:gd name="T31" fmla="*/ 2147483647 h 2302"/>
                  <a:gd name="T32" fmla="*/ 2147483647 w 2392"/>
                  <a:gd name="T33" fmla="*/ 2147483647 h 2302"/>
                  <a:gd name="T34" fmla="*/ 2147483647 w 2392"/>
                  <a:gd name="T35" fmla="*/ 2147483647 h 2302"/>
                  <a:gd name="T36" fmla="*/ 2147483647 w 2392"/>
                  <a:gd name="T37" fmla="*/ 2147483647 h 2302"/>
                  <a:gd name="T38" fmla="*/ 2147483647 w 2392"/>
                  <a:gd name="T39" fmla="*/ 2147483647 h 2302"/>
                  <a:gd name="T40" fmla="*/ 2147483647 w 2392"/>
                  <a:gd name="T41" fmla="*/ 2147483647 h 2302"/>
                  <a:gd name="T42" fmla="*/ 2147483647 w 2392"/>
                  <a:gd name="T43" fmla="*/ 2147483647 h 2302"/>
                  <a:gd name="T44" fmla="*/ 2147483647 w 2392"/>
                  <a:gd name="T45" fmla="*/ 2147483647 h 2302"/>
                  <a:gd name="T46" fmla="*/ 2147483647 w 2392"/>
                  <a:gd name="T47" fmla="*/ 2147483647 h 2302"/>
                  <a:gd name="T48" fmla="*/ 2147483647 w 2392"/>
                  <a:gd name="T49" fmla="*/ 2147483647 h 2302"/>
                  <a:gd name="T50" fmla="*/ 2147483647 w 2392"/>
                  <a:gd name="T51" fmla="*/ 2147483647 h 2302"/>
                  <a:gd name="T52" fmla="*/ 2147483647 w 2392"/>
                  <a:gd name="T53" fmla="*/ 2147483647 h 2302"/>
                  <a:gd name="T54" fmla="*/ 2147483647 w 2392"/>
                  <a:gd name="T55" fmla="*/ 2147483647 h 2302"/>
                  <a:gd name="T56" fmla="*/ 2147483647 w 2392"/>
                  <a:gd name="T57" fmla="*/ 2147483647 h 2302"/>
                  <a:gd name="T58" fmla="*/ 2147483647 w 2392"/>
                  <a:gd name="T59" fmla="*/ 2147483647 h 2302"/>
                  <a:gd name="T60" fmla="*/ 2147483647 w 2392"/>
                  <a:gd name="T61" fmla="*/ 2147483647 h 2302"/>
                  <a:gd name="T62" fmla="*/ 2147483647 w 2392"/>
                  <a:gd name="T63" fmla="*/ 2147483647 h 2302"/>
                  <a:gd name="T64" fmla="*/ 2147483647 w 2392"/>
                  <a:gd name="T65" fmla="*/ 2147483647 h 2302"/>
                  <a:gd name="T66" fmla="*/ 2147483647 w 2392"/>
                  <a:gd name="T67" fmla="*/ 2147483647 h 2302"/>
                  <a:gd name="T68" fmla="*/ 2147483647 w 2392"/>
                  <a:gd name="T69" fmla="*/ 2147483647 h 2302"/>
                  <a:gd name="T70" fmla="*/ 2147483647 w 2392"/>
                  <a:gd name="T71" fmla="*/ 2147483647 h 2302"/>
                  <a:gd name="T72" fmla="*/ 2147483647 w 2392"/>
                  <a:gd name="T73" fmla="*/ 2147483647 h 2302"/>
                  <a:gd name="T74" fmla="*/ 2147483647 w 2392"/>
                  <a:gd name="T75" fmla="*/ 2147483647 h 2302"/>
                  <a:gd name="T76" fmla="*/ 2147483647 w 2392"/>
                  <a:gd name="T77" fmla="*/ 2147483647 h 2302"/>
                  <a:gd name="T78" fmla="*/ 2147483647 w 2392"/>
                  <a:gd name="T79" fmla="*/ 2147483647 h 2302"/>
                  <a:gd name="T80" fmla="*/ 2147483647 w 2392"/>
                  <a:gd name="T81" fmla="*/ 2147483647 h 2302"/>
                  <a:gd name="T82" fmla="*/ 2147483647 w 2392"/>
                  <a:gd name="T83" fmla="*/ 2147483647 h 2302"/>
                  <a:gd name="T84" fmla="*/ 2147483647 w 2392"/>
                  <a:gd name="T85" fmla="*/ 2147483647 h 2302"/>
                  <a:gd name="T86" fmla="*/ 2147483647 w 2392"/>
                  <a:gd name="T87" fmla="*/ 2147483647 h 2302"/>
                  <a:gd name="T88" fmla="*/ 2147483647 w 2392"/>
                  <a:gd name="T89" fmla="*/ 2147483647 h 2302"/>
                  <a:gd name="T90" fmla="*/ 2147483647 w 2392"/>
                  <a:gd name="T91" fmla="*/ 2147483647 h 2302"/>
                  <a:gd name="T92" fmla="*/ 2147483647 w 2392"/>
                  <a:gd name="T93" fmla="*/ 2147483647 h 2302"/>
                  <a:gd name="T94" fmla="*/ 2147483647 w 2392"/>
                  <a:gd name="T95" fmla="*/ 2147483647 h 2302"/>
                  <a:gd name="T96" fmla="*/ 2147483647 w 2392"/>
                  <a:gd name="T97" fmla="*/ 2147483647 h 2302"/>
                  <a:gd name="T98" fmla="*/ 2147483647 w 2392"/>
                  <a:gd name="T99" fmla="*/ 2147483647 h 2302"/>
                  <a:gd name="T100" fmla="*/ 2147483647 w 2392"/>
                  <a:gd name="T101" fmla="*/ 2147483647 h 2302"/>
                  <a:gd name="T102" fmla="*/ 2147483647 w 2392"/>
                  <a:gd name="T103" fmla="*/ 2147483647 h 2302"/>
                  <a:gd name="T104" fmla="*/ 2147483647 w 2392"/>
                  <a:gd name="T105" fmla="*/ 2147483647 h 2302"/>
                  <a:gd name="T106" fmla="*/ 2147483647 w 2392"/>
                  <a:gd name="T107" fmla="*/ 2147483647 h 2302"/>
                  <a:gd name="T108" fmla="*/ 2147483647 w 2392"/>
                  <a:gd name="T109" fmla="*/ 2147483647 h 2302"/>
                  <a:gd name="T110" fmla="*/ 2147483647 w 2392"/>
                  <a:gd name="T111" fmla="*/ 2147483647 h 2302"/>
                  <a:gd name="T112" fmla="*/ 2147483647 w 2392"/>
                  <a:gd name="T113" fmla="*/ 2147483647 h 2302"/>
                  <a:gd name="T114" fmla="*/ 2147483647 w 2392"/>
                  <a:gd name="T115" fmla="*/ 2147483647 h 2302"/>
                  <a:gd name="T116" fmla="*/ 2147483647 w 2392"/>
                  <a:gd name="T117" fmla="*/ 2147483647 h 2302"/>
                  <a:gd name="T118" fmla="*/ 2147483647 w 2392"/>
                  <a:gd name="T119" fmla="*/ 2147483647 h 2302"/>
                  <a:gd name="T120" fmla="*/ 2147483647 w 2392"/>
                  <a:gd name="T121" fmla="*/ 2147483647 h 2302"/>
                  <a:gd name="T122" fmla="*/ 2147483647 w 2392"/>
                  <a:gd name="T123" fmla="*/ 2147483647 h 2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92"/>
                  <a:gd name="T187" fmla="*/ 0 h 2302"/>
                  <a:gd name="T188" fmla="*/ 2392 w 2392"/>
                  <a:gd name="T189" fmla="*/ 2302 h 2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92" h="2302">
                    <a:moveTo>
                      <a:pt x="640" y="136"/>
                    </a:moveTo>
                    <a:cubicBezTo>
                      <a:pt x="640" y="138"/>
                      <a:pt x="644" y="137"/>
                      <a:pt x="648" y="136"/>
                    </a:cubicBezTo>
                    <a:cubicBezTo>
                      <a:pt x="656" y="134"/>
                      <a:pt x="664" y="128"/>
                      <a:pt x="666" y="125"/>
                    </a:cubicBezTo>
                    <a:cubicBezTo>
                      <a:pt x="661" y="126"/>
                      <a:pt x="642" y="132"/>
                      <a:pt x="640" y="136"/>
                    </a:cubicBezTo>
                    <a:close/>
                    <a:moveTo>
                      <a:pt x="760" y="94"/>
                    </a:moveTo>
                    <a:cubicBezTo>
                      <a:pt x="773" y="91"/>
                      <a:pt x="791" y="87"/>
                      <a:pt x="792" y="83"/>
                    </a:cubicBezTo>
                    <a:cubicBezTo>
                      <a:pt x="789" y="84"/>
                      <a:pt x="786" y="84"/>
                      <a:pt x="783" y="85"/>
                    </a:cubicBezTo>
                    <a:cubicBezTo>
                      <a:pt x="789" y="83"/>
                      <a:pt x="796" y="82"/>
                      <a:pt x="801" y="79"/>
                    </a:cubicBezTo>
                    <a:cubicBezTo>
                      <a:pt x="799" y="79"/>
                      <a:pt x="798" y="78"/>
                      <a:pt x="791" y="79"/>
                    </a:cubicBezTo>
                    <a:cubicBezTo>
                      <a:pt x="779" y="81"/>
                      <a:pt x="746" y="87"/>
                      <a:pt x="744" y="92"/>
                    </a:cubicBezTo>
                    <a:cubicBezTo>
                      <a:pt x="745" y="94"/>
                      <a:pt x="752" y="95"/>
                      <a:pt x="760" y="94"/>
                    </a:cubicBezTo>
                    <a:close/>
                    <a:moveTo>
                      <a:pt x="769" y="82"/>
                    </a:moveTo>
                    <a:cubicBezTo>
                      <a:pt x="777" y="80"/>
                      <a:pt x="785" y="79"/>
                      <a:pt x="793" y="78"/>
                    </a:cubicBezTo>
                    <a:cubicBezTo>
                      <a:pt x="799" y="76"/>
                      <a:pt x="804" y="75"/>
                      <a:pt x="809" y="73"/>
                    </a:cubicBezTo>
                    <a:cubicBezTo>
                      <a:pt x="806" y="70"/>
                      <a:pt x="798" y="71"/>
                      <a:pt x="786" y="72"/>
                    </a:cubicBezTo>
                    <a:cubicBezTo>
                      <a:pt x="779" y="74"/>
                      <a:pt x="746" y="83"/>
                      <a:pt x="744" y="86"/>
                    </a:cubicBezTo>
                    <a:cubicBezTo>
                      <a:pt x="749" y="85"/>
                      <a:pt x="751" y="84"/>
                      <a:pt x="756" y="83"/>
                    </a:cubicBezTo>
                    <a:cubicBezTo>
                      <a:pt x="761" y="82"/>
                      <a:pt x="762" y="83"/>
                      <a:pt x="769" y="82"/>
                    </a:cubicBezTo>
                    <a:close/>
                    <a:moveTo>
                      <a:pt x="715" y="109"/>
                    </a:moveTo>
                    <a:cubicBezTo>
                      <a:pt x="710" y="110"/>
                      <a:pt x="707" y="110"/>
                      <a:pt x="697" y="113"/>
                    </a:cubicBezTo>
                    <a:cubicBezTo>
                      <a:pt x="697" y="114"/>
                      <a:pt x="698" y="114"/>
                      <a:pt x="701" y="114"/>
                    </a:cubicBezTo>
                    <a:cubicBezTo>
                      <a:pt x="701" y="114"/>
                      <a:pt x="700" y="115"/>
                      <a:pt x="700" y="114"/>
                    </a:cubicBezTo>
                    <a:cubicBezTo>
                      <a:pt x="695" y="116"/>
                      <a:pt x="690" y="117"/>
                      <a:pt x="688" y="119"/>
                    </a:cubicBezTo>
                    <a:cubicBezTo>
                      <a:pt x="690" y="118"/>
                      <a:pt x="691" y="119"/>
                      <a:pt x="693" y="119"/>
                    </a:cubicBezTo>
                    <a:cubicBezTo>
                      <a:pt x="692" y="118"/>
                      <a:pt x="692" y="119"/>
                      <a:pt x="691" y="119"/>
                    </a:cubicBezTo>
                    <a:cubicBezTo>
                      <a:pt x="691" y="119"/>
                      <a:pt x="686" y="119"/>
                      <a:pt x="682" y="121"/>
                    </a:cubicBezTo>
                    <a:cubicBezTo>
                      <a:pt x="681" y="122"/>
                      <a:pt x="681" y="123"/>
                      <a:pt x="681" y="124"/>
                    </a:cubicBezTo>
                    <a:cubicBezTo>
                      <a:pt x="682" y="124"/>
                      <a:pt x="684" y="124"/>
                      <a:pt x="686" y="124"/>
                    </a:cubicBezTo>
                    <a:cubicBezTo>
                      <a:pt x="684" y="125"/>
                      <a:pt x="682" y="124"/>
                      <a:pt x="680" y="125"/>
                    </a:cubicBezTo>
                    <a:cubicBezTo>
                      <a:pt x="674" y="125"/>
                      <a:pt x="672" y="128"/>
                      <a:pt x="667" y="130"/>
                    </a:cubicBezTo>
                    <a:cubicBezTo>
                      <a:pt x="669" y="131"/>
                      <a:pt x="666" y="130"/>
                      <a:pt x="666" y="133"/>
                    </a:cubicBezTo>
                    <a:cubicBezTo>
                      <a:pt x="664" y="135"/>
                      <a:pt x="668" y="136"/>
                      <a:pt x="673" y="134"/>
                    </a:cubicBezTo>
                    <a:cubicBezTo>
                      <a:pt x="676" y="134"/>
                      <a:pt x="684" y="133"/>
                      <a:pt x="691" y="132"/>
                    </a:cubicBezTo>
                    <a:cubicBezTo>
                      <a:pt x="698" y="131"/>
                      <a:pt x="705" y="128"/>
                      <a:pt x="714" y="126"/>
                    </a:cubicBezTo>
                    <a:cubicBezTo>
                      <a:pt x="715" y="124"/>
                      <a:pt x="718" y="123"/>
                      <a:pt x="721" y="122"/>
                    </a:cubicBezTo>
                    <a:cubicBezTo>
                      <a:pt x="721" y="125"/>
                      <a:pt x="725" y="124"/>
                      <a:pt x="729" y="125"/>
                    </a:cubicBezTo>
                    <a:cubicBezTo>
                      <a:pt x="722" y="126"/>
                      <a:pt x="715" y="126"/>
                      <a:pt x="713" y="130"/>
                    </a:cubicBezTo>
                    <a:cubicBezTo>
                      <a:pt x="713" y="132"/>
                      <a:pt x="721" y="132"/>
                      <a:pt x="728" y="131"/>
                    </a:cubicBezTo>
                    <a:cubicBezTo>
                      <a:pt x="742" y="129"/>
                      <a:pt x="753" y="125"/>
                      <a:pt x="765" y="121"/>
                    </a:cubicBezTo>
                    <a:cubicBezTo>
                      <a:pt x="767" y="121"/>
                      <a:pt x="804" y="112"/>
                      <a:pt x="804" y="112"/>
                    </a:cubicBezTo>
                    <a:cubicBezTo>
                      <a:pt x="805" y="112"/>
                      <a:pt x="838" y="109"/>
                      <a:pt x="842" y="107"/>
                    </a:cubicBezTo>
                    <a:cubicBezTo>
                      <a:pt x="847" y="106"/>
                      <a:pt x="862" y="99"/>
                      <a:pt x="863" y="95"/>
                    </a:cubicBezTo>
                    <a:cubicBezTo>
                      <a:pt x="864" y="91"/>
                      <a:pt x="858" y="91"/>
                      <a:pt x="851" y="91"/>
                    </a:cubicBezTo>
                    <a:cubicBezTo>
                      <a:pt x="843" y="92"/>
                      <a:pt x="840" y="96"/>
                      <a:pt x="835" y="96"/>
                    </a:cubicBezTo>
                    <a:cubicBezTo>
                      <a:pt x="823" y="98"/>
                      <a:pt x="814" y="96"/>
                      <a:pt x="814" y="91"/>
                    </a:cubicBezTo>
                    <a:cubicBezTo>
                      <a:pt x="814" y="91"/>
                      <a:pt x="814" y="91"/>
                      <a:pt x="815" y="89"/>
                    </a:cubicBezTo>
                    <a:cubicBezTo>
                      <a:pt x="811" y="89"/>
                      <a:pt x="808" y="89"/>
                      <a:pt x="804" y="89"/>
                    </a:cubicBezTo>
                    <a:cubicBezTo>
                      <a:pt x="798" y="91"/>
                      <a:pt x="784" y="95"/>
                      <a:pt x="782" y="98"/>
                    </a:cubicBezTo>
                    <a:cubicBezTo>
                      <a:pt x="782" y="101"/>
                      <a:pt x="792" y="99"/>
                      <a:pt x="796" y="99"/>
                    </a:cubicBezTo>
                    <a:cubicBezTo>
                      <a:pt x="795" y="100"/>
                      <a:pt x="796" y="101"/>
                      <a:pt x="795" y="102"/>
                    </a:cubicBezTo>
                    <a:cubicBezTo>
                      <a:pt x="794" y="103"/>
                      <a:pt x="790" y="103"/>
                      <a:pt x="789" y="104"/>
                    </a:cubicBezTo>
                    <a:cubicBezTo>
                      <a:pt x="792" y="104"/>
                      <a:pt x="794" y="103"/>
                      <a:pt x="801" y="103"/>
                    </a:cubicBezTo>
                    <a:cubicBezTo>
                      <a:pt x="798" y="105"/>
                      <a:pt x="795" y="106"/>
                      <a:pt x="787" y="107"/>
                    </a:cubicBezTo>
                    <a:cubicBezTo>
                      <a:pt x="762" y="111"/>
                      <a:pt x="753" y="106"/>
                      <a:pt x="736" y="108"/>
                    </a:cubicBezTo>
                    <a:cubicBezTo>
                      <a:pt x="732" y="109"/>
                      <a:pt x="727" y="109"/>
                      <a:pt x="724" y="111"/>
                    </a:cubicBezTo>
                    <a:cubicBezTo>
                      <a:pt x="723" y="107"/>
                      <a:pt x="717" y="109"/>
                      <a:pt x="715" y="109"/>
                    </a:cubicBezTo>
                    <a:close/>
                    <a:moveTo>
                      <a:pt x="699" y="122"/>
                    </a:moveTo>
                    <a:cubicBezTo>
                      <a:pt x="701" y="122"/>
                      <a:pt x="703" y="123"/>
                      <a:pt x="704" y="122"/>
                    </a:cubicBezTo>
                    <a:cubicBezTo>
                      <a:pt x="703" y="123"/>
                      <a:pt x="701" y="123"/>
                      <a:pt x="699" y="122"/>
                    </a:cubicBezTo>
                    <a:close/>
                    <a:moveTo>
                      <a:pt x="34" y="1055"/>
                    </a:moveTo>
                    <a:cubicBezTo>
                      <a:pt x="36" y="1058"/>
                      <a:pt x="33" y="1062"/>
                      <a:pt x="38" y="1062"/>
                    </a:cubicBezTo>
                    <a:cubicBezTo>
                      <a:pt x="39" y="1062"/>
                      <a:pt x="40" y="1060"/>
                      <a:pt x="40" y="1060"/>
                    </a:cubicBezTo>
                    <a:cubicBezTo>
                      <a:pt x="38" y="1057"/>
                      <a:pt x="39" y="1054"/>
                      <a:pt x="34" y="1055"/>
                    </a:cubicBezTo>
                    <a:close/>
                    <a:moveTo>
                      <a:pt x="24" y="1048"/>
                    </a:moveTo>
                    <a:cubicBezTo>
                      <a:pt x="24" y="1050"/>
                      <a:pt x="23" y="1054"/>
                      <a:pt x="26" y="1054"/>
                    </a:cubicBezTo>
                    <a:cubicBezTo>
                      <a:pt x="30" y="1052"/>
                      <a:pt x="30" y="1051"/>
                      <a:pt x="32" y="1048"/>
                    </a:cubicBezTo>
                    <a:cubicBezTo>
                      <a:pt x="26" y="1049"/>
                      <a:pt x="30" y="1048"/>
                      <a:pt x="24" y="1048"/>
                    </a:cubicBezTo>
                    <a:close/>
                    <a:moveTo>
                      <a:pt x="42" y="1080"/>
                    </a:moveTo>
                    <a:cubicBezTo>
                      <a:pt x="42" y="1083"/>
                      <a:pt x="42" y="1086"/>
                      <a:pt x="42" y="1090"/>
                    </a:cubicBezTo>
                    <a:cubicBezTo>
                      <a:pt x="42" y="1093"/>
                      <a:pt x="42" y="1095"/>
                      <a:pt x="45" y="1096"/>
                    </a:cubicBezTo>
                    <a:cubicBezTo>
                      <a:pt x="51" y="1096"/>
                      <a:pt x="49" y="1093"/>
                      <a:pt x="53" y="1091"/>
                    </a:cubicBezTo>
                    <a:cubicBezTo>
                      <a:pt x="53" y="1090"/>
                      <a:pt x="53" y="1088"/>
                      <a:pt x="53" y="1086"/>
                    </a:cubicBezTo>
                    <a:cubicBezTo>
                      <a:pt x="50" y="1081"/>
                      <a:pt x="47" y="1080"/>
                      <a:pt x="42" y="1080"/>
                    </a:cubicBezTo>
                    <a:close/>
                    <a:moveTo>
                      <a:pt x="596" y="144"/>
                    </a:moveTo>
                    <a:cubicBezTo>
                      <a:pt x="600" y="143"/>
                      <a:pt x="602" y="141"/>
                      <a:pt x="605" y="140"/>
                    </a:cubicBezTo>
                    <a:cubicBezTo>
                      <a:pt x="610" y="139"/>
                      <a:pt x="612" y="139"/>
                      <a:pt x="619" y="137"/>
                    </a:cubicBezTo>
                    <a:cubicBezTo>
                      <a:pt x="620" y="138"/>
                      <a:pt x="622" y="138"/>
                      <a:pt x="626" y="137"/>
                    </a:cubicBezTo>
                    <a:cubicBezTo>
                      <a:pt x="633" y="136"/>
                      <a:pt x="636" y="133"/>
                      <a:pt x="639" y="130"/>
                    </a:cubicBezTo>
                    <a:cubicBezTo>
                      <a:pt x="647" y="128"/>
                      <a:pt x="656" y="123"/>
                      <a:pt x="658" y="120"/>
                    </a:cubicBezTo>
                    <a:cubicBezTo>
                      <a:pt x="663" y="120"/>
                      <a:pt x="660" y="124"/>
                      <a:pt x="670" y="123"/>
                    </a:cubicBezTo>
                    <a:cubicBezTo>
                      <a:pt x="678" y="119"/>
                      <a:pt x="686" y="115"/>
                      <a:pt x="694" y="111"/>
                    </a:cubicBezTo>
                    <a:cubicBezTo>
                      <a:pt x="695" y="109"/>
                      <a:pt x="691" y="111"/>
                      <a:pt x="691" y="108"/>
                    </a:cubicBezTo>
                    <a:cubicBezTo>
                      <a:pt x="695" y="107"/>
                      <a:pt x="699" y="106"/>
                      <a:pt x="699" y="104"/>
                    </a:cubicBezTo>
                    <a:cubicBezTo>
                      <a:pt x="701" y="99"/>
                      <a:pt x="668" y="110"/>
                      <a:pt x="668" y="110"/>
                    </a:cubicBezTo>
                    <a:cubicBezTo>
                      <a:pt x="663" y="112"/>
                      <a:pt x="663" y="111"/>
                      <a:pt x="659" y="112"/>
                    </a:cubicBezTo>
                    <a:cubicBezTo>
                      <a:pt x="644" y="115"/>
                      <a:pt x="640" y="122"/>
                      <a:pt x="630" y="126"/>
                    </a:cubicBezTo>
                    <a:cubicBezTo>
                      <a:pt x="620" y="130"/>
                      <a:pt x="613" y="133"/>
                      <a:pt x="604" y="136"/>
                    </a:cubicBezTo>
                    <a:cubicBezTo>
                      <a:pt x="602" y="137"/>
                      <a:pt x="592" y="142"/>
                      <a:pt x="592" y="142"/>
                    </a:cubicBezTo>
                    <a:cubicBezTo>
                      <a:pt x="591" y="143"/>
                      <a:pt x="594" y="142"/>
                      <a:pt x="596" y="144"/>
                    </a:cubicBezTo>
                    <a:close/>
                    <a:moveTo>
                      <a:pt x="17" y="1042"/>
                    </a:moveTo>
                    <a:cubicBezTo>
                      <a:pt x="17" y="1042"/>
                      <a:pt x="17" y="1042"/>
                      <a:pt x="17" y="1042"/>
                    </a:cubicBezTo>
                    <a:cubicBezTo>
                      <a:pt x="16" y="1043"/>
                      <a:pt x="16" y="1042"/>
                      <a:pt x="15" y="1043"/>
                    </a:cubicBezTo>
                    <a:cubicBezTo>
                      <a:pt x="15" y="1043"/>
                      <a:pt x="14" y="1047"/>
                      <a:pt x="18" y="1048"/>
                    </a:cubicBezTo>
                    <a:cubicBezTo>
                      <a:pt x="19" y="1046"/>
                      <a:pt x="20" y="1046"/>
                      <a:pt x="20" y="1044"/>
                    </a:cubicBezTo>
                    <a:cubicBezTo>
                      <a:pt x="20" y="1043"/>
                      <a:pt x="20" y="1041"/>
                      <a:pt x="20" y="1040"/>
                    </a:cubicBezTo>
                    <a:cubicBezTo>
                      <a:pt x="17" y="1040"/>
                      <a:pt x="19" y="1040"/>
                      <a:pt x="17" y="1042"/>
                    </a:cubicBezTo>
                    <a:close/>
                    <a:moveTo>
                      <a:pt x="724" y="98"/>
                    </a:moveTo>
                    <a:cubicBezTo>
                      <a:pt x="727" y="97"/>
                      <a:pt x="730" y="96"/>
                      <a:pt x="732" y="94"/>
                    </a:cubicBezTo>
                    <a:cubicBezTo>
                      <a:pt x="729" y="95"/>
                      <a:pt x="715" y="92"/>
                      <a:pt x="714" y="97"/>
                    </a:cubicBezTo>
                    <a:cubicBezTo>
                      <a:pt x="713" y="99"/>
                      <a:pt x="718" y="99"/>
                      <a:pt x="724" y="98"/>
                    </a:cubicBezTo>
                    <a:close/>
                    <a:moveTo>
                      <a:pt x="722" y="107"/>
                    </a:moveTo>
                    <a:cubicBezTo>
                      <a:pt x="726" y="106"/>
                      <a:pt x="730" y="105"/>
                      <a:pt x="734" y="104"/>
                    </a:cubicBezTo>
                    <a:cubicBezTo>
                      <a:pt x="736" y="104"/>
                      <a:pt x="735" y="103"/>
                      <a:pt x="735" y="102"/>
                    </a:cubicBezTo>
                    <a:cubicBezTo>
                      <a:pt x="728" y="103"/>
                      <a:pt x="723" y="104"/>
                      <a:pt x="716" y="105"/>
                    </a:cubicBezTo>
                    <a:cubicBezTo>
                      <a:pt x="715" y="108"/>
                      <a:pt x="720" y="107"/>
                      <a:pt x="722" y="107"/>
                    </a:cubicBezTo>
                    <a:close/>
                    <a:moveTo>
                      <a:pt x="1328" y="118"/>
                    </a:moveTo>
                    <a:cubicBezTo>
                      <a:pt x="1340" y="119"/>
                      <a:pt x="1345" y="117"/>
                      <a:pt x="1351" y="117"/>
                    </a:cubicBezTo>
                    <a:cubicBezTo>
                      <a:pt x="1359" y="118"/>
                      <a:pt x="1362" y="119"/>
                      <a:pt x="1370" y="120"/>
                    </a:cubicBezTo>
                    <a:cubicBezTo>
                      <a:pt x="1375" y="120"/>
                      <a:pt x="1379" y="119"/>
                      <a:pt x="1381" y="117"/>
                    </a:cubicBezTo>
                    <a:cubicBezTo>
                      <a:pt x="1370" y="114"/>
                      <a:pt x="1355" y="108"/>
                      <a:pt x="1338" y="107"/>
                    </a:cubicBezTo>
                    <a:cubicBezTo>
                      <a:pt x="1325" y="106"/>
                      <a:pt x="1321" y="104"/>
                      <a:pt x="1307" y="103"/>
                    </a:cubicBezTo>
                    <a:cubicBezTo>
                      <a:pt x="1302" y="104"/>
                      <a:pt x="1296" y="104"/>
                      <a:pt x="1296" y="106"/>
                    </a:cubicBezTo>
                    <a:cubicBezTo>
                      <a:pt x="1296" y="110"/>
                      <a:pt x="1303" y="110"/>
                      <a:pt x="1309" y="112"/>
                    </a:cubicBezTo>
                    <a:cubicBezTo>
                      <a:pt x="1305" y="115"/>
                      <a:pt x="1316" y="117"/>
                      <a:pt x="1328" y="118"/>
                    </a:cubicBezTo>
                    <a:close/>
                    <a:moveTo>
                      <a:pt x="1187" y="90"/>
                    </a:moveTo>
                    <a:cubicBezTo>
                      <a:pt x="1204" y="91"/>
                      <a:pt x="1220" y="91"/>
                      <a:pt x="1237" y="91"/>
                    </a:cubicBezTo>
                    <a:cubicBezTo>
                      <a:pt x="1243" y="90"/>
                      <a:pt x="1244" y="89"/>
                      <a:pt x="1253" y="88"/>
                    </a:cubicBezTo>
                    <a:cubicBezTo>
                      <a:pt x="1254" y="90"/>
                      <a:pt x="1257" y="92"/>
                      <a:pt x="1265" y="92"/>
                    </a:cubicBezTo>
                    <a:cubicBezTo>
                      <a:pt x="1288" y="93"/>
                      <a:pt x="1315" y="95"/>
                      <a:pt x="1317" y="87"/>
                    </a:cubicBezTo>
                    <a:cubicBezTo>
                      <a:pt x="1317" y="87"/>
                      <a:pt x="1313" y="87"/>
                      <a:pt x="1309" y="86"/>
                    </a:cubicBezTo>
                    <a:cubicBezTo>
                      <a:pt x="1310" y="85"/>
                      <a:pt x="1311" y="85"/>
                      <a:pt x="1312" y="84"/>
                    </a:cubicBezTo>
                    <a:cubicBezTo>
                      <a:pt x="1313" y="84"/>
                      <a:pt x="1315" y="84"/>
                      <a:pt x="1317" y="84"/>
                    </a:cubicBezTo>
                    <a:cubicBezTo>
                      <a:pt x="1307" y="78"/>
                      <a:pt x="1292" y="76"/>
                      <a:pt x="1267" y="76"/>
                    </a:cubicBezTo>
                    <a:cubicBezTo>
                      <a:pt x="1233" y="74"/>
                      <a:pt x="1224" y="79"/>
                      <a:pt x="1189" y="80"/>
                    </a:cubicBezTo>
                    <a:cubicBezTo>
                      <a:pt x="1173" y="80"/>
                      <a:pt x="1161" y="78"/>
                      <a:pt x="1146" y="77"/>
                    </a:cubicBezTo>
                    <a:cubicBezTo>
                      <a:pt x="1143" y="77"/>
                      <a:pt x="1135" y="80"/>
                      <a:pt x="1136" y="76"/>
                    </a:cubicBezTo>
                    <a:cubicBezTo>
                      <a:pt x="1136" y="75"/>
                      <a:pt x="1139" y="75"/>
                      <a:pt x="1140" y="75"/>
                    </a:cubicBezTo>
                    <a:cubicBezTo>
                      <a:pt x="1131" y="72"/>
                      <a:pt x="1116" y="76"/>
                      <a:pt x="1112" y="70"/>
                    </a:cubicBezTo>
                    <a:cubicBezTo>
                      <a:pt x="1121" y="71"/>
                      <a:pt x="1129" y="70"/>
                      <a:pt x="1137" y="70"/>
                    </a:cubicBezTo>
                    <a:cubicBezTo>
                      <a:pt x="1131" y="67"/>
                      <a:pt x="1104" y="70"/>
                      <a:pt x="1108" y="64"/>
                    </a:cubicBezTo>
                    <a:cubicBezTo>
                      <a:pt x="1105" y="64"/>
                      <a:pt x="1100" y="65"/>
                      <a:pt x="1097" y="64"/>
                    </a:cubicBezTo>
                    <a:cubicBezTo>
                      <a:pt x="1095" y="65"/>
                      <a:pt x="1091" y="66"/>
                      <a:pt x="1085" y="67"/>
                    </a:cubicBezTo>
                    <a:cubicBezTo>
                      <a:pt x="1064" y="67"/>
                      <a:pt x="1060" y="60"/>
                      <a:pt x="1032" y="62"/>
                    </a:cubicBezTo>
                    <a:cubicBezTo>
                      <a:pt x="1025" y="62"/>
                      <a:pt x="1014" y="62"/>
                      <a:pt x="1013" y="66"/>
                    </a:cubicBezTo>
                    <a:cubicBezTo>
                      <a:pt x="1014" y="68"/>
                      <a:pt x="1050" y="71"/>
                      <a:pt x="1057" y="71"/>
                    </a:cubicBezTo>
                    <a:cubicBezTo>
                      <a:pt x="1061" y="71"/>
                      <a:pt x="1065" y="70"/>
                      <a:pt x="1069" y="68"/>
                    </a:cubicBezTo>
                    <a:cubicBezTo>
                      <a:pt x="1080" y="72"/>
                      <a:pt x="1082" y="74"/>
                      <a:pt x="1093" y="78"/>
                    </a:cubicBezTo>
                    <a:cubicBezTo>
                      <a:pt x="1091" y="78"/>
                      <a:pt x="1086" y="80"/>
                      <a:pt x="1086" y="82"/>
                    </a:cubicBezTo>
                    <a:cubicBezTo>
                      <a:pt x="1086" y="88"/>
                      <a:pt x="1116" y="91"/>
                      <a:pt x="1130" y="91"/>
                    </a:cubicBezTo>
                    <a:cubicBezTo>
                      <a:pt x="1135" y="91"/>
                      <a:pt x="1145" y="88"/>
                      <a:pt x="1148" y="87"/>
                    </a:cubicBezTo>
                    <a:cubicBezTo>
                      <a:pt x="1150" y="87"/>
                      <a:pt x="1153" y="87"/>
                      <a:pt x="1155" y="87"/>
                    </a:cubicBezTo>
                    <a:cubicBezTo>
                      <a:pt x="1154" y="92"/>
                      <a:pt x="1173" y="92"/>
                      <a:pt x="1187" y="90"/>
                    </a:cubicBezTo>
                    <a:close/>
                    <a:moveTo>
                      <a:pt x="215" y="446"/>
                    </a:moveTo>
                    <a:cubicBezTo>
                      <a:pt x="217" y="444"/>
                      <a:pt x="219" y="441"/>
                      <a:pt x="221" y="440"/>
                    </a:cubicBezTo>
                    <a:cubicBezTo>
                      <a:pt x="220" y="440"/>
                      <a:pt x="220" y="440"/>
                      <a:pt x="219" y="440"/>
                    </a:cubicBezTo>
                    <a:cubicBezTo>
                      <a:pt x="218" y="442"/>
                      <a:pt x="216" y="444"/>
                      <a:pt x="215" y="446"/>
                    </a:cubicBezTo>
                    <a:close/>
                    <a:moveTo>
                      <a:pt x="1016" y="120"/>
                    </a:moveTo>
                    <a:cubicBezTo>
                      <a:pt x="1012" y="120"/>
                      <a:pt x="1004" y="120"/>
                      <a:pt x="1001" y="120"/>
                    </a:cubicBezTo>
                    <a:cubicBezTo>
                      <a:pt x="1002" y="117"/>
                      <a:pt x="1003" y="120"/>
                      <a:pt x="1004" y="116"/>
                    </a:cubicBezTo>
                    <a:cubicBezTo>
                      <a:pt x="1004" y="113"/>
                      <a:pt x="986" y="117"/>
                      <a:pt x="981" y="117"/>
                    </a:cubicBezTo>
                    <a:cubicBezTo>
                      <a:pt x="985" y="116"/>
                      <a:pt x="1000" y="112"/>
                      <a:pt x="1001" y="108"/>
                    </a:cubicBezTo>
                    <a:cubicBezTo>
                      <a:pt x="1001" y="106"/>
                      <a:pt x="997" y="105"/>
                      <a:pt x="995" y="106"/>
                    </a:cubicBezTo>
                    <a:cubicBezTo>
                      <a:pt x="987" y="107"/>
                      <a:pt x="979" y="106"/>
                      <a:pt x="971" y="107"/>
                    </a:cubicBezTo>
                    <a:cubicBezTo>
                      <a:pt x="957" y="109"/>
                      <a:pt x="944" y="109"/>
                      <a:pt x="934" y="113"/>
                    </a:cubicBezTo>
                    <a:cubicBezTo>
                      <a:pt x="933" y="113"/>
                      <a:pt x="929" y="114"/>
                      <a:pt x="929" y="115"/>
                    </a:cubicBezTo>
                    <a:cubicBezTo>
                      <a:pt x="929" y="119"/>
                      <a:pt x="940" y="117"/>
                      <a:pt x="948" y="116"/>
                    </a:cubicBezTo>
                    <a:cubicBezTo>
                      <a:pt x="948" y="119"/>
                      <a:pt x="948" y="120"/>
                      <a:pt x="948" y="123"/>
                    </a:cubicBezTo>
                    <a:cubicBezTo>
                      <a:pt x="945" y="123"/>
                      <a:pt x="941" y="123"/>
                      <a:pt x="938" y="123"/>
                    </a:cubicBezTo>
                    <a:cubicBezTo>
                      <a:pt x="928" y="124"/>
                      <a:pt x="919" y="122"/>
                      <a:pt x="911" y="123"/>
                    </a:cubicBezTo>
                    <a:cubicBezTo>
                      <a:pt x="910" y="125"/>
                      <a:pt x="911" y="125"/>
                      <a:pt x="911" y="127"/>
                    </a:cubicBezTo>
                    <a:cubicBezTo>
                      <a:pt x="928" y="132"/>
                      <a:pt x="946" y="129"/>
                      <a:pt x="963" y="135"/>
                    </a:cubicBezTo>
                    <a:cubicBezTo>
                      <a:pt x="967" y="137"/>
                      <a:pt x="968" y="139"/>
                      <a:pt x="977" y="138"/>
                    </a:cubicBezTo>
                    <a:cubicBezTo>
                      <a:pt x="982" y="138"/>
                      <a:pt x="984" y="135"/>
                      <a:pt x="990" y="134"/>
                    </a:cubicBezTo>
                    <a:cubicBezTo>
                      <a:pt x="1011" y="130"/>
                      <a:pt x="1012" y="134"/>
                      <a:pt x="1016" y="120"/>
                    </a:cubicBezTo>
                    <a:close/>
                    <a:moveTo>
                      <a:pt x="1109" y="15"/>
                    </a:moveTo>
                    <a:cubicBezTo>
                      <a:pt x="1112" y="15"/>
                      <a:pt x="1115" y="14"/>
                      <a:pt x="1118" y="13"/>
                    </a:cubicBezTo>
                    <a:cubicBezTo>
                      <a:pt x="1124" y="13"/>
                      <a:pt x="1130" y="13"/>
                      <a:pt x="1136" y="13"/>
                    </a:cubicBezTo>
                    <a:cubicBezTo>
                      <a:pt x="1129" y="13"/>
                      <a:pt x="1125" y="15"/>
                      <a:pt x="1119" y="16"/>
                    </a:cubicBezTo>
                    <a:cubicBezTo>
                      <a:pt x="1120" y="17"/>
                      <a:pt x="1127" y="17"/>
                      <a:pt x="1130" y="17"/>
                    </a:cubicBezTo>
                    <a:cubicBezTo>
                      <a:pt x="1142" y="16"/>
                      <a:pt x="1142" y="14"/>
                      <a:pt x="1154" y="14"/>
                    </a:cubicBezTo>
                    <a:cubicBezTo>
                      <a:pt x="1158" y="14"/>
                      <a:pt x="1163" y="14"/>
                      <a:pt x="1167" y="14"/>
                    </a:cubicBezTo>
                    <a:cubicBezTo>
                      <a:pt x="1151" y="15"/>
                      <a:pt x="1136" y="15"/>
                      <a:pt x="1129" y="19"/>
                    </a:cubicBezTo>
                    <a:cubicBezTo>
                      <a:pt x="1133" y="19"/>
                      <a:pt x="1145" y="19"/>
                      <a:pt x="1157" y="19"/>
                    </a:cubicBezTo>
                    <a:cubicBezTo>
                      <a:pt x="1149" y="19"/>
                      <a:pt x="1145" y="20"/>
                      <a:pt x="1141" y="21"/>
                    </a:cubicBezTo>
                    <a:cubicBezTo>
                      <a:pt x="1145" y="22"/>
                      <a:pt x="1162" y="24"/>
                      <a:pt x="1174" y="24"/>
                    </a:cubicBezTo>
                    <a:cubicBezTo>
                      <a:pt x="1179" y="24"/>
                      <a:pt x="1183" y="23"/>
                      <a:pt x="1188" y="22"/>
                    </a:cubicBezTo>
                    <a:cubicBezTo>
                      <a:pt x="1190" y="22"/>
                      <a:pt x="1193" y="22"/>
                      <a:pt x="1196" y="22"/>
                    </a:cubicBezTo>
                    <a:cubicBezTo>
                      <a:pt x="1192" y="25"/>
                      <a:pt x="1208" y="25"/>
                      <a:pt x="1220" y="26"/>
                    </a:cubicBezTo>
                    <a:cubicBezTo>
                      <a:pt x="1225" y="26"/>
                      <a:pt x="1227" y="24"/>
                      <a:pt x="1232" y="24"/>
                    </a:cubicBezTo>
                    <a:cubicBezTo>
                      <a:pt x="1238" y="25"/>
                      <a:pt x="1242" y="26"/>
                      <a:pt x="1254" y="26"/>
                    </a:cubicBezTo>
                    <a:cubicBezTo>
                      <a:pt x="1274" y="26"/>
                      <a:pt x="1287" y="26"/>
                      <a:pt x="1299" y="24"/>
                    </a:cubicBezTo>
                    <a:cubicBezTo>
                      <a:pt x="1302" y="25"/>
                      <a:pt x="1306" y="25"/>
                      <a:pt x="1308" y="25"/>
                    </a:cubicBezTo>
                    <a:cubicBezTo>
                      <a:pt x="1302" y="27"/>
                      <a:pt x="1291" y="27"/>
                      <a:pt x="1280" y="28"/>
                    </a:cubicBezTo>
                    <a:cubicBezTo>
                      <a:pt x="1269" y="28"/>
                      <a:pt x="1260" y="27"/>
                      <a:pt x="1249" y="27"/>
                    </a:cubicBezTo>
                    <a:cubicBezTo>
                      <a:pt x="1248" y="27"/>
                      <a:pt x="1245" y="27"/>
                      <a:pt x="1245" y="28"/>
                    </a:cubicBezTo>
                    <a:cubicBezTo>
                      <a:pt x="1245" y="30"/>
                      <a:pt x="1265" y="33"/>
                      <a:pt x="1268" y="34"/>
                    </a:cubicBezTo>
                    <a:cubicBezTo>
                      <a:pt x="1250" y="34"/>
                      <a:pt x="1245" y="29"/>
                      <a:pt x="1229" y="28"/>
                    </a:cubicBezTo>
                    <a:cubicBezTo>
                      <a:pt x="1217" y="26"/>
                      <a:pt x="1204" y="27"/>
                      <a:pt x="1197" y="27"/>
                    </a:cubicBezTo>
                    <a:cubicBezTo>
                      <a:pt x="1194" y="27"/>
                      <a:pt x="1191" y="26"/>
                      <a:pt x="1188" y="27"/>
                    </a:cubicBezTo>
                    <a:cubicBezTo>
                      <a:pt x="1190" y="28"/>
                      <a:pt x="1190" y="29"/>
                      <a:pt x="1197" y="29"/>
                    </a:cubicBezTo>
                    <a:cubicBezTo>
                      <a:pt x="1191" y="29"/>
                      <a:pt x="1182" y="27"/>
                      <a:pt x="1182" y="30"/>
                    </a:cubicBezTo>
                    <a:cubicBezTo>
                      <a:pt x="1182" y="34"/>
                      <a:pt x="1222" y="34"/>
                      <a:pt x="1224" y="38"/>
                    </a:cubicBezTo>
                    <a:cubicBezTo>
                      <a:pt x="1223" y="45"/>
                      <a:pt x="1205" y="42"/>
                      <a:pt x="1190" y="43"/>
                    </a:cubicBezTo>
                    <a:cubicBezTo>
                      <a:pt x="1180" y="43"/>
                      <a:pt x="1176" y="45"/>
                      <a:pt x="1171" y="48"/>
                    </a:cubicBezTo>
                    <a:cubicBezTo>
                      <a:pt x="1171" y="49"/>
                      <a:pt x="1171" y="49"/>
                      <a:pt x="1171" y="50"/>
                    </a:cubicBezTo>
                    <a:cubicBezTo>
                      <a:pt x="1174" y="50"/>
                      <a:pt x="1178" y="50"/>
                      <a:pt x="1180" y="50"/>
                    </a:cubicBezTo>
                    <a:cubicBezTo>
                      <a:pt x="1182" y="49"/>
                      <a:pt x="1185" y="50"/>
                      <a:pt x="1186" y="49"/>
                    </a:cubicBezTo>
                    <a:cubicBezTo>
                      <a:pt x="1189" y="49"/>
                      <a:pt x="1193" y="49"/>
                      <a:pt x="1196" y="49"/>
                    </a:cubicBezTo>
                    <a:cubicBezTo>
                      <a:pt x="1196" y="55"/>
                      <a:pt x="1215" y="56"/>
                      <a:pt x="1224" y="58"/>
                    </a:cubicBezTo>
                    <a:cubicBezTo>
                      <a:pt x="1221" y="58"/>
                      <a:pt x="1216" y="58"/>
                      <a:pt x="1213" y="58"/>
                    </a:cubicBezTo>
                    <a:cubicBezTo>
                      <a:pt x="1201" y="56"/>
                      <a:pt x="1194" y="52"/>
                      <a:pt x="1174" y="53"/>
                    </a:cubicBezTo>
                    <a:cubicBezTo>
                      <a:pt x="1167" y="53"/>
                      <a:pt x="1159" y="51"/>
                      <a:pt x="1158" y="55"/>
                    </a:cubicBezTo>
                    <a:cubicBezTo>
                      <a:pt x="1159" y="59"/>
                      <a:pt x="1171" y="58"/>
                      <a:pt x="1179" y="60"/>
                    </a:cubicBezTo>
                    <a:cubicBezTo>
                      <a:pt x="1166" y="63"/>
                      <a:pt x="1134" y="60"/>
                      <a:pt x="1133" y="67"/>
                    </a:cubicBezTo>
                    <a:cubicBezTo>
                      <a:pt x="1133" y="68"/>
                      <a:pt x="1135" y="69"/>
                      <a:pt x="1139" y="68"/>
                    </a:cubicBezTo>
                    <a:cubicBezTo>
                      <a:pt x="1142" y="68"/>
                      <a:pt x="1145" y="68"/>
                      <a:pt x="1147" y="67"/>
                    </a:cubicBezTo>
                    <a:cubicBezTo>
                      <a:pt x="1169" y="69"/>
                      <a:pt x="1185" y="70"/>
                      <a:pt x="1207" y="70"/>
                    </a:cubicBezTo>
                    <a:cubicBezTo>
                      <a:pt x="1216" y="70"/>
                      <a:pt x="1220" y="69"/>
                      <a:pt x="1225" y="69"/>
                    </a:cubicBezTo>
                    <a:cubicBezTo>
                      <a:pt x="1241" y="69"/>
                      <a:pt x="1257" y="69"/>
                      <a:pt x="1273" y="70"/>
                    </a:cubicBezTo>
                    <a:cubicBezTo>
                      <a:pt x="1285" y="70"/>
                      <a:pt x="1279" y="73"/>
                      <a:pt x="1293" y="73"/>
                    </a:cubicBezTo>
                    <a:cubicBezTo>
                      <a:pt x="1308" y="75"/>
                      <a:pt x="1342" y="74"/>
                      <a:pt x="1343" y="70"/>
                    </a:cubicBezTo>
                    <a:cubicBezTo>
                      <a:pt x="1343" y="68"/>
                      <a:pt x="1335" y="68"/>
                      <a:pt x="1333" y="68"/>
                    </a:cubicBezTo>
                    <a:cubicBezTo>
                      <a:pt x="1329" y="67"/>
                      <a:pt x="1323" y="67"/>
                      <a:pt x="1318" y="67"/>
                    </a:cubicBezTo>
                    <a:cubicBezTo>
                      <a:pt x="1318" y="61"/>
                      <a:pt x="1343" y="66"/>
                      <a:pt x="1343" y="60"/>
                    </a:cubicBezTo>
                    <a:cubicBezTo>
                      <a:pt x="1343" y="59"/>
                      <a:pt x="1340" y="59"/>
                      <a:pt x="1339" y="57"/>
                    </a:cubicBezTo>
                    <a:cubicBezTo>
                      <a:pt x="1349" y="59"/>
                      <a:pt x="1359" y="59"/>
                      <a:pt x="1369" y="59"/>
                    </a:cubicBezTo>
                    <a:cubicBezTo>
                      <a:pt x="1380" y="59"/>
                      <a:pt x="1384" y="54"/>
                      <a:pt x="1396" y="54"/>
                    </a:cubicBezTo>
                    <a:cubicBezTo>
                      <a:pt x="1392" y="51"/>
                      <a:pt x="1385" y="50"/>
                      <a:pt x="1378" y="48"/>
                    </a:cubicBezTo>
                    <a:cubicBezTo>
                      <a:pt x="1390" y="50"/>
                      <a:pt x="1397" y="51"/>
                      <a:pt x="1395" y="47"/>
                    </a:cubicBezTo>
                    <a:cubicBezTo>
                      <a:pt x="1389" y="47"/>
                      <a:pt x="1384" y="46"/>
                      <a:pt x="1378" y="46"/>
                    </a:cubicBezTo>
                    <a:cubicBezTo>
                      <a:pt x="1387" y="45"/>
                      <a:pt x="1402" y="45"/>
                      <a:pt x="1416" y="45"/>
                    </a:cubicBezTo>
                    <a:cubicBezTo>
                      <a:pt x="1425" y="46"/>
                      <a:pt x="1438" y="49"/>
                      <a:pt x="1447" y="48"/>
                    </a:cubicBezTo>
                    <a:cubicBezTo>
                      <a:pt x="1464" y="46"/>
                      <a:pt x="1475" y="42"/>
                      <a:pt x="1499" y="43"/>
                    </a:cubicBezTo>
                    <a:cubicBezTo>
                      <a:pt x="1519" y="45"/>
                      <a:pt x="1551" y="47"/>
                      <a:pt x="1563" y="46"/>
                    </a:cubicBezTo>
                    <a:cubicBezTo>
                      <a:pt x="1549" y="43"/>
                      <a:pt x="1527" y="41"/>
                      <a:pt x="1520" y="38"/>
                    </a:cubicBezTo>
                    <a:cubicBezTo>
                      <a:pt x="1550" y="39"/>
                      <a:pt x="1577" y="46"/>
                      <a:pt x="1598" y="46"/>
                    </a:cubicBezTo>
                    <a:cubicBezTo>
                      <a:pt x="1602" y="46"/>
                      <a:pt x="1612" y="50"/>
                      <a:pt x="1611" y="47"/>
                    </a:cubicBezTo>
                    <a:cubicBezTo>
                      <a:pt x="1609" y="43"/>
                      <a:pt x="1582" y="40"/>
                      <a:pt x="1574" y="37"/>
                    </a:cubicBezTo>
                    <a:cubicBezTo>
                      <a:pt x="1571" y="35"/>
                      <a:pt x="1571" y="34"/>
                      <a:pt x="1564" y="32"/>
                    </a:cubicBezTo>
                    <a:cubicBezTo>
                      <a:pt x="1561" y="31"/>
                      <a:pt x="1557" y="30"/>
                      <a:pt x="1554" y="30"/>
                    </a:cubicBezTo>
                    <a:cubicBezTo>
                      <a:pt x="1539" y="28"/>
                      <a:pt x="1525" y="27"/>
                      <a:pt x="1510" y="25"/>
                    </a:cubicBezTo>
                    <a:cubicBezTo>
                      <a:pt x="1514" y="25"/>
                      <a:pt x="1516" y="26"/>
                      <a:pt x="1520" y="25"/>
                    </a:cubicBezTo>
                    <a:cubicBezTo>
                      <a:pt x="1507" y="21"/>
                      <a:pt x="1459" y="15"/>
                      <a:pt x="1445" y="13"/>
                    </a:cubicBezTo>
                    <a:cubicBezTo>
                      <a:pt x="1440" y="12"/>
                      <a:pt x="1434" y="12"/>
                      <a:pt x="1428" y="11"/>
                    </a:cubicBezTo>
                    <a:cubicBezTo>
                      <a:pt x="1424" y="11"/>
                      <a:pt x="1420" y="9"/>
                      <a:pt x="1411" y="8"/>
                    </a:cubicBezTo>
                    <a:cubicBezTo>
                      <a:pt x="1403" y="7"/>
                      <a:pt x="1401" y="10"/>
                      <a:pt x="1392" y="9"/>
                    </a:cubicBezTo>
                    <a:cubicBezTo>
                      <a:pt x="1383" y="9"/>
                      <a:pt x="1381" y="6"/>
                      <a:pt x="1370" y="5"/>
                    </a:cubicBezTo>
                    <a:cubicBezTo>
                      <a:pt x="1367" y="5"/>
                      <a:pt x="1364" y="6"/>
                      <a:pt x="1363" y="5"/>
                    </a:cubicBezTo>
                    <a:cubicBezTo>
                      <a:pt x="1340" y="4"/>
                      <a:pt x="1318" y="3"/>
                      <a:pt x="1295" y="1"/>
                    </a:cubicBezTo>
                    <a:cubicBezTo>
                      <a:pt x="1289" y="1"/>
                      <a:pt x="1284" y="0"/>
                      <a:pt x="1281" y="2"/>
                    </a:cubicBezTo>
                    <a:cubicBezTo>
                      <a:pt x="1273" y="3"/>
                      <a:pt x="1280" y="2"/>
                      <a:pt x="1269" y="2"/>
                    </a:cubicBezTo>
                    <a:cubicBezTo>
                      <a:pt x="1251" y="2"/>
                      <a:pt x="1244" y="5"/>
                      <a:pt x="1239" y="8"/>
                    </a:cubicBezTo>
                    <a:cubicBezTo>
                      <a:pt x="1234" y="7"/>
                      <a:pt x="1210" y="4"/>
                      <a:pt x="1199" y="4"/>
                    </a:cubicBezTo>
                    <a:cubicBezTo>
                      <a:pt x="1186" y="4"/>
                      <a:pt x="1194" y="7"/>
                      <a:pt x="1175" y="7"/>
                    </a:cubicBezTo>
                    <a:cubicBezTo>
                      <a:pt x="1175" y="8"/>
                      <a:pt x="1172" y="8"/>
                      <a:pt x="1170" y="8"/>
                    </a:cubicBezTo>
                    <a:cubicBezTo>
                      <a:pt x="1166" y="8"/>
                      <a:pt x="1161" y="8"/>
                      <a:pt x="1156" y="8"/>
                    </a:cubicBezTo>
                    <a:cubicBezTo>
                      <a:pt x="1139" y="8"/>
                      <a:pt x="1100" y="12"/>
                      <a:pt x="1096" y="15"/>
                    </a:cubicBezTo>
                    <a:cubicBezTo>
                      <a:pt x="1100" y="16"/>
                      <a:pt x="1104" y="15"/>
                      <a:pt x="1109" y="15"/>
                    </a:cubicBezTo>
                    <a:close/>
                    <a:moveTo>
                      <a:pt x="971" y="166"/>
                    </a:moveTo>
                    <a:cubicBezTo>
                      <a:pt x="969" y="166"/>
                      <a:pt x="957" y="165"/>
                      <a:pt x="957" y="168"/>
                    </a:cubicBezTo>
                    <a:cubicBezTo>
                      <a:pt x="958" y="168"/>
                      <a:pt x="1003" y="173"/>
                      <a:pt x="1012" y="172"/>
                    </a:cubicBezTo>
                    <a:cubicBezTo>
                      <a:pt x="1019" y="172"/>
                      <a:pt x="1021" y="169"/>
                      <a:pt x="1028" y="168"/>
                    </a:cubicBezTo>
                    <a:cubicBezTo>
                      <a:pt x="1024" y="164"/>
                      <a:pt x="999" y="156"/>
                      <a:pt x="989" y="157"/>
                    </a:cubicBezTo>
                    <a:cubicBezTo>
                      <a:pt x="977" y="157"/>
                      <a:pt x="979" y="164"/>
                      <a:pt x="971" y="166"/>
                    </a:cubicBezTo>
                    <a:close/>
                    <a:moveTo>
                      <a:pt x="1595" y="58"/>
                    </a:moveTo>
                    <a:cubicBezTo>
                      <a:pt x="1589" y="57"/>
                      <a:pt x="1585" y="56"/>
                      <a:pt x="1580" y="54"/>
                    </a:cubicBezTo>
                    <a:cubicBezTo>
                      <a:pt x="1569" y="55"/>
                      <a:pt x="1545" y="54"/>
                      <a:pt x="1526" y="53"/>
                    </a:cubicBezTo>
                    <a:cubicBezTo>
                      <a:pt x="1523" y="53"/>
                      <a:pt x="1514" y="52"/>
                      <a:pt x="1515" y="54"/>
                    </a:cubicBezTo>
                    <a:cubicBezTo>
                      <a:pt x="1516" y="59"/>
                      <a:pt x="1548" y="62"/>
                      <a:pt x="1559" y="64"/>
                    </a:cubicBezTo>
                    <a:cubicBezTo>
                      <a:pt x="1560" y="70"/>
                      <a:pt x="1555" y="70"/>
                      <a:pt x="1545" y="70"/>
                    </a:cubicBezTo>
                    <a:cubicBezTo>
                      <a:pt x="1533" y="70"/>
                      <a:pt x="1512" y="65"/>
                      <a:pt x="1496" y="65"/>
                    </a:cubicBezTo>
                    <a:cubicBezTo>
                      <a:pt x="1485" y="64"/>
                      <a:pt x="1479" y="66"/>
                      <a:pt x="1468" y="65"/>
                    </a:cubicBezTo>
                    <a:cubicBezTo>
                      <a:pt x="1455" y="65"/>
                      <a:pt x="1433" y="61"/>
                      <a:pt x="1434" y="66"/>
                    </a:cubicBezTo>
                    <a:cubicBezTo>
                      <a:pt x="1436" y="70"/>
                      <a:pt x="1494" y="80"/>
                      <a:pt x="1496" y="81"/>
                    </a:cubicBezTo>
                    <a:cubicBezTo>
                      <a:pt x="1503" y="81"/>
                      <a:pt x="1509" y="83"/>
                      <a:pt x="1517" y="83"/>
                    </a:cubicBezTo>
                    <a:cubicBezTo>
                      <a:pt x="1519" y="84"/>
                      <a:pt x="1521" y="84"/>
                      <a:pt x="1522" y="82"/>
                    </a:cubicBezTo>
                    <a:cubicBezTo>
                      <a:pt x="1530" y="83"/>
                      <a:pt x="1537" y="85"/>
                      <a:pt x="1546" y="85"/>
                    </a:cubicBezTo>
                    <a:cubicBezTo>
                      <a:pt x="1544" y="88"/>
                      <a:pt x="1545" y="88"/>
                      <a:pt x="1539" y="89"/>
                    </a:cubicBezTo>
                    <a:cubicBezTo>
                      <a:pt x="1528" y="87"/>
                      <a:pt x="1517" y="86"/>
                      <a:pt x="1505" y="84"/>
                    </a:cubicBezTo>
                    <a:cubicBezTo>
                      <a:pt x="1502" y="85"/>
                      <a:pt x="1501" y="85"/>
                      <a:pt x="1495" y="85"/>
                    </a:cubicBezTo>
                    <a:cubicBezTo>
                      <a:pt x="1490" y="84"/>
                      <a:pt x="1484" y="84"/>
                      <a:pt x="1480" y="83"/>
                    </a:cubicBezTo>
                    <a:cubicBezTo>
                      <a:pt x="1475" y="82"/>
                      <a:pt x="1463" y="81"/>
                      <a:pt x="1462" y="85"/>
                    </a:cubicBezTo>
                    <a:cubicBezTo>
                      <a:pt x="1474" y="88"/>
                      <a:pt x="1470" y="86"/>
                      <a:pt x="1483" y="87"/>
                    </a:cubicBezTo>
                    <a:cubicBezTo>
                      <a:pt x="1491" y="88"/>
                      <a:pt x="1498" y="92"/>
                      <a:pt x="1508" y="94"/>
                    </a:cubicBezTo>
                    <a:cubicBezTo>
                      <a:pt x="1506" y="96"/>
                      <a:pt x="1502" y="95"/>
                      <a:pt x="1497" y="95"/>
                    </a:cubicBezTo>
                    <a:cubicBezTo>
                      <a:pt x="1505" y="99"/>
                      <a:pt x="1524" y="104"/>
                      <a:pt x="1537" y="105"/>
                    </a:cubicBezTo>
                    <a:cubicBezTo>
                      <a:pt x="1541" y="105"/>
                      <a:pt x="1540" y="106"/>
                      <a:pt x="1544" y="106"/>
                    </a:cubicBezTo>
                    <a:cubicBezTo>
                      <a:pt x="1542" y="105"/>
                      <a:pt x="1540" y="104"/>
                      <a:pt x="1538" y="103"/>
                    </a:cubicBezTo>
                    <a:cubicBezTo>
                      <a:pt x="1541" y="103"/>
                      <a:pt x="1543" y="103"/>
                      <a:pt x="1550" y="104"/>
                    </a:cubicBezTo>
                    <a:cubicBezTo>
                      <a:pt x="1557" y="105"/>
                      <a:pt x="1562" y="107"/>
                      <a:pt x="1568" y="108"/>
                    </a:cubicBezTo>
                    <a:cubicBezTo>
                      <a:pt x="1576" y="109"/>
                      <a:pt x="1579" y="107"/>
                      <a:pt x="1586" y="108"/>
                    </a:cubicBezTo>
                    <a:cubicBezTo>
                      <a:pt x="1592" y="109"/>
                      <a:pt x="1597" y="110"/>
                      <a:pt x="1603" y="111"/>
                    </a:cubicBezTo>
                    <a:cubicBezTo>
                      <a:pt x="1669" y="122"/>
                      <a:pt x="1709" y="143"/>
                      <a:pt x="1730" y="166"/>
                    </a:cubicBezTo>
                    <a:cubicBezTo>
                      <a:pt x="1730" y="167"/>
                      <a:pt x="1730" y="168"/>
                      <a:pt x="1731" y="169"/>
                    </a:cubicBezTo>
                    <a:cubicBezTo>
                      <a:pt x="1736" y="171"/>
                      <a:pt x="1744" y="172"/>
                      <a:pt x="1746" y="176"/>
                    </a:cubicBezTo>
                    <a:cubicBezTo>
                      <a:pt x="1747" y="181"/>
                      <a:pt x="1735" y="178"/>
                      <a:pt x="1736" y="183"/>
                    </a:cubicBezTo>
                    <a:cubicBezTo>
                      <a:pt x="1737" y="187"/>
                      <a:pt x="1742" y="188"/>
                      <a:pt x="1752" y="190"/>
                    </a:cubicBezTo>
                    <a:cubicBezTo>
                      <a:pt x="1760" y="191"/>
                      <a:pt x="1760" y="188"/>
                      <a:pt x="1765" y="189"/>
                    </a:cubicBezTo>
                    <a:cubicBezTo>
                      <a:pt x="1783" y="194"/>
                      <a:pt x="1791" y="205"/>
                      <a:pt x="1807" y="211"/>
                    </a:cubicBezTo>
                    <a:cubicBezTo>
                      <a:pt x="1808" y="213"/>
                      <a:pt x="1808" y="215"/>
                      <a:pt x="1803" y="214"/>
                    </a:cubicBezTo>
                    <a:cubicBezTo>
                      <a:pt x="1790" y="211"/>
                      <a:pt x="1782" y="205"/>
                      <a:pt x="1770" y="203"/>
                    </a:cubicBezTo>
                    <a:cubicBezTo>
                      <a:pt x="1765" y="201"/>
                      <a:pt x="1765" y="201"/>
                      <a:pt x="1760" y="200"/>
                    </a:cubicBezTo>
                    <a:cubicBezTo>
                      <a:pt x="1764" y="208"/>
                      <a:pt x="1803" y="218"/>
                      <a:pt x="1821" y="224"/>
                    </a:cubicBezTo>
                    <a:cubicBezTo>
                      <a:pt x="1818" y="230"/>
                      <a:pt x="1811" y="230"/>
                      <a:pt x="1809" y="236"/>
                    </a:cubicBezTo>
                    <a:cubicBezTo>
                      <a:pt x="1801" y="233"/>
                      <a:pt x="1802" y="233"/>
                      <a:pt x="1794" y="234"/>
                    </a:cubicBezTo>
                    <a:cubicBezTo>
                      <a:pt x="1795" y="234"/>
                      <a:pt x="1795" y="234"/>
                      <a:pt x="1795" y="234"/>
                    </a:cubicBezTo>
                    <a:cubicBezTo>
                      <a:pt x="1784" y="236"/>
                      <a:pt x="1783" y="240"/>
                      <a:pt x="1776" y="243"/>
                    </a:cubicBezTo>
                    <a:cubicBezTo>
                      <a:pt x="1776" y="245"/>
                      <a:pt x="1777" y="247"/>
                      <a:pt x="1777" y="249"/>
                    </a:cubicBezTo>
                    <a:cubicBezTo>
                      <a:pt x="1781" y="249"/>
                      <a:pt x="1784" y="250"/>
                      <a:pt x="1788" y="251"/>
                    </a:cubicBezTo>
                    <a:cubicBezTo>
                      <a:pt x="1787" y="254"/>
                      <a:pt x="1784" y="253"/>
                      <a:pt x="1784" y="256"/>
                    </a:cubicBezTo>
                    <a:cubicBezTo>
                      <a:pt x="1786" y="263"/>
                      <a:pt x="1802" y="269"/>
                      <a:pt x="1806" y="275"/>
                    </a:cubicBezTo>
                    <a:cubicBezTo>
                      <a:pt x="1808" y="277"/>
                      <a:pt x="1811" y="283"/>
                      <a:pt x="1813" y="284"/>
                    </a:cubicBezTo>
                    <a:cubicBezTo>
                      <a:pt x="1824" y="289"/>
                      <a:pt x="1824" y="283"/>
                      <a:pt x="1834" y="290"/>
                    </a:cubicBezTo>
                    <a:cubicBezTo>
                      <a:pt x="1830" y="290"/>
                      <a:pt x="1826" y="289"/>
                      <a:pt x="1827" y="293"/>
                    </a:cubicBezTo>
                    <a:cubicBezTo>
                      <a:pt x="1829" y="301"/>
                      <a:pt x="1851" y="322"/>
                      <a:pt x="1863" y="328"/>
                    </a:cubicBezTo>
                    <a:cubicBezTo>
                      <a:pt x="1864" y="330"/>
                      <a:pt x="1865" y="333"/>
                      <a:pt x="1868" y="335"/>
                    </a:cubicBezTo>
                    <a:cubicBezTo>
                      <a:pt x="1878" y="339"/>
                      <a:pt x="1882" y="339"/>
                      <a:pt x="1887" y="346"/>
                    </a:cubicBezTo>
                    <a:cubicBezTo>
                      <a:pt x="1894" y="348"/>
                      <a:pt x="1901" y="346"/>
                      <a:pt x="1909" y="348"/>
                    </a:cubicBezTo>
                    <a:cubicBezTo>
                      <a:pt x="1922" y="351"/>
                      <a:pt x="1923" y="362"/>
                      <a:pt x="1936" y="366"/>
                    </a:cubicBezTo>
                    <a:cubicBezTo>
                      <a:pt x="1939" y="366"/>
                      <a:pt x="1940" y="365"/>
                      <a:pt x="1946" y="367"/>
                    </a:cubicBezTo>
                    <a:cubicBezTo>
                      <a:pt x="1946" y="369"/>
                      <a:pt x="1949" y="370"/>
                      <a:pt x="1952" y="371"/>
                    </a:cubicBezTo>
                    <a:cubicBezTo>
                      <a:pt x="1965" y="374"/>
                      <a:pt x="1956" y="359"/>
                      <a:pt x="1967" y="359"/>
                    </a:cubicBezTo>
                    <a:cubicBezTo>
                      <a:pt x="1965" y="356"/>
                      <a:pt x="1964" y="349"/>
                      <a:pt x="1963" y="345"/>
                    </a:cubicBezTo>
                    <a:cubicBezTo>
                      <a:pt x="1961" y="336"/>
                      <a:pt x="1983" y="342"/>
                      <a:pt x="1981" y="333"/>
                    </a:cubicBezTo>
                    <a:cubicBezTo>
                      <a:pt x="1980" y="331"/>
                      <a:pt x="1975" y="328"/>
                      <a:pt x="1974" y="326"/>
                    </a:cubicBezTo>
                    <a:cubicBezTo>
                      <a:pt x="1974" y="325"/>
                      <a:pt x="1974" y="325"/>
                      <a:pt x="1976" y="324"/>
                    </a:cubicBezTo>
                    <a:cubicBezTo>
                      <a:pt x="1976" y="323"/>
                      <a:pt x="1975" y="323"/>
                      <a:pt x="1975" y="322"/>
                    </a:cubicBezTo>
                    <a:cubicBezTo>
                      <a:pt x="1972" y="314"/>
                      <a:pt x="1997" y="324"/>
                      <a:pt x="2005" y="323"/>
                    </a:cubicBezTo>
                    <a:cubicBezTo>
                      <a:pt x="2010" y="322"/>
                      <a:pt x="2006" y="319"/>
                      <a:pt x="2012" y="320"/>
                    </a:cubicBezTo>
                    <a:cubicBezTo>
                      <a:pt x="2012" y="322"/>
                      <a:pt x="2013" y="323"/>
                      <a:pt x="2013" y="324"/>
                    </a:cubicBezTo>
                    <a:cubicBezTo>
                      <a:pt x="2016" y="326"/>
                      <a:pt x="2017" y="325"/>
                      <a:pt x="2019" y="327"/>
                    </a:cubicBezTo>
                    <a:cubicBezTo>
                      <a:pt x="2027" y="327"/>
                      <a:pt x="2042" y="333"/>
                      <a:pt x="2048" y="332"/>
                    </a:cubicBezTo>
                    <a:cubicBezTo>
                      <a:pt x="2057" y="331"/>
                      <a:pt x="2037" y="314"/>
                      <a:pt x="2043" y="314"/>
                    </a:cubicBezTo>
                    <a:cubicBezTo>
                      <a:pt x="2048" y="314"/>
                      <a:pt x="2048" y="315"/>
                      <a:pt x="2051" y="314"/>
                    </a:cubicBezTo>
                    <a:cubicBezTo>
                      <a:pt x="2049" y="313"/>
                      <a:pt x="2054" y="314"/>
                      <a:pt x="2057" y="314"/>
                    </a:cubicBezTo>
                    <a:cubicBezTo>
                      <a:pt x="2060" y="315"/>
                      <a:pt x="2062" y="317"/>
                      <a:pt x="2064" y="318"/>
                    </a:cubicBezTo>
                    <a:cubicBezTo>
                      <a:pt x="1976" y="224"/>
                      <a:pt x="1872" y="144"/>
                      <a:pt x="1757" y="83"/>
                    </a:cubicBezTo>
                    <a:cubicBezTo>
                      <a:pt x="1754" y="82"/>
                      <a:pt x="1753" y="82"/>
                      <a:pt x="1753" y="84"/>
                    </a:cubicBezTo>
                    <a:cubicBezTo>
                      <a:pt x="1755" y="85"/>
                      <a:pt x="1756" y="87"/>
                      <a:pt x="1759" y="88"/>
                    </a:cubicBezTo>
                    <a:cubicBezTo>
                      <a:pt x="1756" y="87"/>
                      <a:pt x="1754" y="87"/>
                      <a:pt x="1751" y="86"/>
                    </a:cubicBezTo>
                    <a:cubicBezTo>
                      <a:pt x="1741" y="82"/>
                      <a:pt x="1733" y="80"/>
                      <a:pt x="1726" y="75"/>
                    </a:cubicBezTo>
                    <a:cubicBezTo>
                      <a:pt x="1724" y="75"/>
                      <a:pt x="1723" y="75"/>
                      <a:pt x="1721" y="75"/>
                    </a:cubicBezTo>
                    <a:cubicBezTo>
                      <a:pt x="1722" y="77"/>
                      <a:pt x="1724" y="78"/>
                      <a:pt x="1725" y="79"/>
                    </a:cubicBezTo>
                    <a:cubicBezTo>
                      <a:pt x="1715" y="76"/>
                      <a:pt x="1712" y="71"/>
                      <a:pt x="1702" y="69"/>
                    </a:cubicBezTo>
                    <a:cubicBezTo>
                      <a:pt x="1688" y="66"/>
                      <a:pt x="1679" y="65"/>
                      <a:pt x="1664" y="63"/>
                    </a:cubicBezTo>
                    <a:cubicBezTo>
                      <a:pt x="1644" y="58"/>
                      <a:pt x="1637" y="58"/>
                      <a:pt x="1615" y="54"/>
                    </a:cubicBezTo>
                    <a:cubicBezTo>
                      <a:pt x="1597" y="52"/>
                      <a:pt x="1615" y="61"/>
                      <a:pt x="1595" y="58"/>
                    </a:cubicBezTo>
                    <a:close/>
                    <a:moveTo>
                      <a:pt x="1935" y="1466"/>
                    </a:moveTo>
                    <a:cubicBezTo>
                      <a:pt x="1932" y="1467"/>
                      <a:pt x="1926" y="1474"/>
                      <a:pt x="1926" y="1466"/>
                    </a:cubicBezTo>
                    <a:cubicBezTo>
                      <a:pt x="1921" y="1466"/>
                      <a:pt x="1917" y="1463"/>
                      <a:pt x="1914" y="1460"/>
                    </a:cubicBezTo>
                    <a:cubicBezTo>
                      <a:pt x="1914" y="1461"/>
                      <a:pt x="1912" y="1461"/>
                      <a:pt x="1912" y="1461"/>
                    </a:cubicBezTo>
                    <a:cubicBezTo>
                      <a:pt x="1904" y="1461"/>
                      <a:pt x="1900" y="1469"/>
                      <a:pt x="1899" y="1479"/>
                    </a:cubicBezTo>
                    <a:cubicBezTo>
                      <a:pt x="1899" y="1485"/>
                      <a:pt x="1912" y="1495"/>
                      <a:pt x="1921" y="1495"/>
                    </a:cubicBezTo>
                    <a:cubicBezTo>
                      <a:pt x="1929" y="1494"/>
                      <a:pt x="1937" y="1478"/>
                      <a:pt x="1938" y="1472"/>
                    </a:cubicBezTo>
                    <a:cubicBezTo>
                      <a:pt x="1938" y="1471"/>
                      <a:pt x="1937" y="1466"/>
                      <a:pt x="1935" y="1466"/>
                    </a:cubicBezTo>
                    <a:close/>
                    <a:moveTo>
                      <a:pt x="1799" y="221"/>
                    </a:moveTo>
                    <a:cubicBezTo>
                      <a:pt x="1784" y="216"/>
                      <a:pt x="1778" y="209"/>
                      <a:pt x="1764" y="206"/>
                    </a:cubicBezTo>
                    <a:cubicBezTo>
                      <a:pt x="1759" y="205"/>
                      <a:pt x="1753" y="204"/>
                      <a:pt x="1753" y="208"/>
                    </a:cubicBezTo>
                    <a:cubicBezTo>
                      <a:pt x="1755" y="211"/>
                      <a:pt x="1761" y="217"/>
                      <a:pt x="1766" y="219"/>
                    </a:cubicBezTo>
                    <a:cubicBezTo>
                      <a:pt x="1770" y="219"/>
                      <a:pt x="1774" y="220"/>
                      <a:pt x="1778" y="221"/>
                    </a:cubicBezTo>
                    <a:cubicBezTo>
                      <a:pt x="1788" y="223"/>
                      <a:pt x="1799" y="225"/>
                      <a:pt x="1799" y="221"/>
                    </a:cubicBezTo>
                    <a:close/>
                    <a:moveTo>
                      <a:pt x="908" y="163"/>
                    </a:moveTo>
                    <a:cubicBezTo>
                      <a:pt x="919" y="162"/>
                      <a:pt x="921" y="163"/>
                      <a:pt x="933" y="159"/>
                    </a:cubicBezTo>
                    <a:cubicBezTo>
                      <a:pt x="921" y="156"/>
                      <a:pt x="871" y="156"/>
                      <a:pt x="872" y="148"/>
                    </a:cubicBezTo>
                    <a:cubicBezTo>
                      <a:pt x="872" y="141"/>
                      <a:pt x="857" y="138"/>
                      <a:pt x="858" y="129"/>
                    </a:cubicBezTo>
                    <a:cubicBezTo>
                      <a:pt x="859" y="127"/>
                      <a:pt x="872" y="124"/>
                      <a:pt x="873" y="120"/>
                    </a:cubicBezTo>
                    <a:cubicBezTo>
                      <a:pt x="874" y="116"/>
                      <a:pt x="864" y="116"/>
                      <a:pt x="853" y="118"/>
                    </a:cubicBezTo>
                    <a:cubicBezTo>
                      <a:pt x="843" y="118"/>
                      <a:pt x="835" y="121"/>
                      <a:pt x="834" y="124"/>
                    </a:cubicBezTo>
                    <a:cubicBezTo>
                      <a:pt x="835" y="124"/>
                      <a:pt x="834" y="125"/>
                      <a:pt x="834" y="126"/>
                    </a:cubicBezTo>
                    <a:cubicBezTo>
                      <a:pt x="824" y="129"/>
                      <a:pt x="828" y="126"/>
                      <a:pt x="818" y="128"/>
                    </a:cubicBezTo>
                    <a:cubicBezTo>
                      <a:pt x="814" y="128"/>
                      <a:pt x="807" y="130"/>
                      <a:pt x="807" y="132"/>
                    </a:cubicBezTo>
                    <a:cubicBezTo>
                      <a:pt x="806" y="135"/>
                      <a:pt x="814" y="144"/>
                      <a:pt x="817" y="147"/>
                    </a:cubicBezTo>
                    <a:cubicBezTo>
                      <a:pt x="815" y="148"/>
                      <a:pt x="814" y="149"/>
                      <a:pt x="809" y="149"/>
                    </a:cubicBezTo>
                    <a:cubicBezTo>
                      <a:pt x="798" y="150"/>
                      <a:pt x="804" y="144"/>
                      <a:pt x="801" y="142"/>
                    </a:cubicBezTo>
                    <a:cubicBezTo>
                      <a:pt x="798" y="139"/>
                      <a:pt x="791" y="138"/>
                      <a:pt x="783" y="138"/>
                    </a:cubicBezTo>
                    <a:cubicBezTo>
                      <a:pt x="779" y="139"/>
                      <a:pt x="775" y="140"/>
                      <a:pt x="770" y="140"/>
                    </a:cubicBezTo>
                    <a:cubicBezTo>
                      <a:pt x="772" y="142"/>
                      <a:pt x="772" y="141"/>
                      <a:pt x="772" y="144"/>
                    </a:cubicBezTo>
                    <a:cubicBezTo>
                      <a:pt x="766" y="146"/>
                      <a:pt x="761" y="147"/>
                      <a:pt x="755" y="148"/>
                    </a:cubicBezTo>
                    <a:cubicBezTo>
                      <a:pt x="751" y="144"/>
                      <a:pt x="747" y="143"/>
                      <a:pt x="731" y="145"/>
                    </a:cubicBezTo>
                    <a:cubicBezTo>
                      <a:pt x="722" y="147"/>
                      <a:pt x="717" y="151"/>
                      <a:pt x="712" y="152"/>
                    </a:cubicBezTo>
                    <a:cubicBezTo>
                      <a:pt x="710" y="151"/>
                      <a:pt x="713" y="145"/>
                      <a:pt x="705" y="146"/>
                    </a:cubicBezTo>
                    <a:cubicBezTo>
                      <a:pt x="684" y="150"/>
                      <a:pt x="634" y="168"/>
                      <a:pt x="631" y="179"/>
                    </a:cubicBezTo>
                    <a:cubicBezTo>
                      <a:pt x="630" y="181"/>
                      <a:pt x="640" y="181"/>
                      <a:pt x="646" y="180"/>
                    </a:cubicBezTo>
                    <a:cubicBezTo>
                      <a:pt x="653" y="178"/>
                      <a:pt x="656" y="178"/>
                      <a:pt x="665" y="177"/>
                    </a:cubicBezTo>
                    <a:cubicBezTo>
                      <a:pt x="658" y="180"/>
                      <a:pt x="643" y="180"/>
                      <a:pt x="641" y="186"/>
                    </a:cubicBezTo>
                    <a:cubicBezTo>
                      <a:pt x="640" y="192"/>
                      <a:pt x="670" y="184"/>
                      <a:pt x="683" y="182"/>
                    </a:cubicBezTo>
                    <a:cubicBezTo>
                      <a:pt x="692" y="180"/>
                      <a:pt x="702" y="178"/>
                      <a:pt x="713" y="177"/>
                    </a:cubicBezTo>
                    <a:cubicBezTo>
                      <a:pt x="718" y="176"/>
                      <a:pt x="723" y="177"/>
                      <a:pt x="726" y="177"/>
                    </a:cubicBezTo>
                    <a:cubicBezTo>
                      <a:pt x="719" y="178"/>
                      <a:pt x="716" y="179"/>
                      <a:pt x="707" y="180"/>
                    </a:cubicBezTo>
                    <a:cubicBezTo>
                      <a:pt x="684" y="185"/>
                      <a:pt x="667" y="189"/>
                      <a:pt x="652" y="195"/>
                    </a:cubicBezTo>
                    <a:cubicBezTo>
                      <a:pt x="657" y="198"/>
                      <a:pt x="664" y="201"/>
                      <a:pt x="676" y="199"/>
                    </a:cubicBezTo>
                    <a:cubicBezTo>
                      <a:pt x="684" y="197"/>
                      <a:pt x="701" y="194"/>
                      <a:pt x="707" y="195"/>
                    </a:cubicBezTo>
                    <a:cubicBezTo>
                      <a:pt x="714" y="196"/>
                      <a:pt x="706" y="201"/>
                      <a:pt x="716" y="200"/>
                    </a:cubicBezTo>
                    <a:cubicBezTo>
                      <a:pt x="733" y="197"/>
                      <a:pt x="750" y="194"/>
                      <a:pt x="769" y="192"/>
                    </a:cubicBezTo>
                    <a:cubicBezTo>
                      <a:pt x="782" y="186"/>
                      <a:pt x="796" y="187"/>
                      <a:pt x="813" y="182"/>
                    </a:cubicBezTo>
                    <a:cubicBezTo>
                      <a:pt x="822" y="179"/>
                      <a:pt x="818" y="176"/>
                      <a:pt x="829" y="175"/>
                    </a:cubicBezTo>
                    <a:cubicBezTo>
                      <a:pt x="847" y="173"/>
                      <a:pt x="854" y="180"/>
                      <a:pt x="878" y="178"/>
                    </a:cubicBezTo>
                    <a:cubicBezTo>
                      <a:pt x="894" y="177"/>
                      <a:pt x="908" y="175"/>
                      <a:pt x="914" y="170"/>
                    </a:cubicBezTo>
                    <a:cubicBezTo>
                      <a:pt x="912" y="169"/>
                      <a:pt x="909" y="170"/>
                      <a:pt x="908" y="167"/>
                    </a:cubicBezTo>
                    <a:cubicBezTo>
                      <a:pt x="906" y="168"/>
                      <a:pt x="899" y="168"/>
                      <a:pt x="899" y="166"/>
                    </a:cubicBezTo>
                    <a:cubicBezTo>
                      <a:pt x="900" y="164"/>
                      <a:pt x="903" y="164"/>
                      <a:pt x="908" y="163"/>
                    </a:cubicBezTo>
                    <a:close/>
                    <a:moveTo>
                      <a:pt x="1798" y="542"/>
                    </a:moveTo>
                    <a:cubicBezTo>
                      <a:pt x="1798" y="543"/>
                      <a:pt x="1801" y="542"/>
                      <a:pt x="1802" y="542"/>
                    </a:cubicBezTo>
                    <a:cubicBezTo>
                      <a:pt x="1809" y="543"/>
                      <a:pt x="1813" y="537"/>
                      <a:pt x="1818" y="532"/>
                    </a:cubicBezTo>
                    <a:cubicBezTo>
                      <a:pt x="1823" y="536"/>
                      <a:pt x="1821" y="545"/>
                      <a:pt x="1825" y="545"/>
                    </a:cubicBezTo>
                    <a:cubicBezTo>
                      <a:pt x="1827" y="546"/>
                      <a:pt x="1829" y="546"/>
                      <a:pt x="1830" y="547"/>
                    </a:cubicBezTo>
                    <a:cubicBezTo>
                      <a:pt x="1831" y="548"/>
                      <a:pt x="1831" y="553"/>
                      <a:pt x="1836" y="553"/>
                    </a:cubicBezTo>
                    <a:cubicBezTo>
                      <a:pt x="1842" y="554"/>
                      <a:pt x="1845" y="549"/>
                      <a:pt x="1844" y="543"/>
                    </a:cubicBezTo>
                    <a:cubicBezTo>
                      <a:pt x="1844" y="539"/>
                      <a:pt x="1840" y="538"/>
                      <a:pt x="1839" y="532"/>
                    </a:cubicBezTo>
                    <a:cubicBezTo>
                      <a:pt x="1836" y="534"/>
                      <a:pt x="1838" y="535"/>
                      <a:pt x="1832" y="534"/>
                    </a:cubicBezTo>
                    <a:cubicBezTo>
                      <a:pt x="1831" y="531"/>
                      <a:pt x="1827" y="528"/>
                      <a:pt x="1827" y="526"/>
                    </a:cubicBezTo>
                    <a:cubicBezTo>
                      <a:pt x="1827" y="524"/>
                      <a:pt x="1832" y="524"/>
                      <a:pt x="1832" y="520"/>
                    </a:cubicBezTo>
                    <a:cubicBezTo>
                      <a:pt x="1830" y="519"/>
                      <a:pt x="1827" y="520"/>
                      <a:pt x="1825" y="520"/>
                    </a:cubicBezTo>
                    <a:cubicBezTo>
                      <a:pt x="1824" y="513"/>
                      <a:pt x="1824" y="509"/>
                      <a:pt x="1824" y="505"/>
                    </a:cubicBezTo>
                    <a:cubicBezTo>
                      <a:pt x="1821" y="506"/>
                      <a:pt x="1814" y="505"/>
                      <a:pt x="1807" y="503"/>
                    </a:cubicBezTo>
                    <a:cubicBezTo>
                      <a:pt x="1804" y="503"/>
                      <a:pt x="1802" y="504"/>
                      <a:pt x="1800" y="504"/>
                    </a:cubicBezTo>
                    <a:cubicBezTo>
                      <a:pt x="1799" y="503"/>
                      <a:pt x="1799" y="502"/>
                      <a:pt x="1799" y="501"/>
                    </a:cubicBezTo>
                    <a:cubicBezTo>
                      <a:pt x="1796" y="501"/>
                      <a:pt x="1792" y="500"/>
                      <a:pt x="1788" y="500"/>
                    </a:cubicBezTo>
                    <a:cubicBezTo>
                      <a:pt x="1788" y="499"/>
                      <a:pt x="1788" y="497"/>
                      <a:pt x="1788" y="496"/>
                    </a:cubicBezTo>
                    <a:cubicBezTo>
                      <a:pt x="1789" y="495"/>
                      <a:pt x="1790" y="494"/>
                      <a:pt x="1791" y="494"/>
                    </a:cubicBezTo>
                    <a:cubicBezTo>
                      <a:pt x="1788" y="492"/>
                      <a:pt x="1784" y="490"/>
                      <a:pt x="1781" y="490"/>
                    </a:cubicBezTo>
                    <a:cubicBezTo>
                      <a:pt x="1777" y="490"/>
                      <a:pt x="1777" y="492"/>
                      <a:pt x="1772" y="493"/>
                    </a:cubicBezTo>
                    <a:cubicBezTo>
                      <a:pt x="1772" y="492"/>
                      <a:pt x="1772" y="490"/>
                      <a:pt x="1771" y="489"/>
                    </a:cubicBezTo>
                    <a:cubicBezTo>
                      <a:pt x="1774" y="481"/>
                      <a:pt x="1786" y="477"/>
                      <a:pt x="1785" y="467"/>
                    </a:cubicBezTo>
                    <a:cubicBezTo>
                      <a:pt x="1785" y="465"/>
                      <a:pt x="1782" y="463"/>
                      <a:pt x="1780" y="462"/>
                    </a:cubicBezTo>
                    <a:cubicBezTo>
                      <a:pt x="1770" y="461"/>
                      <a:pt x="1768" y="468"/>
                      <a:pt x="1764" y="473"/>
                    </a:cubicBezTo>
                    <a:cubicBezTo>
                      <a:pt x="1756" y="484"/>
                      <a:pt x="1751" y="504"/>
                      <a:pt x="1734" y="508"/>
                    </a:cubicBezTo>
                    <a:cubicBezTo>
                      <a:pt x="1735" y="510"/>
                      <a:pt x="1738" y="511"/>
                      <a:pt x="1740" y="511"/>
                    </a:cubicBezTo>
                    <a:cubicBezTo>
                      <a:pt x="1740" y="512"/>
                      <a:pt x="1740" y="513"/>
                      <a:pt x="1740" y="514"/>
                    </a:cubicBezTo>
                    <a:cubicBezTo>
                      <a:pt x="1740" y="514"/>
                      <a:pt x="1730" y="520"/>
                      <a:pt x="1729" y="522"/>
                    </a:cubicBezTo>
                    <a:cubicBezTo>
                      <a:pt x="1730" y="523"/>
                      <a:pt x="1734" y="527"/>
                      <a:pt x="1736" y="528"/>
                    </a:cubicBezTo>
                    <a:cubicBezTo>
                      <a:pt x="1743" y="529"/>
                      <a:pt x="1746" y="526"/>
                      <a:pt x="1755" y="527"/>
                    </a:cubicBezTo>
                    <a:cubicBezTo>
                      <a:pt x="1763" y="527"/>
                      <a:pt x="1766" y="531"/>
                      <a:pt x="1774" y="532"/>
                    </a:cubicBezTo>
                    <a:cubicBezTo>
                      <a:pt x="1778" y="532"/>
                      <a:pt x="1782" y="532"/>
                      <a:pt x="1787" y="531"/>
                    </a:cubicBezTo>
                    <a:cubicBezTo>
                      <a:pt x="1791" y="536"/>
                      <a:pt x="1798" y="534"/>
                      <a:pt x="1804" y="535"/>
                    </a:cubicBezTo>
                    <a:cubicBezTo>
                      <a:pt x="1803" y="538"/>
                      <a:pt x="1798" y="537"/>
                      <a:pt x="1798" y="542"/>
                    </a:cubicBezTo>
                    <a:close/>
                    <a:moveTo>
                      <a:pt x="888" y="79"/>
                    </a:moveTo>
                    <a:cubicBezTo>
                      <a:pt x="886" y="79"/>
                      <a:pt x="884" y="80"/>
                      <a:pt x="881" y="80"/>
                    </a:cubicBezTo>
                    <a:cubicBezTo>
                      <a:pt x="883" y="80"/>
                      <a:pt x="882" y="81"/>
                      <a:pt x="883" y="82"/>
                    </a:cubicBezTo>
                    <a:cubicBezTo>
                      <a:pt x="883" y="82"/>
                      <a:pt x="882" y="82"/>
                      <a:pt x="882" y="82"/>
                    </a:cubicBezTo>
                    <a:cubicBezTo>
                      <a:pt x="882" y="84"/>
                      <a:pt x="882" y="84"/>
                      <a:pt x="882" y="86"/>
                    </a:cubicBezTo>
                    <a:cubicBezTo>
                      <a:pt x="886" y="87"/>
                      <a:pt x="890" y="87"/>
                      <a:pt x="896" y="86"/>
                    </a:cubicBezTo>
                    <a:cubicBezTo>
                      <a:pt x="897" y="86"/>
                      <a:pt x="897" y="87"/>
                      <a:pt x="897" y="88"/>
                    </a:cubicBezTo>
                    <a:cubicBezTo>
                      <a:pt x="900" y="88"/>
                      <a:pt x="904" y="88"/>
                      <a:pt x="906" y="87"/>
                    </a:cubicBezTo>
                    <a:cubicBezTo>
                      <a:pt x="906" y="89"/>
                      <a:pt x="909" y="90"/>
                      <a:pt x="913" y="89"/>
                    </a:cubicBezTo>
                    <a:cubicBezTo>
                      <a:pt x="925" y="88"/>
                      <a:pt x="946" y="84"/>
                      <a:pt x="957" y="83"/>
                    </a:cubicBezTo>
                    <a:cubicBezTo>
                      <a:pt x="959" y="84"/>
                      <a:pt x="962" y="83"/>
                      <a:pt x="964" y="83"/>
                    </a:cubicBezTo>
                    <a:cubicBezTo>
                      <a:pt x="961" y="85"/>
                      <a:pt x="950" y="85"/>
                      <a:pt x="949" y="88"/>
                    </a:cubicBezTo>
                    <a:cubicBezTo>
                      <a:pt x="948" y="89"/>
                      <a:pt x="949" y="89"/>
                      <a:pt x="949" y="90"/>
                    </a:cubicBezTo>
                    <a:cubicBezTo>
                      <a:pt x="946" y="90"/>
                      <a:pt x="945" y="91"/>
                      <a:pt x="944" y="92"/>
                    </a:cubicBezTo>
                    <a:cubicBezTo>
                      <a:pt x="944" y="95"/>
                      <a:pt x="960" y="92"/>
                      <a:pt x="963" y="92"/>
                    </a:cubicBezTo>
                    <a:cubicBezTo>
                      <a:pt x="965" y="92"/>
                      <a:pt x="978" y="90"/>
                      <a:pt x="988" y="89"/>
                    </a:cubicBezTo>
                    <a:cubicBezTo>
                      <a:pt x="986" y="84"/>
                      <a:pt x="994" y="80"/>
                      <a:pt x="994" y="75"/>
                    </a:cubicBezTo>
                    <a:cubicBezTo>
                      <a:pt x="995" y="71"/>
                      <a:pt x="994" y="70"/>
                      <a:pt x="983" y="71"/>
                    </a:cubicBezTo>
                    <a:cubicBezTo>
                      <a:pt x="979" y="72"/>
                      <a:pt x="975" y="72"/>
                      <a:pt x="971" y="73"/>
                    </a:cubicBezTo>
                    <a:cubicBezTo>
                      <a:pt x="959" y="73"/>
                      <a:pt x="953" y="73"/>
                      <a:pt x="944" y="74"/>
                    </a:cubicBezTo>
                    <a:cubicBezTo>
                      <a:pt x="940" y="74"/>
                      <a:pt x="937" y="74"/>
                      <a:pt x="933" y="75"/>
                    </a:cubicBezTo>
                    <a:cubicBezTo>
                      <a:pt x="936" y="78"/>
                      <a:pt x="943" y="77"/>
                      <a:pt x="953" y="76"/>
                    </a:cubicBezTo>
                    <a:cubicBezTo>
                      <a:pt x="953" y="78"/>
                      <a:pt x="953" y="78"/>
                      <a:pt x="953" y="80"/>
                    </a:cubicBezTo>
                    <a:cubicBezTo>
                      <a:pt x="937" y="82"/>
                      <a:pt x="934" y="77"/>
                      <a:pt x="921" y="79"/>
                    </a:cubicBezTo>
                    <a:cubicBezTo>
                      <a:pt x="921" y="80"/>
                      <a:pt x="920" y="80"/>
                      <a:pt x="920" y="81"/>
                    </a:cubicBezTo>
                    <a:cubicBezTo>
                      <a:pt x="922" y="83"/>
                      <a:pt x="927" y="83"/>
                      <a:pt x="932" y="84"/>
                    </a:cubicBezTo>
                    <a:cubicBezTo>
                      <a:pt x="913" y="87"/>
                      <a:pt x="906" y="77"/>
                      <a:pt x="888" y="79"/>
                    </a:cubicBezTo>
                    <a:close/>
                    <a:moveTo>
                      <a:pt x="1058" y="36"/>
                    </a:moveTo>
                    <a:cubicBezTo>
                      <a:pt x="1054" y="38"/>
                      <a:pt x="1050" y="38"/>
                      <a:pt x="1044" y="39"/>
                    </a:cubicBezTo>
                    <a:cubicBezTo>
                      <a:pt x="1044" y="41"/>
                      <a:pt x="1044" y="41"/>
                      <a:pt x="1048" y="41"/>
                    </a:cubicBezTo>
                    <a:cubicBezTo>
                      <a:pt x="1053" y="40"/>
                      <a:pt x="1055" y="39"/>
                      <a:pt x="1061" y="39"/>
                    </a:cubicBezTo>
                    <a:cubicBezTo>
                      <a:pt x="1063" y="40"/>
                      <a:pt x="1063" y="41"/>
                      <a:pt x="1070" y="40"/>
                    </a:cubicBezTo>
                    <a:cubicBezTo>
                      <a:pt x="1077" y="40"/>
                      <a:pt x="1078" y="39"/>
                      <a:pt x="1088" y="38"/>
                    </a:cubicBezTo>
                    <a:cubicBezTo>
                      <a:pt x="1097" y="38"/>
                      <a:pt x="1104" y="38"/>
                      <a:pt x="1113" y="39"/>
                    </a:cubicBezTo>
                    <a:cubicBezTo>
                      <a:pt x="1105" y="40"/>
                      <a:pt x="1067" y="40"/>
                      <a:pt x="1066" y="44"/>
                    </a:cubicBezTo>
                    <a:cubicBezTo>
                      <a:pt x="1067" y="48"/>
                      <a:pt x="1083" y="47"/>
                      <a:pt x="1094" y="47"/>
                    </a:cubicBezTo>
                    <a:cubicBezTo>
                      <a:pt x="1092" y="48"/>
                      <a:pt x="1090" y="48"/>
                      <a:pt x="1086" y="48"/>
                    </a:cubicBezTo>
                    <a:cubicBezTo>
                      <a:pt x="1088" y="51"/>
                      <a:pt x="1100" y="51"/>
                      <a:pt x="1110" y="51"/>
                    </a:cubicBezTo>
                    <a:cubicBezTo>
                      <a:pt x="1119" y="51"/>
                      <a:pt x="1125" y="51"/>
                      <a:pt x="1125" y="46"/>
                    </a:cubicBezTo>
                    <a:cubicBezTo>
                      <a:pt x="1131" y="48"/>
                      <a:pt x="1142" y="49"/>
                      <a:pt x="1147" y="49"/>
                    </a:cubicBezTo>
                    <a:cubicBezTo>
                      <a:pt x="1147" y="48"/>
                      <a:pt x="1147" y="48"/>
                      <a:pt x="1147" y="47"/>
                    </a:cubicBezTo>
                    <a:cubicBezTo>
                      <a:pt x="1151" y="47"/>
                      <a:pt x="1155" y="47"/>
                      <a:pt x="1159" y="47"/>
                    </a:cubicBezTo>
                    <a:cubicBezTo>
                      <a:pt x="1156" y="46"/>
                      <a:pt x="1154" y="45"/>
                      <a:pt x="1151" y="44"/>
                    </a:cubicBezTo>
                    <a:cubicBezTo>
                      <a:pt x="1153" y="43"/>
                      <a:pt x="1155" y="42"/>
                      <a:pt x="1158" y="41"/>
                    </a:cubicBezTo>
                    <a:cubicBezTo>
                      <a:pt x="1160" y="44"/>
                      <a:pt x="1160" y="44"/>
                      <a:pt x="1168" y="44"/>
                    </a:cubicBezTo>
                    <a:cubicBezTo>
                      <a:pt x="1176" y="45"/>
                      <a:pt x="1184" y="39"/>
                      <a:pt x="1197" y="39"/>
                    </a:cubicBezTo>
                    <a:cubicBezTo>
                      <a:pt x="1201" y="39"/>
                      <a:pt x="1209" y="40"/>
                      <a:pt x="1211" y="38"/>
                    </a:cubicBezTo>
                    <a:cubicBezTo>
                      <a:pt x="1213" y="37"/>
                      <a:pt x="1212" y="38"/>
                      <a:pt x="1212" y="36"/>
                    </a:cubicBezTo>
                    <a:cubicBezTo>
                      <a:pt x="1203" y="36"/>
                      <a:pt x="1188" y="33"/>
                      <a:pt x="1182" y="34"/>
                    </a:cubicBezTo>
                    <a:cubicBezTo>
                      <a:pt x="1181" y="34"/>
                      <a:pt x="1171" y="36"/>
                      <a:pt x="1171" y="34"/>
                    </a:cubicBezTo>
                    <a:cubicBezTo>
                      <a:pt x="1171" y="32"/>
                      <a:pt x="1175" y="33"/>
                      <a:pt x="1176" y="31"/>
                    </a:cubicBezTo>
                    <a:cubicBezTo>
                      <a:pt x="1175" y="29"/>
                      <a:pt x="1168" y="30"/>
                      <a:pt x="1168" y="29"/>
                    </a:cubicBezTo>
                    <a:cubicBezTo>
                      <a:pt x="1168" y="26"/>
                      <a:pt x="1169" y="26"/>
                      <a:pt x="1160" y="26"/>
                    </a:cubicBezTo>
                    <a:cubicBezTo>
                      <a:pt x="1158" y="26"/>
                      <a:pt x="1156" y="26"/>
                      <a:pt x="1154" y="26"/>
                    </a:cubicBezTo>
                    <a:cubicBezTo>
                      <a:pt x="1155" y="27"/>
                      <a:pt x="1156" y="27"/>
                      <a:pt x="1157" y="27"/>
                    </a:cubicBezTo>
                    <a:cubicBezTo>
                      <a:pt x="1157" y="28"/>
                      <a:pt x="1157" y="28"/>
                      <a:pt x="1157" y="29"/>
                    </a:cubicBezTo>
                    <a:cubicBezTo>
                      <a:pt x="1155" y="29"/>
                      <a:pt x="1152" y="29"/>
                      <a:pt x="1150" y="29"/>
                    </a:cubicBezTo>
                    <a:cubicBezTo>
                      <a:pt x="1144" y="28"/>
                      <a:pt x="1148" y="26"/>
                      <a:pt x="1139" y="25"/>
                    </a:cubicBezTo>
                    <a:cubicBezTo>
                      <a:pt x="1129" y="25"/>
                      <a:pt x="1124" y="26"/>
                      <a:pt x="1114" y="25"/>
                    </a:cubicBezTo>
                    <a:cubicBezTo>
                      <a:pt x="1105" y="25"/>
                      <a:pt x="1107" y="20"/>
                      <a:pt x="1095" y="19"/>
                    </a:cubicBezTo>
                    <a:cubicBezTo>
                      <a:pt x="1084" y="18"/>
                      <a:pt x="1073" y="19"/>
                      <a:pt x="1058" y="19"/>
                    </a:cubicBezTo>
                    <a:cubicBezTo>
                      <a:pt x="1058" y="22"/>
                      <a:pt x="1068" y="21"/>
                      <a:pt x="1075" y="21"/>
                    </a:cubicBezTo>
                    <a:cubicBezTo>
                      <a:pt x="1072" y="21"/>
                      <a:pt x="1068" y="22"/>
                      <a:pt x="1065" y="22"/>
                    </a:cubicBezTo>
                    <a:cubicBezTo>
                      <a:pt x="1054" y="22"/>
                      <a:pt x="1049" y="23"/>
                      <a:pt x="1042" y="24"/>
                    </a:cubicBezTo>
                    <a:cubicBezTo>
                      <a:pt x="1042" y="24"/>
                      <a:pt x="1047" y="27"/>
                      <a:pt x="1050" y="27"/>
                    </a:cubicBezTo>
                    <a:cubicBezTo>
                      <a:pt x="1053" y="27"/>
                      <a:pt x="1060" y="25"/>
                      <a:pt x="1067" y="26"/>
                    </a:cubicBezTo>
                    <a:cubicBezTo>
                      <a:pt x="1065" y="26"/>
                      <a:pt x="1063" y="27"/>
                      <a:pt x="1060" y="28"/>
                    </a:cubicBezTo>
                    <a:cubicBezTo>
                      <a:pt x="1055" y="27"/>
                      <a:pt x="1052" y="27"/>
                      <a:pt x="1044" y="27"/>
                    </a:cubicBezTo>
                    <a:cubicBezTo>
                      <a:pt x="1039" y="28"/>
                      <a:pt x="1030" y="27"/>
                      <a:pt x="1029" y="30"/>
                    </a:cubicBezTo>
                    <a:cubicBezTo>
                      <a:pt x="1030" y="32"/>
                      <a:pt x="1048" y="31"/>
                      <a:pt x="1056" y="32"/>
                    </a:cubicBezTo>
                    <a:cubicBezTo>
                      <a:pt x="1056" y="32"/>
                      <a:pt x="1052" y="33"/>
                      <a:pt x="1050" y="33"/>
                    </a:cubicBezTo>
                    <a:cubicBezTo>
                      <a:pt x="1044" y="33"/>
                      <a:pt x="1035" y="33"/>
                      <a:pt x="1032" y="33"/>
                    </a:cubicBezTo>
                    <a:cubicBezTo>
                      <a:pt x="1029" y="32"/>
                      <a:pt x="1026" y="33"/>
                      <a:pt x="1023" y="33"/>
                    </a:cubicBezTo>
                    <a:cubicBezTo>
                      <a:pt x="1026" y="40"/>
                      <a:pt x="1037" y="38"/>
                      <a:pt x="1058" y="36"/>
                    </a:cubicBezTo>
                    <a:close/>
                    <a:moveTo>
                      <a:pt x="982" y="33"/>
                    </a:moveTo>
                    <a:cubicBezTo>
                      <a:pt x="985" y="33"/>
                      <a:pt x="989" y="33"/>
                      <a:pt x="992" y="32"/>
                    </a:cubicBezTo>
                    <a:cubicBezTo>
                      <a:pt x="992" y="31"/>
                      <a:pt x="992" y="31"/>
                      <a:pt x="992" y="29"/>
                    </a:cubicBezTo>
                    <a:cubicBezTo>
                      <a:pt x="989" y="29"/>
                      <a:pt x="980" y="29"/>
                      <a:pt x="972" y="30"/>
                    </a:cubicBezTo>
                    <a:cubicBezTo>
                      <a:pt x="972" y="34"/>
                      <a:pt x="978" y="32"/>
                      <a:pt x="982" y="33"/>
                    </a:cubicBezTo>
                    <a:close/>
                    <a:moveTo>
                      <a:pt x="990" y="47"/>
                    </a:moveTo>
                    <a:cubicBezTo>
                      <a:pt x="989" y="53"/>
                      <a:pt x="1002" y="52"/>
                      <a:pt x="1009" y="54"/>
                    </a:cubicBezTo>
                    <a:cubicBezTo>
                      <a:pt x="1007" y="54"/>
                      <a:pt x="1003" y="55"/>
                      <a:pt x="1003" y="56"/>
                    </a:cubicBezTo>
                    <a:cubicBezTo>
                      <a:pt x="1002" y="60"/>
                      <a:pt x="1023" y="56"/>
                      <a:pt x="1045" y="53"/>
                    </a:cubicBezTo>
                    <a:cubicBezTo>
                      <a:pt x="1043" y="50"/>
                      <a:pt x="1045" y="51"/>
                      <a:pt x="1045" y="48"/>
                    </a:cubicBezTo>
                    <a:cubicBezTo>
                      <a:pt x="1045" y="42"/>
                      <a:pt x="1025" y="50"/>
                      <a:pt x="1025" y="45"/>
                    </a:cubicBezTo>
                    <a:cubicBezTo>
                      <a:pt x="1018" y="46"/>
                      <a:pt x="1006" y="45"/>
                      <a:pt x="1004" y="43"/>
                    </a:cubicBezTo>
                    <a:cubicBezTo>
                      <a:pt x="998" y="45"/>
                      <a:pt x="990" y="44"/>
                      <a:pt x="990" y="47"/>
                    </a:cubicBezTo>
                    <a:close/>
                    <a:moveTo>
                      <a:pt x="878" y="57"/>
                    </a:moveTo>
                    <a:cubicBezTo>
                      <a:pt x="877" y="58"/>
                      <a:pt x="875" y="59"/>
                      <a:pt x="874" y="60"/>
                    </a:cubicBezTo>
                    <a:cubicBezTo>
                      <a:pt x="878" y="60"/>
                      <a:pt x="881" y="59"/>
                      <a:pt x="894" y="57"/>
                    </a:cubicBezTo>
                    <a:cubicBezTo>
                      <a:pt x="893" y="58"/>
                      <a:pt x="892" y="59"/>
                      <a:pt x="894" y="60"/>
                    </a:cubicBezTo>
                    <a:cubicBezTo>
                      <a:pt x="886" y="62"/>
                      <a:pt x="882" y="62"/>
                      <a:pt x="876" y="64"/>
                    </a:cubicBezTo>
                    <a:cubicBezTo>
                      <a:pt x="881" y="65"/>
                      <a:pt x="883" y="64"/>
                      <a:pt x="891" y="64"/>
                    </a:cubicBezTo>
                    <a:cubicBezTo>
                      <a:pt x="900" y="62"/>
                      <a:pt x="907" y="61"/>
                      <a:pt x="910" y="62"/>
                    </a:cubicBezTo>
                    <a:cubicBezTo>
                      <a:pt x="921" y="61"/>
                      <a:pt x="927" y="61"/>
                      <a:pt x="938" y="60"/>
                    </a:cubicBezTo>
                    <a:cubicBezTo>
                      <a:pt x="952" y="60"/>
                      <a:pt x="949" y="64"/>
                      <a:pt x="964" y="63"/>
                    </a:cubicBezTo>
                    <a:cubicBezTo>
                      <a:pt x="968" y="62"/>
                      <a:pt x="974" y="62"/>
                      <a:pt x="975" y="59"/>
                    </a:cubicBezTo>
                    <a:cubicBezTo>
                      <a:pt x="976" y="56"/>
                      <a:pt x="964" y="57"/>
                      <a:pt x="959" y="55"/>
                    </a:cubicBezTo>
                    <a:cubicBezTo>
                      <a:pt x="961" y="55"/>
                      <a:pt x="962" y="54"/>
                      <a:pt x="964" y="53"/>
                    </a:cubicBezTo>
                    <a:cubicBezTo>
                      <a:pt x="961" y="53"/>
                      <a:pt x="955" y="49"/>
                      <a:pt x="947" y="50"/>
                    </a:cubicBezTo>
                    <a:cubicBezTo>
                      <a:pt x="944" y="50"/>
                      <a:pt x="941" y="52"/>
                      <a:pt x="938" y="53"/>
                    </a:cubicBezTo>
                    <a:cubicBezTo>
                      <a:pt x="931" y="53"/>
                      <a:pt x="933" y="49"/>
                      <a:pt x="921" y="50"/>
                    </a:cubicBezTo>
                    <a:cubicBezTo>
                      <a:pt x="917" y="51"/>
                      <a:pt x="914" y="52"/>
                      <a:pt x="909" y="53"/>
                    </a:cubicBezTo>
                    <a:cubicBezTo>
                      <a:pt x="902" y="53"/>
                      <a:pt x="900" y="51"/>
                      <a:pt x="888" y="52"/>
                    </a:cubicBezTo>
                    <a:cubicBezTo>
                      <a:pt x="881" y="53"/>
                      <a:pt x="876" y="54"/>
                      <a:pt x="869" y="56"/>
                    </a:cubicBezTo>
                    <a:cubicBezTo>
                      <a:pt x="869" y="59"/>
                      <a:pt x="870" y="58"/>
                      <a:pt x="878" y="57"/>
                    </a:cubicBezTo>
                    <a:close/>
                    <a:moveTo>
                      <a:pt x="875" y="75"/>
                    </a:moveTo>
                    <a:cubicBezTo>
                      <a:pt x="879" y="75"/>
                      <a:pt x="883" y="74"/>
                      <a:pt x="884" y="72"/>
                    </a:cubicBezTo>
                    <a:cubicBezTo>
                      <a:pt x="871" y="71"/>
                      <a:pt x="871" y="68"/>
                      <a:pt x="856" y="70"/>
                    </a:cubicBezTo>
                    <a:cubicBezTo>
                      <a:pt x="856" y="73"/>
                      <a:pt x="868" y="76"/>
                      <a:pt x="875" y="75"/>
                    </a:cubicBezTo>
                    <a:close/>
                    <a:moveTo>
                      <a:pt x="879" y="100"/>
                    </a:moveTo>
                    <a:cubicBezTo>
                      <a:pt x="882" y="100"/>
                      <a:pt x="888" y="100"/>
                      <a:pt x="889" y="96"/>
                    </a:cubicBezTo>
                    <a:cubicBezTo>
                      <a:pt x="889" y="94"/>
                      <a:pt x="886" y="95"/>
                      <a:pt x="885" y="93"/>
                    </a:cubicBezTo>
                    <a:cubicBezTo>
                      <a:pt x="876" y="94"/>
                      <a:pt x="870" y="97"/>
                      <a:pt x="867" y="101"/>
                    </a:cubicBezTo>
                    <a:cubicBezTo>
                      <a:pt x="872" y="100"/>
                      <a:pt x="873" y="100"/>
                      <a:pt x="879" y="100"/>
                    </a:cubicBezTo>
                    <a:close/>
                    <a:moveTo>
                      <a:pt x="938" y="64"/>
                    </a:moveTo>
                    <a:cubicBezTo>
                      <a:pt x="933" y="64"/>
                      <a:pt x="931" y="64"/>
                      <a:pt x="924" y="64"/>
                    </a:cubicBezTo>
                    <a:cubicBezTo>
                      <a:pt x="922" y="64"/>
                      <a:pt x="908" y="69"/>
                      <a:pt x="919" y="68"/>
                    </a:cubicBezTo>
                    <a:cubicBezTo>
                      <a:pt x="928" y="67"/>
                      <a:pt x="934" y="66"/>
                      <a:pt x="938" y="64"/>
                    </a:cubicBezTo>
                    <a:close/>
                    <a:moveTo>
                      <a:pt x="1068" y="85"/>
                    </a:moveTo>
                    <a:cubicBezTo>
                      <a:pt x="1068" y="81"/>
                      <a:pt x="1054" y="78"/>
                      <a:pt x="1043" y="79"/>
                    </a:cubicBezTo>
                    <a:cubicBezTo>
                      <a:pt x="1029" y="78"/>
                      <a:pt x="1030" y="84"/>
                      <a:pt x="1024" y="85"/>
                    </a:cubicBezTo>
                    <a:cubicBezTo>
                      <a:pt x="1023" y="85"/>
                      <a:pt x="1017" y="86"/>
                      <a:pt x="1015" y="88"/>
                    </a:cubicBezTo>
                    <a:cubicBezTo>
                      <a:pt x="1015" y="88"/>
                      <a:pt x="1051" y="92"/>
                      <a:pt x="1055" y="92"/>
                    </a:cubicBezTo>
                    <a:cubicBezTo>
                      <a:pt x="1064" y="92"/>
                      <a:pt x="1068" y="89"/>
                      <a:pt x="1068" y="85"/>
                    </a:cubicBezTo>
                    <a:close/>
                    <a:moveTo>
                      <a:pt x="1072" y="58"/>
                    </a:moveTo>
                    <a:cubicBezTo>
                      <a:pt x="1073" y="57"/>
                      <a:pt x="1072" y="57"/>
                      <a:pt x="1072" y="55"/>
                    </a:cubicBezTo>
                    <a:cubicBezTo>
                      <a:pt x="1066" y="56"/>
                      <a:pt x="1071" y="55"/>
                      <a:pt x="1064" y="56"/>
                    </a:cubicBezTo>
                    <a:cubicBezTo>
                      <a:pt x="1052" y="56"/>
                      <a:pt x="1031" y="58"/>
                      <a:pt x="1024" y="60"/>
                    </a:cubicBezTo>
                    <a:cubicBezTo>
                      <a:pt x="1024" y="60"/>
                      <a:pt x="1060" y="60"/>
                      <a:pt x="1063" y="60"/>
                    </a:cubicBezTo>
                    <a:cubicBezTo>
                      <a:pt x="1067" y="60"/>
                      <a:pt x="1072" y="59"/>
                      <a:pt x="1072" y="58"/>
                    </a:cubicBezTo>
                    <a:close/>
                    <a:moveTo>
                      <a:pt x="555" y="198"/>
                    </a:moveTo>
                    <a:cubicBezTo>
                      <a:pt x="557" y="200"/>
                      <a:pt x="559" y="201"/>
                      <a:pt x="562" y="200"/>
                    </a:cubicBezTo>
                    <a:cubicBezTo>
                      <a:pt x="564" y="200"/>
                      <a:pt x="565" y="201"/>
                      <a:pt x="568" y="201"/>
                    </a:cubicBezTo>
                    <a:cubicBezTo>
                      <a:pt x="572" y="199"/>
                      <a:pt x="609" y="186"/>
                      <a:pt x="610" y="184"/>
                    </a:cubicBezTo>
                    <a:cubicBezTo>
                      <a:pt x="613" y="179"/>
                      <a:pt x="638" y="164"/>
                      <a:pt x="655" y="159"/>
                    </a:cubicBezTo>
                    <a:cubicBezTo>
                      <a:pt x="660" y="157"/>
                      <a:pt x="689" y="150"/>
                      <a:pt x="690" y="147"/>
                    </a:cubicBezTo>
                    <a:cubicBezTo>
                      <a:pt x="691" y="142"/>
                      <a:pt x="667" y="143"/>
                      <a:pt x="655" y="145"/>
                    </a:cubicBezTo>
                    <a:cubicBezTo>
                      <a:pt x="648" y="147"/>
                      <a:pt x="641" y="151"/>
                      <a:pt x="637" y="150"/>
                    </a:cubicBezTo>
                    <a:cubicBezTo>
                      <a:pt x="626" y="152"/>
                      <a:pt x="621" y="151"/>
                      <a:pt x="611" y="153"/>
                    </a:cubicBezTo>
                    <a:cubicBezTo>
                      <a:pt x="602" y="154"/>
                      <a:pt x="596" y="157"/>
                      <a:pt x="590" y="159"/>
                    </a:cubicBezTo>
                    <a:cubicBezTo>
                      <a:pt x="578" y="162"/>
                      <a:pt x="573" y="162"/>
                      <a:pt x="560" y="167"/>
                    </a:cubicBezTo>
                    <a:cubicBezTo>
                      <a:pt x="560" y="170"/>
                      <a:pt x="566" y="170"/>
                      <a:pt x="565" y="172"/>
                    </a:cubicBezTo>
                    <a:cubicBezTo>
                      <a:pt x="562" y="180"/>
                      <a:pt x="536" y="193"/>
                      <a:pt x="533" y="200"/>
                    </a:cubicBezTo>
                    <a:cubicBezTo>
                      <a:pt x="531" y="203"/>
                      <a:pt x="552" y="197"/>
                      <a:pt x="555" y="198"/>
                    </a:cubicBezTo>
                    <a:close/>
                    <a:moveTo>
                      <a:pt x="1632" y="477"/>
                    </a:moveTo>
                    <a:cubicBezTo>
                      <a:pt x="1640" y="483"/>
                      <a:pt x="1660" y="494"/>
                      <a:pt x="1670" y="495"/>
                    </a:cubicBezTo>
                    <a:cubicBezTo>
                      <a:pt x="1675" y="496"/>
                      <a:pt x="1678" y="495"/>
                      <a:pt x="1679" y="493"/>
                    </a:cubicBezTo>
                    <a:cubicBezTo>
                      <a:pt x="1665" y="486"/>
                      <a:pt x="1652" y="476"/>
                      <a:pt x="1632" y="477"/>
                    </a:cubicBezTo>
                    <a:close/>
                    <a:moveTo>
                      <a:pt x="1677" y="541"/>
                    </a:moveTo>
                    <a:cubicBezTo>
                      <a:pt x="1670" y="541"/>
                      <a:pt x="1664" y="540"/>
                      <a:pt x="1657" y="539"/>
                    </a:cubicBezTo>
                    <a:cubicBezTo>
                      <a:pt x="1651" y="537"/>
                      <a:pt x="1646" y="536"/>
                      <a:pt x="1642" y="530"/>
                    </a:cubicBezTo>
                    <a:cubicBezTo>
                      <a:pt x="1641" y="531"/>
                      <a:pt x="1640" y="532"/>
                      <a:pt x="1640" y="534"/>
                    </a:cubicBezTo>
                    <a:cubicBezTo>
                      <a:pt x="1641" y="536"/>
                      <a:pt x="1665" y="548"/>
                      <a:pt x="1670" y="549"/>
                    </a:cubicBezTo>
                    <a:cubicBezTo>
                      <a:pt x="1671" y="548"/>
                      <a:pt x="1677" y="547"/>
                      <a:pt x="1677" y="544"/>
                    </a:cubicBezTo>
                    <a:cubicBezTo>
                      <a:pt x="1677" y="544"/>
                      <a:pt x="1677" y="542"/>
                      <a:pt x="1677" y="541"/>
                    </a:cubicBezTo>
                    <a:close/>
                    <a:moveTo>
                      <a:pt x="1457" y="1089"/>
                    </a:moveTo>
                    <a:cubicBezTo>
                      <a:pt x="1458" y="1092"/>
                      <a:pt x="1462" y="1099"/>
                      <a:pt x="1466" y="1100"/>
                    </a:cubicBezTo>
                    <a:cubicBezTo>
                      <a:pt x="1466" y="1099"/>
                      <a:pt x="1466" y="1096"/>
                      <a:pt x="1467" y="1095"/>
                    </a:cubicBezTo>
                    <a:cubicBezTo>
                      <a:pt x="1469" y="1096"/>
                      <a:pt x="1470" y="1095"/>
                      <a:pt x="1475" y="1095"/>
                    </a:cubicBezTo>
                    <a:cubicBezTo>
                      <a:pt x="1483" y="1095"/>
                      <a:pt x="1501" y="1093"/>
                      <a:pt x="1508" y="1097"/>
                    </a:cubicBezTo>
                    <a:cubicBezTo>
                      <a:pt x="1510" y="1099"/>
                      <a:pt x="1509" y="1106"/>
                      <a:pt x="1516" y="1106"/>
                    </a:cubicBezTo>
                    <a:cubicBezTo>
                      <a:pt x="1524" y="1106"/>
                      <a:pt x="1523" y="1094"/>
                      <a:pt x="1533" y="1093"/>
                    </a:cubicBezTo>
                    <a:cubicBezTo>
                      <a:pt x="1535" y="1093"/>
                      <a:pt x="1537" y="1097"/>
                      <a:pt x="1540" y="1097"/>
                    </a:cubicBezTo>
                    <a:cubicBezTo>
                      <a:pt x="1544" y="1097"/>
                      <a:pt x="1548" y="1094"/>
                      <a:pt x="1553" y="1091"/>
                    </a:cubicBezTo>
                    <a:cubicBezTo>
                      <a:pt x="1561" y="1092"/>
                      <a:pt x="1570" y="1091"/>
                      <a:pt x="1579" y="1092"/>
                    </a:cubicBezTo>
                    <a:cubicBezTo>
                      <a:pt x="1573" y="1085"/>
                      <a:pt x="1568" y="1082"/>
                      <a:pt x="1561" y="1077"/>
                    </a:cubicBezTo>
                    <a:cubicBezTo>
                      <a:pt x="1562" y="1078"/>
                      <a:pt x="1563" y="1079"/>
                      <a:pt x="1563" y="1079"/>
                    </a:cubicBezTo>
                    <a:cubicBezTo>
                      <a:pt x="1551" y="1073"/>
                      <a:pt x="1547" y="1061"/>
                      <a:pt x="1523" y="1061"/>
                    </a:cubicBezTo>
                    <a:cubicBezTo>
                      <a:pt x="1515" y="1061"/>
                      <a:pt x="1511" y="1064"/>
                      <a:pt x="1502" y="1063"/>
                    </a:cubicBezTo>
                    <a:cubicBezTo>
                      <a:pt x="1497" y="1063"/>
                      <a:pt x="1492" y="1058"/>
                      <a:pt x="1485" y="1059"/>
                    </a:cubicBezTo>
                    <a:cubicBezTo>
                      <a:pt x="1483" y="1058"/>
                      <a:pt x="1479" y="1062"/>
                      <a:pt x="1479" y="1063"/>
                    </a:cubicBezTo>
                    <a:cubicBezTo>
                      <a:pt x="1478" y="1066"/>
                      <a:pt x="1485" y="1071"/>
                      <a:pt x="1488" y="1071"/>
                    </a:cubicBezTo>
                    <a:cubicBezTo>
                      <a:pt x="1488" y="1075"/>
                      <a:pt x="1489" y="1081"/>
                      <a:pt x="1493" y="1086"/>
                    </a:cubicBezTo>
                    <a:cubicBezTo>
                      <a:pt x="1484" y="1090"/>
                      <a:pt x="1478" y="1086"/>
                      <a:pt x="1461" y="1086"/>
                    </a:cubicBezTo>
                    <a:cubicBezTo>
                      <a:pt x="1460" y="1087"/>
                      <a:pt x="1458" y="1089"/>
                      <a:pt x="1457" y="1089"/>
                    </a:cubicBezTo>
                    <a:close/>
                    <a:moveTo>
                      <a:pt x="1712" y="542"/>
                    </a:moveTo>
                    <a:cubicBezTo>
                      <a:pt x="1713" y="540"/>
                      <a:pt x="1709" y="538"/>
                      <a:pt x="1707" y="536"/>
                    </a:cubicBezTo>
                    <a:cubicBezTo>
                      <a:pt x="1702" y="538"/>
                      <a:pt x="1694" y="549"/>
                      <a:pt x="1694" y="552"/>
                    </a:cubicBezTo>
                    <a:cubicBezTo>
                      <a:pt x="1694" y="554"/>
                      <a:pt x="1698" y="558"/>
                      <a:pt x="1705" y="558"/>
                    </a:cubicBezTo>
                    <a:cubicBezTo>
                      <a:pt x="1712" y="559"/>
                      <a:pt x="1719" y="556"/>
                      <a:pt x="1718" y="553"/>
                    </a:cubicBezTo>
                    <a:cubicBezTo>
                      <a:pt x="1718" y="552"/>
                      <a:pt x="1718" y="551"/>
                      <a:pt x="1718" y="550"/>
                    </a:cubicBezTo>
                    <a:cubicBezTo>
                      <a:pt x="1703" y="548"/>
                      <a:pt x="1713" y="546"/>
                      <a:pt x="1712" y="542"/>
                    </a:cubicBezTo>
                    <a:close/>
                    <a:moveTo>
                      <a:pt x="1604" y="1092"/>
                    </a:moveTo>
                    <a:cubicBezTo>
                      <a:pt x="1604" y="1099"/>
                      <a:pt x="1613" y="1100"/>
                      <a:pt x="1621" y="1100"/>
                    </a:cubicBezTo>
                    <a:cubicBezTo>
                      <a:pt x="1625" y="1100"/>
                      <a:pt x="1631" y="1100"/>
                      <a:pt x="1633" y="1096"/>
                    </a:cubicBezTo>
                    <a:cubicBezTo>
                      <a:pt x="1631" y="1093"/>
                      <a:pt x="1613" y="1088"/>
                      <a:pt x="1612" y="1088"/>
                    </a:cubicBezTo>
                    <a:cubicBezTo>
                      <a:pt x="1610" y="1088"/>
                      <a:pt x="1604" y="1090"/>
                      <a:pt x="1604" y="1092"/>
                    </a:cubicBezTo>
                    <a:close/>
                    <a:moveTo>
                      <a:pt x="1238" y="201"/>
                    </a:moveTo>
                    <a:cubicBezTo>
                      <a:pt x="1237" y="203"/>
                      <a:pt x="1242" y="206"/>
                      <a:pt x="1251" y="206"/>
                    </a:cubicBezTo>
                    <a:cubicBezTo>
                      <a:pt x="1247" y="204"/>
                      <a:pt x="1246" y="200"/>
                      <a:pt x="1238" y="201"/>
                    </a:cubicBezTo>
                    <a:close/>
                    <a:moveTo>
                      <a:pt x="1722" y="1253"/>
                    </a:moveTo>
                    <a:cubicBezTo>
                      <a:pt x="1718" y="1253"/>
                      <a:pt x="1714" y="1261"/>
                      <a:pt x="1714" y="1268"/>
                    </a:cubicBezTo>
                    <a:cubicBezTo>
                      <a:pt x="1714" y="1270"/>
                      <a:pt x="1718" y="1268"/>
                      <a:pt x="1720" y="1268"/>
                    </a:cubicBezTo>
                    <a:cubicBezTo>
                      <a:pt x="1723" y="1268"/>
                      <a:pt x="1726" y="1260"/>
                      <a:pt x="1728" y="1258"/>
                    </a:cubicBezTo>
                    <a:cubicBezTo>
                      <a:pt x="1727" y="1257"/>
                      <a:pt x="1728" y="1254"/>
                      <a:pt x="1728" y="1253"/>
                    </a:cubicBezTo>
                    <a:cubicBezTo>
                      <a:pt x="1726" y="1253"/>
                      <a:pt x="1723" y="1253"/>
                      <a:pt x="1722" y="1253"/>
                    </a:cubicBezTo>
                    <a:close/>
                    <a:moveTo>
                      <a:pt x="1344" y="163"/>
                    </a:moveTo>
                    <a:cubicBezTo>
                      <a:pt x="1336" y="162"/>
                      <a:pt x="1321" y="167"/>
                      <a:pt x="1329" y="168"/>
                    </a:cubicBezTo>
                    <a:cubicBezTo>
                      <a:pt x="1338" y="168"/>
                      <a:pt x="1342" y="166"/>
                      <a:pt x="1344" y="163"/>
                    </a:cubicBezTo>
                    <a:close/>
                    <a:moveTo>
                      <a:pt x="1332" y="254"/>
                    </a:moveTo>
                    <a:cubicBezTo>
                      <a:pt x="1325" y="250"/>
                      <a:pt x="1311" y="249"/>
                      <a:pt x="1310" y="255"/>
                    </a:cubicBezTo>
                    <a:cubicBezTo>
                      <a:pt x="1310" y="255"/>
                      <a:pt x="1320" y="259"/>
                      <a:pt x="1321" y="260"/>
                    </a:cubicBezTo>
                    <a:cubicBezTo>
                      <a:pt x="1328" y="260"/>
                      <a:pt x="1328" y="256"/>
                      <a:pt x="1332" y="254"/>
                    </a:cubicBezTo>
                    <a:close/>
                    <a:moveTo>
                      <a:pt x="1481" y="1033"/>
                    </a:moveTo>
                    <a:cubicBezTo>
                      <a:pt x="1481" y="1032"/>
                      <a:pt x="1481" y="1029"/>
                      <a:pt x="1481" y="1027"/>
                    </a:cubicBezTo>
                    <a:cubicBezTo>
                      <a:pt x="1478" y="1030"/>
                      <a:pt x="1472" y="1035"/>
                      <a:pt x="1466" y="1033"/>
                    </a:cubicBezTo>
                    <a:cubicBezTo>
                      <a:pt x="1466" y="1034"/>
                      <a:pt x="1466" y="1036"/>
                      <a:pt x="1466" y="1038"/>
                    </a:cubicBezTo>
                    <a:cubicBezTo>
                      <a:pt x="1467" y="1038"/>
                      <a:pt x="1469" y="1037"/>
                      <a:pt x="1469" y="1038"/>
                    </a:cubicBezTo>
                    <a:cubicBezTo>
                      <a:pt x="1472" y="1038"/>
                      <a:pt x="1479" y="1035"/>
                      <a:pt x="1481" y="1033"/>
                    </a:cubicBezTo>
                    <a:close/>
                    <a:moveTo>
                      <a:pt x="1392" y="922"/>
                    </a:moveTo>
                    <a:cubicBezTo>
                      <a:pt x="1392" y="924"/>
                      <a:pt x="1394" y="928"/>
                      <a:pt x="1396" y="928"/>
                    </a:cubicBezTo>
                    <a:cubicBezTo>
                      <a:pt x="1395" y="927"/>
                      <a:pt x="1393" y="924"/>
                      <a:pt x="1392" y="922"/>
                    </a:cubicBezTo>
                    <a:close/>
                    <a:moveTo>
                      <a:pt x="2375" y="937"/>
                    </a:moveTo>
                    <a:cubicBezTo>
                      <a:pt x="2373" y="943"/>
                      <a:pt x="2372" y="950"/>
                      <a:pt x="2370" y="953"/>
                    </a:cubicBezTo>
                    <a:cubicBezTo>
                      <a:pt x="2367" y="957"/>
                      <a:pt x="2360" y="961"/>
                      <a:pt x="2357" y="971"/>
                    </a:cubicBezTo>
                    <a:cubicBezTo>
                      <a:pt x="2353" y="987"/>
                      <a:pt x="2350" y="1006"/>
                      <a:pt x="2348" y="1028"/>
                    </a:cubicBezTo>
                    <a:cubicBezTo>
                      <a:pt x="2347" y="1035"/>
                      <a:pt x="2341" y="1042"/>
                      <a:pt x="2342" y="1053"/>
                    </a:cubicBezTo>
                    <a:cubicBezTo>
                      <a:pt x="2343" y="1075"/>
                      <a:pt x="2349" y="1093"/>
                      <a:pt x="2349" y="1117"/>
                    </a:cubicBezTo>
                    <a:cubicBezTo>
                      <a:pt x="2349" y="1131"/>
                      <a:pt x="2344" y="1157"/>
                      <a:pt x="2339" y="1164"/>
                    </a:cubicBezTo>
                    <a:cubicBezTo>
                      <a:pt x="2340" y="1171"/>
                      <a:pt x="2344" y="1182"/>
                      <a:pt x="2345" y="1190"/>
                    </a:cubicBezTo>
                    <a:cubicBezTo>
                      <a:pt x="2345" y="1194"/>
                      <a:pt x="2345" y="1199"/>
                      <a:pt x="2346" y="1207"/>
                    </a:cubicBezTo>
                    <a:cubicBezTo>
                      <a:pt x="2345" y="1207"/>
                      <a:pt x="2345" y="1207"/>
                      <a:pt x="2345" y="1207"/>
                    </a:cubicBezTo>
                    <a:cubicBezTo>
                      <a:pt x="2346" y="1211"/>
                      <a:pt x="2346" y="1211"/>
                      <a:pt x="2348" y="1215"/>
                    </a:cubicBezTo>
                    <a:cubicBezTo>
                      <a:pt x="2348" y="1217"/>
                      <a:pt x="2359" y="1241"/>
                      <a:pt x="2361" y="1244"/>
                    </a:cubicBezTo>
                    <a:cubicBezTo>
                      <a:pt x="2365" y="1253"/>
                      <a:pt x="2366" y="1266"/>
                      <a:pt x="2369" y="1281"/>
                    </a:cubicBezTo>
                    <a:cubicBezTo>
                      <a:pt x="2371" y="1289"/>
                      <a:pt x="2374" y="1291"/>
                      <a:pt x="2377" y="1296"/>
                    </a:cubicBezTo>
                    <a:cubicBezTo>
                      <a:pt x="2379" y="1299"/>
                      <a:pt x="2378" y="1302"/>
                      <a:pt x="2381" y="1309"/>
                    </a:cubicBezTo>
                    <a:cubicBezTo>
                      <a:pt x="2388" y="1254"/>
                      <a:pt x="2392" y="1199"/>
                      <a:pt x="2392" y="1142"/>
                    </a:cubicBezTo>
                    <a:cubicBezTo>
                      <a:pt x="2392" y="1072"/>
                      <a:pt x="2386" y="1003"/>
                      <a:pt x="2375" y="937"/>
                    </a:cubicBezTo>
                    <a:close/>
                    <a:moveTo>
                      <a:pt x="1369" y="914"/>
                    </a:moveTo>
                    <a:cubicBezTo>
                      <a:pt x="1367" y="914"/>
                      <a:pt x="1360" y="917"/>
                      <a:pt x="1359" y="919"/>
                    </a:cubicBezTo>
                    <a:cubicBezTo>
                      <a:pt x="1362" y="919"/>
                      <a:pt x="1371" y="920"/>
                      <a:pt x="1378" y="920"/>
                    </a:cubicBezTo>
                    <a:cubicBezTo>
                      <a:pt x="1377" y="918"/>
                      <a:pt x="1374" y="915"/>
                      <a:pt x="1369" y="914"/>
                    </a:cubicBezTo>
                    <a:close/>
                    <a:moveTo>
                      <a:pt x="1370" y="953"/>
                    </a:moveTo>
                    <a:cubicBezTo>
                      <a:pt x="1371" y="957"/>
                      <a:pt x="1370" y="966"/>
                      <a:pt x="1378" y="967"/>
                    </a:cubicBezTo>
                    <a:cubicBezTo>
                      <a:pt x="1379" y="966"/>
                      <a:pt x="1381" y="964"/>
                      <a:pt x="1382" y="963"/>
                    </a:cubicBezTo>
                    <a:cubicBezTo>
                      <a:pt x="1381" y="960"/>
                      <a:pt x="1379" y="954"/>
                      <a:pt x="1373" y="953"/>
                    </a:cubicBezTo>
                    <a:cubicBezTo>
                      <a:pt x="1373" y="953"/>
                      <a:pt x="1371" y="954"/>
                      <a:pt x="1370" y="953"/>
                    </a:cubicBezTo>
                    <a:close/>
                    <a:moveTo>
                      <a:pt x="1268" y="1029"/>
                    </a:moveTo>
                    <a:cubicBezTo>
                      <a:pt x="1268" y="1030"/>
                      <a:pt x="1277" y="1029"/>
                      <a:pt x="1278" y="1029"/>
                    </a:cubicBezTo>
                    <a:cubicBezTo>
                      <a:pt x="1279" y="1026"/>
                      <a:pt x="1278" y="1021"/>
                      <a:pt x="1278" y="1018"/>
                    </a:cubicBezTo>
                    <a:cubicBezTo>
                      <a:pt x="1277" y="1019"/>
                      <a:pt x="1276" y="1018"/>
                      <a:pt x="1276" y="1018"/>
                    </a:cubicBezTo>
                    <a:cubicBezTo>
                      <a:pt x="1275" y="1018"/>
                      <a:pt x="1275" y="1018"/>
                      <a:pt x="1274" y="1018"/>
                    </a:cubicBezTo>
                    <a:cubicBezTo>
                      <a:pt x="1275" y="1019"/>
                      <a:pt x="1274" y="1021"/>
                      <a:pt x="1274" y="1023"/>
                    </a:cubicBezTo>
                    <a:cubicBezTo>
                      <a:pt x="1273" y="1023"/>
                      <a:pt x="1268" y="1024"/>
                      <a:pt x="1268" y="1029"/>
                    </a:cubicBezTo>
                    <a:close/>
                    <a:moveTo>
                      <a:pt x="1378" y="1093"/>
                    </a:moveTo>
                    <a:cubicBezTo>
                      <a:pt x="1378" y="1097"/>
                      <a:pt x="1383" y="1103"/>
                      <a:pt x="1389" y="1104"/>
                    </a:cubicBezTo>
                    <a:cubicBezTo>
                      <a:pt x="1398" y="1104"/>
                      <a:pt x="1405" y="1101"/>
                      <a:pt x="1414" y="1099"/>
                    </a:cubicBezTo>
                    <a:cubicBezTo>
                      <a:pt x="1413" y="1097"/>
                      <a:pt x="1412" y="1094"/>
                      <a:pt x="1407" y="1093"/>
                    </a:cubicBezTo>
                    <a:cubicBezTo>
                      <a:pt x="1407" y="1093"/>
                      <a:pt x="1408" y="1094"/>
                      <a:pt x="1408" y="1094"/>
                    </a:cubicBezTo>
                    <a:cubicBezTo>
                      <a:pt x="1405" y="1093"/>
                      <a:pt x="1394" y="1089"/>
                      <a:pt x="1385" y="1089"/>
                    </a:cubicBezTo>
                    <a:cubicBezTo>
                      <a:pt x="1383" y="1089"/>
                      <a:pt x="1378" y="1091"/>
                      <a:pt x="1378" y="1093"/>
                    </a:cubicBezTo>
                    <a:close/>
                    <a:moveTo>
                      <a:pt x="1456" y="1055"/>
                    </a:moveTo>
                    <a:cubicBezTo>
                      <a:pt x="1452" y="1053"/>
                      <a:pt x="1447" y="1043"/>
                      <a:pt x="1439" y="1041"/>
                    </a:cubicBezTo>
                    <a:cubicBezTo>
                      <a:pt x="1436" y="1041"/>
                      <a:pt x="1431" y="1040"/>
                      <a:pt x="1428" y="1040"/>
                    </a:cubicBezTo>
                    <a:cubicBezTo>
                      <a:pt x="1428" y="1039"/>
                      <a:pt x="1428" y="1036"/>
                      <a:pt x="1428" y="1035"/>
                    </a:cubicBezTo>
                    <a:cubicBezTo>
                      <a:pt x="1411" y="1035"/>
                      <a:pt x="1393" y="1027"/>
                      <a:pt x="1383" y="1017"/>
                    </a:cubicBezTo>
                    <a:cubicBezTo>
                      <a:pt x="1381" y="1017"/>
                      <a:pt x="1375" y="1010"/>
                      <a:pt x="1370" y="1009"/>
                    </a:cubicBezTo>
                    <a:cubicBezTo>
                      <a:pt x="1346" y="1009"/>
                      <a:pt x="1331" y="992"/>
                      <a:pt x="1298" y="991"/>
                    </a:cubicBezTo>
                    <a:cubicBezTo>
                      <a:pt x="1264" y="991"/>
                      <a:pt x="1250" y="1002"/>
                      <a:pt x="1237" y="1022"/>
                    </a:cubicBezTo>
                    <a:cubicBezTo>
                      <a:pt x="1239" y="1021"/>
                      <a:pt x="1242" y="1022"/>
                      <a:pt x="1244" y="1022"/>
                    </a:cubicBezTo>
                    <a:cubicBezTo>
                      <a:pt x="1252" y="1015"/>
                      <a:pt x="1271" y="1005"/>
                      <a:pt x="1285" y="1005"/>
                    </a:cubicBezTo>
                    <a:cubicBezTo>
                      <a:pt x="1288" y="1005"/>
                      <a:pt x="1293" y="1005"/>
                      <a:pt x="1296" y="1007"/>
                    </a:cubicBezTo>
                    <a:cubicBezTo>
                      <a:pt x="1294" y="1009"/>
                      <a:pt x="1293" y="1012"/>
                      <a:pt x="1297" y="1015"/>
                    </a:cubicBezTo>
                    <a:cubicBezTo>
                      <a:pt x="1304" y="1015"/>
                      <a:pt x="1311" y="1016"/>
                      <a:pt x="1319" y="1015"/>
                    </a:cubicBezTo>
                    <a:cubicBezTo>
                      <a:pt x="1329" y="1016"/>
                      <a:pt x="1334" y="1026"/>
                      <a:pt x="1344" y="1026"/>
                    </a:cubicBezTo>
                    <a:cubicBezTo>
                      <a:pt x="1349" y="1026"/>
                      <a:pt x="1354" y="1024"/>
                      <a:pt x="1360" y="1026"/>
                    </a:cubicBezTo>
                    <a:cubicBezTo>
                      <a:pt x="1362" y="1028"/>
                      <a:pt x="1362" y="1033"/>
                      <a:pt x="1368" y="1033"/>
                    </a:cubicBezTo>
                    <a:cubicBezTo>
                      <a:pt x="1370" y="1044"/>
                      <a:pt x="1381" y="1043"/>
                      <a:pt x="1393" y="1048"/>
                    </a:cubicBezTo>
                    <a:cubicBezTo>
                      <a:pt x="1393" y="1050"/>
                      <a:pt x="1388" y="1054"/>
                      <a:pt x="1386" y="1054"/>
                    </a:cubicBezTo>
                    <a:cubicBezTo>
                      <a:pt x="1386" y="1055"/>
                      <a:pt x="1386" y="1057"/>
                      <a:pt x="1386" y="1058"/>
                    </a:cubicBezTo>
                    <a:cubicBezTo>
                      <a:pt x="1400" y="1058"/>
                      <a:pt x="1411" y="1063"/>
                      <a:pt x="1428" y="1063"/>
                    </a:cubicBezTo>
                    <a:cubicBezTo>
                      <a:pt x="1436" y="1063"/>
                      <a:pt x="1450" y="1063"/>
                      <a:pt x="1456" y="1055"/>
                    </a:cubicBezTo>
                    <a:close/>
                    <a:moveTo>
                      <a:pt x="1249" y="248"/>
                    </a:moveTo>
                    <a:cubicBezTo>
                      <a:pt x="1249" y="249"/>
                      <a:pt x="1248" y="250"/>
                      <a:pt x="1249" y="252"/>
                    </a:cubicBezTo>
                    <a:cubicBezTo>
                      <a:pt x="1259" y="251"/>
                      <a:pt x="1276" y="246"/>
                      <a:pt x="1282" y="243"/>
                    </a:cubicBezTo>
                    <a:cubicBezTo>
                      <a:pt x="1274" y="241"/>
                      <a:pt x="1277" y="241"/>
                      <a:pt x="1263" y="241"/>
                    </a:cubicBezTo>
                    <a:cubicBezTo>
                      <a:pt x="1263" y="243"/>
                      <a:pt x="1254" y="245"/>
                      <a:pt x="1249" y="248"/>
                    </a:cubicBezTo>
                    <a:close/>
                    <a:moveTo>
                      <a:pt x="1639" y="2241"/>
                    </a:moveTo>
                    <a:cubicBezTo>
                      <a:pt x="1637" y="2241"/>
                      <a:pt x="1637" y="2243"/>
                      <a:pt x="1633" y="2244"/>
                    </a:cubicBezTo>
                    <a:cubicBezTo>
                      <a:pt x="1632" y="2246"/>
                      <a:pt x="1634" y="2246"/>
                      <a:pt x="1632" y="2247"/>
                    </a:cubicBezTo>
                    <a:cubicBezTo>
                      <a:pt x="1633" y="2247"/>
                      <a:pt x="1635" y="2247"/>
                      <a:pt x="1636" y="2246"/>
                    </a:cubicBezTo>
                    <a:cubicBezTo>
                      <a:pt x="1639" y="2246"/>
                      <a:pt x="1641" y="2244"/>
                      <a:pt x="1644" y="2242"/>
                    </a:cubicBezTo>
                    <a:cubicBezTo>
                      <a:pt x="1648" y="2242"/>
                      <a:pt x="1656" y="2239"/>
                      <a:pt x="1658" y="2236"/>
                    </a:cubicBezTo>
                    <a:cubicBezTo>
                      <a:pt x="1658" y="2235"/>
                      <a:pt x="1658" y="2235"/>
                      <a:pt x="1659" y="2234"/>
                    </a:cubicBezTo>
                    <a:cubicBezTo>
                      <a:pt x="1656" y="2235"/>
                      <a:pt x="1654" y="2235"/>
                      <a:pt x="1649" y="2236"/>
                    </a:cubicBezTo>
                    <a:cubicBezTo>
                      <a:pt x="1646" y="2237"/>
                      <a:pt x="1643" y="2240"/>
                      <a:pt x="1639" y="2241"/>
                    </a:cubicBezTo>
                    <a:close/>
                    <a:moveTo>
                      <a:pt x="1624" y="517"/>
                    </a:moveTo>
                    <a:cubicBezTo>
                      <a:pt x="1623" y="517"/>
                      <a:pt x="1622" y="517"/>
                      <a:pt x="1622" y="517"/>
                    </a:cubicBezTo>
                    <a:cubicBezTo>
                      <a:pt x="1622" y="518"/>
                      <a:pt x="1623" y="521"/>
                      <a:pt x="1624" y="517"/>
                    </a:cubicBezTo>
                    <a:close/>
                    <a:moveTo>
                      <a:pt x="1639" y="2238"/>
                    </a:moveTo>
                    <a:cubicBezTo>
                      <a:pt x="1632" y="2240"/>
                      <a:pt x="1628" y="2241"/>
                      <a:pt x="1621" y="2242"/>
                    </a:cubicBezTo>
                    <a:cubicBezTo>
                      <a:pt x="1620" y="2242"/>
                      <a:pt x="1621" y="2244"/>
                      <a:pt x="1624" y="2243"/>
                    </a:cubicBezTo>
                    <a:cubicBezTo>
                      <a:pt x="1622" y="2246"/>
                      <a:pt x="1618" y="2246"/>
                      <a:pt x="1615" y="2249"/>
                    </a:cubicBezTo>
                    <a:cubicBezTo>
                      <a:pt x="1616" y="2248"/>
                      <a:pt x="1616" y="2249"/>
                      <a:pt x="1617" y="2249"/>
                    </a:cubicBezTo>
                    <a:cubicBezTo>
                      <a:pt x="1625" y="2246"/>
                      <a:pt x="1630" y="2243"/>
                      <a:pt x="1638" y="2240"/>
                    </a:cubicBezTo>
                    <a:cubicBezTo>
                      <a:pt x="1639" y="2239"/>
                      <a:pt x="1639" y="2239"/>
                      <a:pt x="1639" y="2238"/>
                    </a:cubicBezTo>
                    <a:close/>
                    <a:moveTo>
                      <a:pt x="1621" y="517"/>
                    </a:moveTo>
                    <a:cubicBezTo>
                      <a:pt x="1621" y="517"/>
                      <a:pt x="1621" y="517"/>
                      <a:pt x="1621" y="517"/>
                    </a:cubicBezTo>
                    <a:cubicBezTo>
                      <a:pt x="1621" y="517"/>
                      <a:pt x="1622" y="517"/>
                      <a:pt x="1622" y="517"/>
                    </a:cubicBezTo>
                    <a:cubicBezTo>
                      <a:pt x="1621" y="516"/>
                      <a:pt x="1621" y="515"/>
                      <a:pt x="1621" y="517"/>
                    </a:cubicBezTo>
                    <a:close/>
                    <a:moveTo>
                      <a:pt x="373" y="488"/>
                    </a:moveTo>
                    <a:cubicBezTo>
                      <a:pt x="373" y="486"/>
                      <a:pt x="376" y="485"/>
                      <a:pt x="376" y="483"/>
                    </a:cubicBezTo>
                    <a:cubicBezTo>
                      <a:pt x="377" y="481"/>
                      <a:pt x="375" y="481"/>
                      <a:pt x="375" y="479"/>
                    </a:cubicBezTo>
                    <a:cubicBezTo>
                      <a:pt x="376" y="475"/>
                      <a:pt x="377" y="473"/>
                      <a:pt x="377" y="470"/>
                    </a:cubicBezTo>
                    <a:cubicBezTo>
                      <a:pt x="376" y="472"/>
                      <a:pt x="373" y="476"/>
                      <a:pt x="369" y="477"/>
                    </a:cubicBezTo>
                    <a:cubicBezTo>
                      <a:pt x="366" y="478"/>
                      <a:pt x="373" y="472"/>
                      <a:pt x="373" y="472"/>
                    </a:cubicBezTo>
                    <a:cubicBezTo>
                      <a:pt x="368" y="472"/>
                      <a:pt x="367" y="470"/>
                      <a:pt x="363" y="472"/>
                    </a:cubicBezTo>
                    <a:cubicBezTo>
                      <a:pt x="363" y="473"/>
                      <a:pt x="363" y="474"/>
                      <a:pt x="362" y="475"/>
                    </a:cubicBezTo>
                    <a:cubicBezTo>
                      <a:pt x="364" y="477"/>
                      <a:pt x="364" y="481"/>
                      <a:pt x="366" y="480"/>
                    </a:cubicBezTo>
                    <a:cubicBezTo>
                      <a:pt x="370" y="480"/>
                      <a:pt x="369" y="483"/>
                      <a:pt x="373" y="484"/>
                    </a:cubicBezTo>
                    <a:cubicBezTo>
                      <a:pt x="372" y="484"/>
                      <a:pt x="370" y="486"/>
                      <a:pt x="370" y="488"/>
                    </a:cubicBezTo>
                    <a:cubicBezTo>
                      <a:pt x="369" y="491"/>
                      <a:pt x="372" y="496"/>
                      <a:pt x="375" y="494"/>
                    </a:cubicBezTo>
                    <a:cubicBezTo>
                      <a:pt x="381" y="493"/>
                      <a:pt x="373" y="489"/>
                      <a:pt x="373" y="488"/>
                    </a:cubicBezTo>
                    <a:close/>
                    <a:moveTo>
                      <a:pt x="372" y="436"/>
                    </a:moveTo>
                    <a:cubicBezTo>
                      <a:pt x="362" y="438"/>
                      <a:pt x="360" y="438"/>
                      <a:pt x="358" y="447"/>
                    </a:cubicBezTo>
                    <a:cubicBezTo>
                      <a:pt x="364" y="443"/>
                      <a:pt x="361" y="445"/>
                      <a:pt x="368" y="445"/>
                    </a:cubicBezTo>
                    <a:cubicBezTo>
                      <a:pt x="367" y="447"/>
                      <a:pt x="367" y="449"/>
                      <a:pt x="367" y="452"/>
                    </a:cubicBezTo>
                    <a:cubicBezTo>
                      <a:pt x="367" y="452"/>
                      <a:pt x="370" y="459"/>
                      <a:pt x="374" y="458"/>
                    </a:cubicBezTo>
                    <a:cubicBezTo>
                      <a:pt x="377" y="457"/>
                      <a:pt x="378" y="456"/>
                      <a:pt x="379" y="453"/>
                    </a:cubicBezTo>
                    <a:cubicBezTo>
                      <a:pt x="381" y="446"/>
                      <a:pt x="368" y="447"/>
                      <a:pt x="372" y="436"/>
                    </a:cubicBezTo>
                    <a:close/>
                    <a:moveTo>
                      <a:pt x="345" y="431"/>
                    </a:moveTo>
                    <a:cubicBezTo>
                      <a:pt x="344" y="425"/>
                      <a:pt x="346" y="425"/>
                      <a:pt x="349" y="416"/>
                    </a:cubicBezTo>
                    <a:cubicBezTo>
                      <a:pt x="342" y="420"/>
                      <a:pt x="347" y="416"/>
                      <a:pt x="339" y="419"/>
                    </a:cubicBezTo>
                    <a:cubicBezTo>
                      <a:pt x="337" y="420"/>
                      <a:pt x="333" y="421"/>
                      <a:pt x="333" y="424"/>
                    </a:cubicBezTo>
                    <a:cubicBezTo>
                      <a:pt x="331" y="430"/>
                      <a:pt x="335" y="433"/>
                      <a:pt x="342" y="431"/>
                    </a:cubicBezTo>
                    <a:cubicBezTo>
                      <a:pt x="340" y="437"/>
                      <a:pt x="341" y="441"/>
                      <a:pt x="345" y="444"/>
                    </a:cubicBezTo>
                    <a:cubicBezTo>
                      <a:pt x="351" y="439"/>
                      <a:pt x="347" y="435"/>
                      <a:pt x="349" y="430"/>
                    </a:cubicBezTo>
                    <a:cubicBezTo>
                      <a:pt x="349" y="431"/>
                      <a:pt x="345" y="432"/>
                      <a:pt x="345" y="431"/>
                    </a:cubicBezTo>
                    <a:close/>
                    <a:moveTo>
                      <a:pt x="443" y="523"/>
                    </a:moveTo>
                    <a:cubicBezTo>
                      <a:pt x="452" y="527"/>
                      <a:pt x="469" y="534"/>
                      <a:pt x="482" y="532"/>
                    </a:cubicBezTo>
                    <a:cubicBezTo>
                      <a:pt x="483" y="532"/>
                      <a:pt x="485" y="532"/>
                      <a:pt x="487" y="532"/>
                    </a:cubicBezTo>
                    <a:cubicBezTo>
                      <a:pt x="487" y="530"/>
                      <a:pt x="488" y="529"/>
                      <a:pt x="488" y="528"/>
                    </a:cubicBezTo>
                    <a:cubicBezTo>
                      <a:pt x="474" y="519"/>
                      <a:pt x="463" y="511"/>
                      <a:pt x="441" y="509"/>
                    </a:cubicBezTo>
                    <a:cubicBezTo>
                      <a:pt x="437" y="509"/>
                      <a:pt x="434" y="505"/>
                      <a:pt x="427" y="506"/>
                    </a:cubicBezTo>
                    <a:cubicBezTo>
                      <a:pt x="425" y="506"/>
                      <a:pt x="422" y="508"/>
                      <a:pt x="419" y="509"/>
                    </a:cubicBezTo>
                    <a:cubicBezTo>
                      <a:pt x="420" y="510"/>
                      <a:pt x="421" y="509"/>
                      <a:pt x="422" y="509"/>
                    </a:cubicBezTo>
                    <a:cubicBezTo>
                      <a:pt x="424" y="509"/>
                      <a:pt x="426" y="509"/>
                      <a:pt x="429" y="509"/>
                    </a:cubicBezTo>
                    <a:cubicBezTo>
                      <a:pt x="428" y="510"/>
                      <a:pt x="426" y="513"/>
                      <a:pt x="423" y="514"/>
                    </a:cubicBezTo>
                    <a:cubicBezTo>
                      <a:pt x="425" y="519"/>
                      <a:pt x="438" y="520"/>
                      <a:pt x="450" y="518"/>
                    </a:cubicBezTo>
                    <a:cubicBezTo>
                      <a:pt x="448" y="519"/>
                      <a:pt x="445" y="521"/>
                      <a:pt x="443" y="523"/>
                    </a:cubicBezTo>
                    <a:close/>
                    <a:moveTo>
                      <a:pt x="1311" y="411"/>
                    </a:moveTo>
                    <a:cubicBezTo>
                      <a:pt x="1312" y="412"/>
                      <a:pt x="1313" y="412"/>
                      <a:pt x="1314" y="412"/>
                    </a:cubicBezTo>
                    <a:cubicBezTo>
                      <a:pt x="1313" y="406"/>
                      <a:pt x="1305" y="403"/>
                      <a:pt x="1297" y="403"/>
                    </a:cubicBezTo>
                    <a:cubicBezTo>
                      <a:pt x="1297" y="404"/>
                      <a:pt x="1297" y="405"/>
                      <a:pt x="1297" y="406"/>
                    </a:cubicBezTo>
                    <a:cubicBezTo>
                      <a:pt x="1300" y="409"/>
                      <a:pt x="1307" y="412"/>
                      <a:pt x="1311" y="411"/>
                    </a:cubicBezTo>
                    <a:close/>
                    <a:moveTo>
                      <a:pt x="1315" y="232"/>
                    </a:moveTo>
                    <a:cubicBezTo>
                      <a:pt x="1309" y="228"/>
                      <a:pt x="1297" y="229"/>
                      <a:pt x="1286" y="226"/>
                    </a:cubicBezTo>
                    <a:cubicBezTo>
                      <a:pt x="1283" y="225"/>
                      <a:pt x="1285" y="223"/>
                      <a:pt x="1281" y="220"/>
                    </a:cubicBezTo>
                    <a:cubicBezTo>
                      <a:pt x="1269" y="214"/>
                      <a:pt x="1248" y="216"/>
                      <a:pt x="1234" y="208"/>
                    </a:cubicBezTo>
                    <a:cubicBezTo>
                      <a:pt x="1232" y="209"/>
                      <a:pt x="1230" y="209"/>
                      <a:pt x="1228" y="210"/>
                    </a:cubicBezTo>
                    <a:cubicBezTo>
                      <a:pt x="1225" y="207"/>
                      <a:pt x="1222" y="206"/>
                      <a:pt x="1218" y="202"/>
                    </a:cubicBezTo>
                    <a:cubicBezTo>
                      <a:pt x="1199" y="203"/>
                      <a:pt x="1197" y="214"/>
                      <a:pt x="1196" y="219"/>
                    </a:cubicBezTo>
                    <a:cubicBezTo>
                      <a:pt x="1196" y="220"/>
                      <a:pt x="1197" y="221"/>
                      <a:pt x="1196" y="223"/>
                    </a:cubicBezTo>
                    <a:cubicBezTo>
                      <a:pt x="1196" y="225"/>
                      <a:pt x="1193" y="226"/>
                      <a:pt x="1190" y="226"/>
                    </a:cubicBezTo>
                    <a:cubicBezTo>
                      <a:pt x="1189" y="228"/>
                      <a:pt x="1181" y="228"/>
                      <a:pt x="1180" y="232"/>
                    </a:cubicBezTo>
                    <a:cubicBezTo>
                      <a:pt x="1184" y="232"/>
                      <a:pt x="1198" y="231"/>
                      <a:pt x="1209" y="232"/>
                    </a:cubicBezTo>
                    <a:cubicBezTo>
                      <a:pt x="1207" y="235"/>
                      <a:pt x="1205" y="238"/>
                      <a:pt x="1213" y="238"/>
                    </a:cubicBezTo>
                    <a:cubicBezTo>
                      <a:pt x="1216" y="238"/>
                      <a:pt x="1217" y="237"/>
                      <a:pt x="1219" y="236"/>
                    </a:cubicBezTo>
                    <a:cubicBezTo>
                      <a:pt x="1228" y="238"/>
                      <a:pt x="1250" y="232"/>
                      <a:pt x="1250" y="226"/>
                    </a:cubicBezTo>
                    <a:cubicBezTo>
                      <a:pt x="1253" y="227"/>
                      <a:pt x="1275" y="234"/>
                      <a:pt x="1275" y="234"/>
                    </a:cubicBezTo>
                    <a:cubicBezTo>
                      <a:pt x="1280" y="234"/>
                      <a:pt x="1287" y="234"/>
                      <a:pt x="1293" y="234"/>
                    </a:cubicBezTo>
                    <a:cubicBezTo>
                      <a:pt x="1301" y="234"/>
                      <a:pt x="1308" y="233"/>
                      <a:pt x="1315" y="232"/>
                    </a:cubicBezTo>
                    <a:close/>
                    <a:moveTo>
                      <a:pt x="1435" y="188"/>
                    </a:moveTo>
                    <a:cubicBezTo>
                      <a:pt x="1433" y="187"/>
                      <a:pt x="1428" y="184"/>
                      <a:pt x="1422" y="183"/>
                    </a:cubicBezTo>
                    <a:cubicBezTo>
                      <a:pt x="1421" y="182"/>
                      <a:pt x="1414" y="184"/>
                      <a:pt x="1414" y="185"/>
                    </a:cubicBezTo>
                    <a:cubicBezTo>
                      <a:pt x="1414" y="186"/>
                      <a:pt x="1418" y="187"/>
                      <a:pt x="1422" y="187"/>
                    </a:cubicBezTo>
                    <a:cubicBezTo>
                      <a:pt x="1429" y="188"/>
                      <a:pt x="1426" y="188"/>
                      <a:pt x="1435" y="188"/>
                    </a:cubicBezTo>
                    <a:close/>
                    <a:moveTo>
                      <a:pt x="1365" y="240"/>
                    </a:moveTo>
                    <a:cubicBezTo>
                      <a:pt x="1356" y="238"/>
                      <a:pt x="1356" y="236"/>
                      <a:pt x="1349" y="239"/>
                    </a:cubicBezTo>
                    <a:cubicBezTo>
                      <a:pt x="1356" y="242"/>
                      <a:pt x="1358" y="242"/>
                      <a:pt x="1365" y="240"/>
                    </a:cubicBezTo>
                    <a:close/>
                    <a:moveTo>
                      <a:pt x="2121" y="1530"/>
                    </a:moveTo>
                    <a:cubicBezTo>
                      <a:pt x="2115" y="1528"/>
                      <a:pt x="2111" y="1532"/>
                      <a:pt x="2104" y="1531"/>
                    </a:cubicBezTo>
                    <a:cubicBezTo>
                      <a:pt x="2096" y="1529"/>
                      <a:pt x="2084" y="1516"/>
                      <a:pt x="2080" y="1508"/>
                    </a:cubicBezTo>
                    <a:cubicBezTo>
                      <a:pt x="2074" y="1505"/>
                      <a:pt x="2067" y="1503"/>
                      <a:pt x="2057" y="1502"/>
                    </a:cubicBezTo>
                    <a:cubicBezTo>
                      <a:pt x="2052" y="1503"/>
                      <a:pt x="2044" y="1506"/>
                      <a:pt x="2037" y="1507"/>
                    </a:cubicBezTo>
                    <a:cubicBezTo>
                      <a:pt x="2027" y="1509"/>
                      <a:pt x="2027" y="1500"/>
                      <a:pt x="2014" y="1500"/>
                    </a:cubicBezTo>
                    <a:cubicBezTo>
                      <a:pt x="2010" y="1501"/>
                      <a:pt x="2007" y="1505"/>
                      <a:pt x="2002" y="1508"/>
                    </a:cubicBezTo>
                    <a:cubicBezTo>
                      <a:pt x="2001" y="1508"/>
                      <a:pt x="1999" y="1508"/>
                      <a:pt x="1998" y="1509"/>
                    </a:cubicBezTo>
                    <a:cubicBezTo>
                      <a:pt x="1999" y="1504"/>
                      <a:pt x="2000" y="1499"/>
                      <a:pt x="1998" y="1494"/>
                    </a:cubicBezTo>
                    <a:cubicBezTo>
                      <a:pt x="1998" y="1490"/>
                      <a:pt x="1993" y="1491"/>
                      <a:pt x="1988" y="1488"/>
                    </a:cubicBezTo>
                    <a:cubicBezTo>
                      <a:pt x="1982" y="1485"/>
                      <a:pt x="1962" y="1475"/>
                      <a:pt x="1952" y="1476"/>
                    </a:cubicBezTo>
                    <a:cubicBezTo>
                      <a:pt x="1942" y="1477"/>
                      <a:pt x="1935" y="1490"/>
                      <a:pt x="1928" y="1500"/>
                    </a:cubicBezTo>
                    <a:cubicBezTo>
                      <a:pt x="1927" y="1503"/>
                      <a:pt x="1924" y="1508"/>
                      <a:pt x="1921" y="1508"/>
                    </a:cubicBezTo>
                    <a:cubicBezTo>
                      <a:pt x="1920" y="1508"/>
                      <a:pt x="1919" y="1503"/>
                      <a:pt x="1919" y="1501"/>
                    </a:cubicBezTo>
                    <a:cubicBezTo>
                      <a:pt x="1915" y="1501"/>
                      <a:pt x="1910" y="1502"/>
                      <a:pt x="1905" y="1503"/>
                    </a:cubicBezTo>
                    <a:cubicBezTo>
                      <a:pt x="1904" y="1496"/>
                      <a:pt x="1901" y="1492"/>
                      <a:pt x="1896" y="1489"/>
                    </a:cubicBezTo>
                    <a:cubicBezTo>
                      <a:pt x="1893" y="1489"/>
                      <a:pt x="1887" y="1489"/>
                      <a:pt x="1888" y="1483"/>
                    </a:cubicBezTo>
                    <a:cubicBezTo>
                      <a:pt x="1890" y="1465"/>
                      <a:pt x="1909" y="1440"/>
                      <a:pt x="1920" y="1427"/>
                    </a:cubicBezTo>
                    <a:cubicBezTo>
                      <a:pt x="1920" y="1422"/>
                      <a:pt x="1913" y="1421"/>
                      <a:pt x="1910" y="1415"/>
                    </a:cubicBezTo>
                    <a:cubicBezTo>
                      <a:pt x="1907" y="1408"/>
                      <a:pt x="1901" y="1389"/>
                      <a:pt x="1901" y="1382"/>
                    </a:cubicBezTo>
                    <a:cubicBezTo>
                      <a:pt x="1891" y="1380"/>
                      <a:pt x="1879" y="1360"/>
                      <a:pt x="1869" y="1360"/>
                    </a:cubicBezTo>
                    <a:cubicBezTo>
                      <a:pt x="1868" y="1360"/>
                      <a:pt x="1866" y="1360"/>
                      <a:pt x="1865" y="1360"/>
                    </a:cubicBezTo>
                    <a:cubicBezTo>
                      <a:pt x="1865" y="1360"/>
                      <a:pt x="1865" y="1359"/>
                      <a:pt x="1865" y="1359"/>
                    </a:cubicBezTo>
                    <a:cubicBezTo>
                      <a:pt x="1859" y="1359"/>
                      <a:pt x="1849" y="1354"/>
                      <a:pt x="1845" y="1353"/>
                    </a:cubicBezTo>
                    <a:cubicBezTo>
                      <a:pt x="1840" y="1353"/>
                      <a:pt x="1833" y="1353"/>
                      <a:pt x="1828" y="1353"/>
                    </a:cubicBezTo>
                    <a:cubicBezTo>
                      <a:pt x="1811" y="1351"/>
                      <a:pt x="1785" y="1354"/>
                      <a:pt x="1780" y="1336"/>
                    </a:cubicBezTo>
                    <a:cubicBezTo>
                      <a:pt x="1777" y="1336"/>
                      <a:pt x="1771" y="1334"/>
                      <a:pt x="1770" y="1332"/>
                    </a:cubicBezTo>
                    <a:cubicBezTo>
                      <a:pt x="1761" y="1316"/>
                      <a:pt x="1757" y="1318"/>
                      <a:pt x="1744" y="1306"/>
                    </a:cubicBezTo>
                    <a:cubicBezTo>
                      <a:pt x="1738" y="1307"/>
                      <a:pt x="1731" y="1306"/>
                      <a:pt x="1725" y="1307"/>
                    </a:cubicBezTo>
                    <a:cubicBezTo>
                      <a:pt x="1722" y="1298"/>
                      <a:pt x="1725" y="1289"/>
                      <a:pt x="1716" y="1286"/>
                    </a:cubicBezTo>
                    <a:cubicBezTo>
                      <a:pt x="1706" y="1283"/>
                      <a:pt x="1692" y="1281"/>
                      <a:pt x="1687" y="1272"/>
                    </a:cubicBezTo>
                    <a:cubicBezTo>
                      <a:pt x="1687" y="1270"/>
                      <a:pt x="1687" y="1268"/>
                      <a:pt x="1687" y="1266"/>
                    </a:cubicBezTo>
                    <a:cubicBezTo>
                      <a:pt x="1689" y="1267"/>
                      <a:pt x="1695" y="1267"/>
                      <a:pt x="1697" y="1265"/>
                    </a:cubicBezTo>
                    <a:cubicBezTo>
                      <a:pt x="1697" y="1265"/>
                      <a:pt x="1685" y="1263"/>
                      <a:pt x="1678" y="1263"/>
                    </a:cubicBezTo>
                    <a:cubicBezTo>
                      <a:pt x="1676" y="1264"/>
                      <a:pt x="1662" y="1265"/>
                      <a:pt x="1661" y="1267"/>
                    </a:cubicBezTo>
                    <a:cubicBezTo>
                      <a:pt x="1655" y="1275"/>
                      <a:pt x="1650" y="1275"/>
                      <a:pt x="1639" y="1277"/>
                    </a:cubicBezTo>
                    <a:cubicBezTo>
                      <a:pt x="1635" y="1277"/>
                      <a:pt x="1625" y="1276"/>
                      <a:pt x="1625" y="1269"/>
                    </a:cubicBezTo>
                    <a:cubicBezTo>
                      <a:pt x="1613" y="1270"/>
                      <a:pt x="1600" y="1270"/>
                      <a:pt x="1587" y="1270"/>
                    </a:cubicBezTo>
                    <a:cubicBezTo>
                      <a:pt x="1584" y="1270"/>
                      <a:pt x="1579" y="1265"/>
                      <a:pt x="1579" y="1258"/>
                    </a:cubicBezTo>
                    <a:cubicBezTo>
                      <a:pt x="1568" y="1256"/>
                      <a:pt x="1552" y="1252"/>
                      <a:pt x="1549" y="1242"/>
                    </a:cubicBezTo>
                    <a:cubicBezTo>
                      <a:pt x="1546" y="1242"/>
                      <a:pt x="1540" y="1241"/>
                      <a:pt x="1537" y="1242"/>
                    </a:cubicBezTo>
                    <a:cubicBezTo>
                      <a:pt x="1536" y="1249"/>
                      <a:pt x="1547" y="1246"/>
                      <a:pt x="1550" y="1254"/>
                    </a:cubicBezTo>
                    <a:cubicBezTo>
                      <a:pt x="1546" y="1255"/>
                      <a:pt x="1539" y="1255"/>
                      <a:pt x="1533" y="1254"/>
                    </a:cubicBezTo>
                    <a:cubicBezTo>
                      <a:pt x="1526" y="1259"/>
                      <a:pt x="1515" y="1257"/>
                      <a:pt x="1515" y="1267"/>
                    </a:cubicBezTo>
                    <a:cubicBezTo>
                      <a:pt x="1514" y="1275"/>
                      <a:pt x="1522" y="1280"/>
                      <a:pt x="1523" y="1288"/>
                    </a:cubicBezTo>
                    <a:cubicBezTo>
                      <a:pt x="1523" y="1290"/>
                      <a:pt x="1518" y="1299"/>
                      <a:pt x="1516" y="1299"/>
                    </a:cubicBezTo>
                    <a:cubicBezTo>
                      <a:pt x="1507" y="1299"/>
                      <a:pt x="1504" y="1286"/>
                      <a:pt x="1504" y="1279"/>
                    </a:cubicBezTo>
                    <a:cubicBezTo>
                      <a:pt x="1504" y="1274"/>
                      <a:pt x="1509" y="1261"/>
                      <a:pt x="1511" y="1251"/>
                    </a:cubicBezTo>
                    <a:cubicBezTo>
                      <a:pt x="1513" y="1251"/>
                      <a:pt x="1518" y="1249"/>
                      <a:pt x="1518" y="1243"/>
                    </a:cubicBezTo>
                    <a:cubicBezTo>
                      <a:pt x="1519" y="1243"/>
                      <a:pt x="1515" y="1235"/>
                      <a:pt x="1512" y="1235"/>
                    </a:cubicBezTo>
                    <a:cubicBezTo>
                      <a:pt x="1504" y="1236"/>
                      <a:pt x="1500" y="1245"/>
                      <a:pt x="1491" y="1248"/>
                    </a:cubicBezTo>
                    <a:cubicBezTo>
                      <a:pt x="1472" y="1253"/>
                      <a:pt x="1461" y="1256"/>
                      <a:pt x="1443" y="1262"/>
                    </a:cubicBezTo>
                    <a:cubicBezTo>
                      <a:pt x="1434" y="1265"/>
                      <a:pt x="1427" y="1267"/>
                      <a:pt x="1423" y="1278"/>
                    </a:cubicBezTo>
                    <a:cubicBezTo>
                      <a:pt x="1422" y="1282"/>
                      <a:pt x="1420" y="1291"/>
                      <a:pt x="1416" y="1295"/>
                    </a:cubicBezTo>
                    <a:cubicBezTo>
                      <a:pt x="1413" y="1296"/>
                      <a:pt x="1405" y="1299"/>
                      <a:pt x="1404" y="1306"/>
                    </a:cubicBezTo>
                    <a:cubicBezTo>
                      <a:pt x="1403" y="1306"/>
                      <a:pt x="1400" y="1309"/>
                      <a:pt x="1400" y="1310"/>
                    </a:cubicBezTo>
                    <a:cubicBezTo>
                      <a:pt x="1400" y="1311"/>
                      <a:pt x="1400" y="1313"/>
                      <a:pt x="1400" y="1314"/>
                    </a:cubicBezTo>
                    <a:cubicBezTo>
                      <a:pt x="1396" y="1315"/>
                      <a:pt x="1397" y="1315"/>
                      <a:pt x="1391" y="1314"/>
                    </a:cubicBezTo>
                    <a:cubicBezTo>
                      <a:pt x="1390" y="1315"/>
                      <a:pt x="1387" y="1317"/>
                      <a:pt x="1385" y="1318"/>
                    </a:cubicBezTo>
                    <a:cubicBezTo>
                      <a:pt x="1387" y="1317"/>
                      <a:pt x="1389" y="1315"/>
                      <a:pt x="1390" y="1313"/>
                    </a:cubicBezTo>
                    <a:cubicBezTo>
                      <a:pt x="1379" y="1305"/>
                      <a:pt x="1378" y="1285"/>
                      <a:pt x="1356" y="1285"/>
                    </a:cubicBezTo>
                    <a:cubicBezTo>
                      <a:pt x="1338" y="1285"/>
                      <a:pt x="1329" y="1298"/>
                      <a:pt x="1309" y="1298"/>
                    </a:cubicBezTo>
                    <a:cubicBezTo>
                      <a:pt x="1296" y="1298"/>
                      <a:pt x="1296" y="1286"/>
                      <a:pt x="1288" y="1282"/>
                    </a:cubicBezTo>
                    <a:cubicBezTo>
                      <a:pt x="1276" y="1277"/>
                      <a:pt x="1261" y="1271"/>
                      <a:pt x="1260" y="1256"/>
                    </a:cubicBezTo>
                    <a:cubicBezTo>
                      <a:pt x="1260" y="1241"/>
                      <a:pt x="1261" y="1228"/>
                      <a:pt x="1260" y="1214"/>
                    </a:cubicBezTo>
                    <a:cubicBezTo>
                      <a:pt x="1265" y="1207"/>
                      <a:pt x="1266" y="1180"/>
                      <a:pt x="1266" y="1174"/>
                    </a:cubicBezTo>
                    <a:cubicBezTo>
                      <a:pt x="1266" y="1172"/>
                      <a:pt x="1266" y="1166"/>
                      <a:pt x="1266" y="1164"/>
                    </a:cubicBezTo>
                    <a:cubicBezTo>
                      <a:pt x="1252" y="1161"/>
                      <a:pt x="1248" y="1150"/>
                      <a:pt x="1230" y="1149"/>
                    </a:cubicBezTo>
                    <a:cubicBezTo>
                      <a:pt x="1203" y="1149"/>
                      <a:pt x="1183" y="1153"/>
                      <a:pt x="1158" y="1153"/>
                    </a:cubicBezTo>
                    <a:cubicBezTo>
                      <a:pt x="1155" y="1154"/>
                      <a:pt x="1149" y="1151"/>
                      <a:pt x="1149" y="1146"/>
                    </a:cubicBezTo>
                    <a:cubicBezTo>
                      <a:pt x="1149" y="1145"/>
                      <a:pt x="1149" y="1143"/>
                      <a:pt x="1149" y="1142"/>
                    </a:cubicBezTo>
                    <a:cubicBezTo>
                      <a:pt x="1153" y="1140"/>
                      <a:pt x="1162" y="1136"/>
                      <a:pt x="1163" y="1129"/>
                    </a:cubicBezTo>
                    <a:cubicBezTo>
                      <a:pt x="1162" y="1117"/>
                      <a:pt x="1162" y="1106"/>
                      <a:pt x="1163" y="1096"/>
                    </a:cubicBezTo>
                    <a:cubicBezTo>
                      <a:pt x="1164" y="1095"/>
                      <a:pt x="1167" y="1096"/>
                      <a:pt x="1169" y="1096"/>
                    </a:cubicBezTo>
                    <a:cubicBezTo>
                      <a:pt x="1168" y="1097"/>
                      <a:pt x="1169" y="1099"/>
                      <a:pt x="1169" y="1101"/>
                    </a:cubicBezTo>
                    <a:cubicBezTo>
                      <a:pt x="1173" y="1094"/>
                      <a:pt x="1178" y="1089"/>
                      <a:pt x="1178" y="1078"/>
                    </a:cubicBezTo>
                    <a:cubicBezTo>
                      <a:pt x="1178" y="1065"/>
                      <a:pt x="1190" y="1053"/>
                      <a:pt x="1190" y="1043"/>
                    </a:cubicBezTo>
                    <a:cubicBezTo>
                      <a:pt x="1190" y="1041"/>
                      <a:pt x="1190" y="1038"/>
                      <a:pt x="1190" y="1037"/>
                    </a:cubicBezTo>
                    <a:cubicBezTo>
                      <a:pt x="1187" y="1037"/>
                      <a:pt x="1175" y="1036"/>
                      <a:pt x="1173" y="1035"/>
                    </a:cubicBezTo>
                    <a:cubicBezTo>
                      <a:pt x="1171" y="1034"/>
                      <a:pt x="1165" y="1033"/>
                      <a:pt x="1158" y="1033"/>
                    </a:cubicBezTo>
                    <a:cubicBezTo>
                      <a:pt x="1138" y="1033"/>
                      <a:pt x="1111" y="1033"/>
                      <a:pt x="1111" y="1053"/>
                    </a:cubicBezTo>
                    <a:cubicBezTo>
                      <a:pt x="1110" y="1063"/>
                      <a:pt x="1098" y="1072"/>
                      <a:pt x="1095" y="1080"/>
                    </a:cubicBezTo>
                    <a:cubicBezTo>
                      <a:pt x="1094" y="1082"/>
                      <a:pt x="1090" y="1091"/>
                      <a:pt x="1084" y="1091"/>
                    </a:cubicBezTo>
                    <a:cubicBezTo>
                      <a:pt x="1082" y="1091"/>
                      <a:pt x="1078" y="1087"/>
                      <a:pt x="1070" y="1087"/>
                    </a:cubicBezTo>
                    <a:cubicBezTo>
                      <a:pt x="1055" y="1087"/>
                      <a:pt x="1043" y="1097"/>
                      <a:pt x="1029" y="1097"/>
                    </a:cubicBezTo>
                    <a:cubicBezTo>
                      <a:pt x="1024" y="1097"/>
                      <a:pt x="1023" y="1091"/>
                      <a:pt x="1016" y="1089"/>
                    </a:cubicBezTo>
                    <a:cubicBezTo>
                      <a:pt x="996" y="1083"/>
                      <a:pt x="997" y="1072"/>
                      <a:pt x="984" y="1059"/>
                    </a:cubicBezTo>
                    <a:cubicBezTo>
                      <a:pt x="979" y="1055"/>
                      <a:pt x="969" y="1045"/>
                      <a:pt x="966" y="1040"/>
                    </a:cubicBezTo>
                    <a:cubicBezTo>
                      <a:pt x="962" y="1033"/>
                      <a:pt x="967" y="1030"/>
                      <a:pt x="964" y="1023"/>
                    </a:cubicBezTo>
                    <a:cubicBezTo>
                      <a:pt x="962" y="1022"/>
                      <a:pt x="957" y="1015"/>
                      <a:pt x="958" y="1010"/>
                    </a:cubicBezTo>
                    <a:cubicBezTo>
                      <a:pt x="958" y="997"/>
                      <a:pt x="958" y="985"/>
                      <a:pt x="958" y="972"/>
                    </a:cubicBezTo>
                    <a:cubicBezTo>
                      <a:pt x="960" y="962"/>
                      <a:pt x="966" y="957"/>
                      <a:pt x="966" y="945"/>
                    </a:cubicBezTo>
                    <a:cubicBezTo>
                      <a:pt x="966" y="942"/>
                      <a:pt x="964" y="937"/>
                      <a:pt x="963" y="934"/>
                    </a:cubicBezTo>
                    <a:cubicBezTo>
                      <a:pt x="963" y="934"/>
                      <a:pt x="962" y="933"/>
                      <a:pt x="963" y="932"/>
                    </a:cubicBezTo>
                    <a:cubicBezTo>
                      <a:pt x="963" y="932"/>
                      <a:pt x="964" y="933"/>
                      <a:pt x="964" y="933"/>
                    </a:cubicBezTo>
                    <a:cubicBezTo>
                      <a:pt x="965" y="931"/>
                      <a:pt x="961" y="927"/>
                      <a:pt x="961" y="926"/>
                    </a:cubicBezTo>
                    <a:cubicBezTo>
                      <a:pt x="962" y="906"/>
                      <a:pt x="970" y="888"/>
                      <a:pt x="987" y="882"/>
                    </a:cubicBezTo>
                    <a:cubicBezTo>
                      <a:pt x="995" y="879"/>
                      <a:pt x="1001" y="884"/>
                      <a:pt x="1007" y="878"/>
                    </a:cubicBezTo>
                    <a:cubicBezTo>
                      <a:pt x="1016" y="871"/>
                      <a:pt x="1026" y="854"/>
                      <a:pt x="1048" y="853"/>
                    </a:cubicBezTo>
                    <a:cubicBezTo>
                      <a:pt x="1057" y="854"/>
                      <a:pt x="1061" y="860"/>
                      <a:pt x="1069" y="860"/>
                    </a:cubicBezTo>
                    <a:cubicBezTo>
                      <a:pt x="1072" y="860"/>
                      <a:pt x="1077" y="855"/>
                      <a:pt x="1080" y="854"/>
                    </a:cubicBezTo>
                    <a:cubicBezTo>
                      <a:pt x="1095" y="855"/>
                      <a:pt x="1112" y="877"/>
                      <a:pt x="1134" y="868"/>
                    </a:cubicBezTo>
                    <a:cubicBezTo>
                      <a:pt x="1124" y="862"/>
                      <a:pt x="1131" y="856"/>
                      <a:pt x="1132" y="846"/>
                    </a:cubicBezTo>
                    <a:cubicBezTo>
                      <a:pt x="1129" y="847"/>
                      <a:pt x="1129" y="848"/>
                      <a:pt x="1122" y="846"/>
                    </a:cubicBezTo>
                    <a:cubicBezTo>
                      <a:pt x="1135" y="842"/>
                      <a:pt x="1150" y="844"/>
                      <a:pt x="1162" y="841"/>
                    </a:cubicBezTo>
                    <a:cubicBezTo>
                      <a:pt x="1162" y="842"/>
                      <a:pt x="1166" y="846"/>
                      <a:pt x="1167" y="846"/>
                    </a:cubicBezTo>
                    <a:cubicBezTo>
                      <a:pt x="1172" y="846"/>
                      <a:pt x="1175" y="840"/>
                      <a:pt x="1186" y="841"/>
                    </a:cubicBezTo>
                    <a:cubicBezTo>
                      <a:pt x="1204" y="840"/>
                      <a:pt x="1212" y="856"/>
                      <a:pt x="1225" y="856"/>
                    </a:cubicBezTo>
                    <a:cubicBezTo>
                      <a:pt x="1230" y="856"/>
                      <a:pt x="1235" y="847"/>
                      <a:pt x="1242" y="847"/>
                    </a:cubicBezTo>
                    <a:cubicBezTo>
                      <a:pt x="1275" y="848"/>
                      <a:pt x="1266" y="888"/>
                      <a:pt x="1278" y="910"/>
                    </a:cubicBezTo>
                    <a:cubicBezTo>
                      <a:pt x="1284" y="921"/>
                      <a:pt x="1291" y="925"/>
                      <a:pt x="1300" y="935"/>
                    </a:cubicBezTo>
                    <a:cubicBezTo>
                      <a:pt x="1305" y="942"/>
                      <a:pt x="1304" y="952"/>
                      <a:pt x="1315" y="952"/>
                    </a:cubicBezTo>
                    <a:cubicBezTo>
                      <a:pt x="1328" y="952"/>
                      <a:pt x="1332" y="940"/>
                      <a:pt x="1332" y="925"/>
                    </a:cubicBezTo>
                    <a:cubicBezTo>
                      <a:pt x="1332" y="912"/>
                      <a:pt x="1325" y="906"/>
                      <a:pt x="1323" y="898"/>
                    </a:cubicBezTo>
                    <a:cubicBezTo>
                      <a:pt x="1323" y="897"/>
                      <a:pt x="1322" y="896"/>
                      <a:pt x="1323" y="895"/>
                    </a:cubicBezTo>
                    <a:cubicBezTo>
                      <a:pt x="1322" y="873"/>
                      <a:pt x="1302" y="867"/>
                      <a:pt x="1301" y="844"/>
                    </a:cubicBezTo>
                    <a:cubicBezTo>
                      <a:pt x="1302" y="796"/>
                      <a:pt x="1337" y="793"/>
                      <a:pt x="1372" y="776"/>
                    </a:cubicBezTo>
                    <a:cubicBezTo>
                      <a:pt x="1372" y="776"/>
                      <a:pt x="1371" y="776"/>
                      <a:pt x="1370" y="775"/>
                    </a:cubicBezTo>
                    <a:cubicBezTo>
                      <a:pt x="1374" y="772"/>
                      <a:pt x="1374" y="770"/>
                      <a:pt x="1383" y="767"/>
                    </a:cubicBezTo>
                    <a:cubicBezTo>
                      <a:pt x="1387" y="766"/>
                      <a:pt x="1392" y="761"/>
                      <a:pt x="1401" y="759"/>
                    </a:cubicBezTo>
                    <a:cubicBezTo>
                      <a:pt x="1404" y="759"/>
                      <a:pt x="1408" y="755"/>
                      <a:pt x="1409" y="752"/>
                    </a:cubicBezTo>
                    <a:cubicBezTo>
                      <a:pt x="1407" y="751"/>
                      <a:pt x="1403" y="749"/>
                      <a:pt x="1401" y="748"/>
                    </a:cubicBezTo>
                    <a:cubicBezTo>
                      <a:pt x="1401" y="746"/>
                      <a:pt x="1400" y="744"/>
                      <a:pt x="1400" y="743"/>
                    </a:cubicBezTo>
                    <a:cubicBezTo>
                      <a:pt x="1405" y="743"/>
                      <a:pt x="1410" y="743"/>
                      <a:pt x="1412" y="736"/>
                    </a:cubicBezTo>
                    <a:cubicBezTo>
                      <a:pt x="1409" y="736"/>
                      <a:pt x="1404" y="735"/>
                      <a:pt x="1401" y="730"/>
                    </a:cubicBezTo>
                    <a:cubicBezTo>
                      <a:pt x="1404" y="731"/>
                      <a:pt x="1411" y="728"/>
                      <a:pt x="1411" y="723"/>
                    </a:cubicBezTo>
                    <a:cubicBezTo>
                      <a:pt x="1411" y="721"/>
                      <a:pt x="1411" y="718"/>
                      <a:pt x="1411" y="716"/>
                    </a:cubicBezTo>
                    <a:cubicBezTo>
                      <a:pt x="1410" y="716"/>
                      <a:pt x="1407" y="716"/>
                      <a:pt x="1406" y="716"/>
                    </a:cubicBezTo>
                    <a:cubicBezTo>
                      <a:pt x="1402" y="713"/>
                      <a:pt x="1406" y="713"/>
                      <a:pt x="1405" y="707"/>
                    </a:cubicBezTo>
                    <a:cubicBezTo>
                      <a:pt x="1405" y="700"/>
                      <a:pt x="1402" y="689"/>
                      <a:pt x="1401" y="684"/>
                    </a:cubicBezTo>
                    <a:cubicBezTo>
                      <a:pt x="1401" y="684"/>
                      <a:pt x="1401" y="679"/>
                      <a:pt x="1402" y="676"/>
                    </a:cubicBezTo>
                    <a:cubicBezTo>
                      <a:pt x="1403" y="683"/>
                      <a:pt x="1410" y="692"/>
                      <a:pt x="1410" y="697"/>
                    </a:cubicBezTo>
                    <a:cubicBezTo>
                      <a:pt x="1410" y="699"/>
                      <a:pt x="1411" y="702"/>
                      <a:pt x="1410" y="704"/>
                    </a:cubicBezTo>
                    <a:cubicBezTo>
                      <a:pt x="1411" y="705"/>
                      <a:pt x="1412" y="708"/>
                      <a:pt x="1413" y="708"/>
                    </a:cubicBezTo>
                    <a:cubicBezTo>
                      <a:pt x="1415" y="708"/>
                      <a:pt x="1429" y="685"/>
                      <a:pt x="1429" y="682"/>
                    </a:cubicBezTo>
                    <a:cubicBezTo>
                      <a:pt x="1429" y="679"/>
                      <a:pt x="1424" y="676"/>
                      <a:pt x="1423" y="670"/>
                    </a:cubicBezTo>
                    <a:cubicBezTo>
                      <a:pt x="1424" y="669"/>
                      <a:pt x="1425" y="668"/>
                      <a:pt x="1426" y="667"/>
                    </a:cubicBezTo>
                    <a:cubicBezTo>
                      <a:pt x="1427" y="668"/>
                      <a:pt x="1430" y="672"/>
                      <a:pt x="1431" y="672"/>
                    </a:cubicBezTo>
                    <a:cubicBezTo>
                      <a:pt x="1435" y="672"/>
                      <a:pt x="1449" y="651"/>
                      <a:pt x="1451" y="646"/>
                    </a:cubicBezTo>
                    <a:cubicBezTo>
                      <a:pt x="1451" y="646"/>
                      <a:pt x="1444" y="641"/>
                      <a:pt x="1444" y="638"/>
                    </a:cubicBezTo>
                    <a:cubicBezTo>
                      <a:pt x="1443" y="637"/>
                      <a:pt x="1447" y="635"/>
                      <a:pt x="1448" y="634"/>
                    </a:cubicBezTo>
                    <a:cubicBezTo>
                      <a:pt x="1450" y="634"/>
                      <a:pt x="1453" y="635"/>
                      <a:pt x="1455" y="635"/>
                    </a:cubicBezTo>
                    <a:cubicBezTo>
                      <a:pt x="1465" y="634"/>
                      <a:pt x="1471" y="636"/>
                      <a:pt x="1481" y="633"/>
                    </a:cubicBezTo>
                    <a:cubicBezTo>
                      <a:pt x="1478" y="630"/>
                      <a:pt x="1470" y="633"/>
                      <a:pt x="1464" y="632"/>
                    </a:cubicBezTo>
                    <a:cubicBezTo>
                      <a:pt x="1462" y="632"/>
                      <a:pt x="1458" y="632"/>
                      <a:pt x="1457" y="632"/>
                    </a:cubicBezTo>
                    <a:cubicBezTo>
                      <a:pt x="1471" y="624"/>
                      <a:pt x="1494" y="629"/>
                      <a:pt x="1508" y="620"/>
                    </a:cubicBezTo>
                    <a:cubicBezTo>
                      <a:pt x="1511" y="622"/>
                      <a:pt x="1523" y="621"/>
                      <a:pt x="1531" y="619"/>
                    </a:cubicBezTo>
                    <a:cubicBezTo>
                      <a:pt x="1531" y="618"/>
                      <a:pt x="1531" y="616"/>
                      <a:pt x="1531" y="615"/>
                    </a:cubicBezTo>
                    <a:cubicBezTo>
                      <a:pt x="1531" y="615"/>
                      <a:pt x="1525" y="619"/>
                      <a:pt x="1524" y="619"/>
                    </a:cubicBezTo>
                    <a:cubicBezTo>
                      <a:pt x="1520" y="619"/>
                      <a:pt x="1516" y="610"/>
                      <a:pt x="1516" y="608"/>
                    </a:cubicBezTo>
                    <a:cubicBezTo>
                      <a:pt x="1515" y="607"/>
                      <a:pt x="1514" y="604"/>
                      <a:pt x="1513" y="602"/>
                    </a:cubicBezTo>
                    <a:cubicBezTo>
                      <a:pt x="1513" y="578"/>
                      <a:pt x="1538" y="587"/>
                      <a:pt x="1549" y="577"/>
                    </a:cubicBezTo>
                    <a:cubicBezTo>
                      <a:pt x="1556" y="575"/>
                      <a:pt x="1556" y="574"/>
                      <a:pt x="1564" y="574"/>
                    </a:cubicBezTo>
                    <a:cubicBezTo>
                      <a:pt x="1574" y="575"/>
                      <a:pt x="1581" y="571"/>
                      <a:pt x="1586" y="565"/>
                    </a:cubicBezTo>
                    <a:cubicBezTo>
                      <a:pt x="1585" y="564"/>
                      <a:pt x="1583" y="562"/>
                      <a:pt x="1582" y="561"/>
                    </a:cubicBezTo>
                    <a:cubicBezTo>
                      <a:pt x="1582" y="560"/>
                      <a:pt x="1582" y="559"/>
                      <a:pt x="1582" y="559"/>
                    </a:cubicBezTo>
                    <a:cubicBezTo>
                      <a:pt x="1582" y="559"/>
                      <a:pt x="1582" y="558"/>
                      <a:pt x="1582" y="557"/>
                    </a:cubicBezTo>
                    <a:cubicBezTo>
                      <a:pt x="1583" y="558"/>
                      <a:pt x="1587" y="558"/>
                      <a:pt x="1589" y="558"/>
                    </a:cubicBezTo>
                    <a:cubicBezTo>
                      <a:pt x="1592" y="558"/>
                      <a:pt x="1610" y="561"/>
                      <a:pt x="1616" y="558"/>
                    </a:cubicBezTo>
                    <a:cubicBezTo>
                      <a:pt x="1622" y="555"/>
                      <a:pt x="1621" y="548"/>
                      <a:pt x="1631" y="548"/>
                    </a:cubicBezTo>
                    <a:cubicBezTo>
                      <a:pt x="1632" y="556"/>
                      <a:pt x="1631" y="556"/>
                      <a:pt x="1641" y="557"/>
                    </a:cubicBezTo>
                    <a:cubicBezTo>
                      <a:pt x="1626" y="557"/>
                      <a:pt x="1603" y="565"/>
                      <a:pt x="1603" y="578"/>
                    </a:cubicBezTo>
                    <a:cubicBezTo>
                      <a:pt x="1604" y="583"/>
                      <a:pt x="1614" y="594"/>
                      <a:pt x="1618" y="594"/>
                    </a:cubicBezTo>
                    <a:cubicBezTo>
                      <a:pt x="1622" y="594"/>
                      <a:pt x="1635" y="580"/>
                      <a:pt x="1648" y="577"/>
                    </a:cubicBezTo>
                    <a:cubicBezTo>
                      <a:pt x="1651" y="576"/>
                      <a:pt x="1694" y="564"/>
                      <a:pt x="1695" y="560"/>
                    </a:cubicBezTo>
                    <a:cubicBezTo>
                      <a:pt x="1694" y="554"/>
                      <a:pt x="1677" y="551"/>
                      <a:pt x="1673" y="551"/>
                    </a:cubicBezTo>
                    <a:cubicBezTo>
                      <a:pt x="1654" y="549"/>
                      <a:pt x="1623" y="531"/>
                      <a:pt x="1621" y="517"/>
                    </a:cubicBezTo>
                    <a:cubicBezTo>
                      <a:pt x="1618" y="516"/>
                      <a:pt x="1612" y="514"/>
                      <a:pt x="1607" y="514"/>
                    </a:cubicBezTo>
                    <a:cubicBezTo>
                      <a:pt x="1610" y="510"/>
                      <a:pt x="1634" y="509"/>
                      <a:pt x="1633" y="497"/>
                    </a:cubicBezTo>
                    <a:cubicBezTo>
                      <a:pt x="1632" y="487"/>
                      <a:pt x="1612" y="487"/>
                      <a:pt x="1598" y="486"/>
                    </a:cubicBezTo>
                    <a:cubicBezTo>
                      <a:pt x="1568" y="484"/>
                      <a:pt x="1557" y="500"/>
                      <a:pt x="1536" y="502"/>
                    </a:cubicBezTo>
                    <a:cubicBezTo>
                      <a:pt x="1544" y="487"/>
                      <a:pt x="1558" y="493"/>
                      <a:pt x="1572" y="482"/>
                    </a:cubicBezTo>
                    <a:cubicBezTo>
                      <a:pt x="1582" y="474"/>
                      <a:pt x="1574" y="469"/>
                      <a:pt x="1588" y="466"/>
                    </a:cubicBezTo>
                    <a:cubicBezTo>
                      <a:pt x="1613" y="461"/>
                      <a:pt x="1627" y="466"/>
                      <a:pt x="1652" y="468"/>
                    </a:cubicBezTo>
                    <a:cubicBezTo>
                      <a:pt x="1685" y="471"/>
                      <a:pt x="1710" y="485"/>
                      <a:pt x="1728" y="466"/>
                    </a:cubicBezTo>
                    <a:cubicBezTo>
                      <a:pt x="1736" y="457"/>
                      <a:pt x="1782" y="464"/>
                      <a:pt x="1781" y="451"/>
                    </a:cubicBezTo>
                    <a:cubicBezTo>
                      <a:pt x="1780" y="441"/>
                      <a:pt x="1775" y="436"/>
                      <a:pt x="1768" y="430"/>
                    </a:cubicBezTo>
                    <a:cubicBezTo>
                      <a:pt x="1764" y="429"/>
                      <a:pt x="1770" y="427"/>
                      <a:pt x="1763" y="423"/>
                    </a:cubicBezTo>
                    <a:cubicBezTo>
                      <a:pt x="1763" y="422"/>
                      <a:pt x="1762" y="420"/>
                      <a:pt x="1762" y="418"/>
                    </a:cubicBezTo>
                    <a:cubicBezTo>
                      <a:pt x="1749" y="422"/>
                      <a:pt x="1721" y="425"/>
                      <a:pt x="1705" y="423"/>
                    </a:cubicBezTo>
                    <a:cubicBezTo>
                      <a:pt x="1704" y="424"/>
                      <a:pt x="1699" y="422"/>
                      <a:pt x="1699" y="421"/>
                    </a:cubicBezTo>
                    <a:cubicBezTo>
                      <a:pt x="1711" y="418"/>
                      <a:pt x="1744" y="419"/>
                      <a:pt x="1747" y="412"/>
                    </a:cubicBezTo>
                    <a:cubicBezTo>
                      <a:pt x="1747" y="410"/>
                      <a:pt x="1742" y="409"/>
                      <a:pt x="1741" y="407"/>
                    </a:cubicBezTo>
                    <a:cubicBezTo>
                      <a:pt x="1726" y="406"/>
                      <a:pt x="1695" y="398"/>
                      <a:pt x="1693" y="384"/>
                    </a:cubicBezTo>
                    <a:cubicBezTo>
                      <a:pt x="1693" y="384"/>
                      <a:pt x="1693" y="384"/>
                      <a:pt x="1693" y="383"/>
                    </a:cubicBezTo>
                    <a:cubicBezTo>
                      <a:pt x="1679" y="381"/>
                      <a:pt x="1670" y="375"/>
                      <a:pt x="1662" y="370"/>
                    </a:cubicBezTo>
                    <a:cubicBezTo>
                      <a:pt x="1664" y="369"/>
                      <a:pt x="1671" y="369"/>
                      <a:pt x="1670" y="364"/>
                    </a:cubicBezTo>
                    <a:cubicBezTo>
                      <a:pt x="1670" y="360"/>
                      <a:pt x="1664" y="356"/>
                      <a:pt x="1664" y="353"/>
                    </a:cubicBezTo>
                    <a:cubicBezTo>
                      <a:pt x="1658" y="351"/>
                      <a:pt x="1637" y="341"/>
                      <a:pt x="1642" y="334"/>
                    </a:cubicBezTo>
                    <a:cubicBezTo>
                      <a:pt x="1647" y="326"/>
                      <a:pt x="1621" y="322"/>
                      <a:pt x="1617" y="311"/>
                    </a:cubicBezTo>
                    <a:cubicBezTo>
                      <a:pt x="1615" y="311"/>
                      <a:pt x="1608" y="307"/>
                      <a:pt x="1606" y="305"/>
                    </a:cubicBezTo>
                    <a:cubicBezTo>
                      <a:pt x="1602" y="307"/>
                      <a:pt x="1590" y="309"/>
                      <a:pt x="1592" y="314"/>
                    </a:cubicBezTo>
                    <a:cubicBezTo>
                      <a:pt x="1596" y="322"/>
                      <a:pt x="1585" y="323"/>
                      <a:pt x="1574" y="327"/>
                    </a:cubicBezTo>
                    <a:cubicBezTo>
                      <a:pt x="1566" y="329"/>
                      <a:pt x="1561" y="335"/>
                      <a:pt x="1554" y="334"/>
                    </a:cubicBezTo>
                    <a:cubicBezTo>
                      <a:pt x="1542" y="333"/>
                      <a:pt x="1533" y="320"/>
                      <a:pt x="1525" y="319"/>
                    </a:cubicBezTo>
                    <a:cubicBezTo>
                      <a:pt x="1514" y="318"/>
                      <a:pt x="1518" y="301"/>
                      <a:pt x="1515" y="292"/>
                    </a:cubicBezTo>
                    <a:cubicBezTo>
                      <a:pt x="1511" y="282"/>
                      <a:pt x="1478" y="286"/>
                      <a:pt x="1476" y="272"/>
                    </a:cubicBezTo>
                    <a:cubicBezTo>
                      <a:pt x="1458" y="269"/>
                      <a:pt x="1460" y="263"/>
                      <a:pt x="1441" y="261"/>
                    </a:cubicBezTo>
                    <a:cubicBezTo>
                      <a:pt x="1437" y="261"/>
                      <a:pt x="1431" y="261"/>
                      <a:pt x="1426" y="261"/>
                    </a:cubicBezTo>
                    <a:cubicBezTo>
                      <a:pt x="1407" y="259"/>
                      <a:pt x="1395" y="252"/>
                      <a:pt x="1376" y="252"/>
                    </a:cubicBezTo>
                    <a:cubicBezTo>
                      <a:pt x="1366" y="251"/>
                      <a:pt x="1356" y="253"/>
                      <a:pt x="1357" y="260"/>
                    </a:cubicBezTo>
                    <a:cubicBezTo>
                      <a:pt x="1357" y="264"/>
                      <a:pt x="1381" y="270"/>
                      <a:pt x="1359" y="277"/>
                    </a:cubicBezTo>
                    <a:cubicBezTo>
                      <a:pt x="1351" y="279"/>
                      <a:pt x="1372" y="289"/>
                      <a:pt x="1374" y="295"/>
                    </a:cubicBezTo>
                    <a:cubicBezTo>
                      <a:pt x="1377" y="307"/>
                      <a:pt x="1358" y="308"/>
                      <a:pt x="1349" y="310"/>
                    </a:cubicBezTo>
                    <a:cubicBezTo>
                      <a:pt x="1359" y="318"/>
                      <a:pt x="1376" y="321"/>
                      <a:pt x="1385" y="329"/>
                    </a:cubicBezTo>
                    <a:cubicBezTo>
                      <a:pt x="1391" y="335"/>
                      <a:pt x="1388" y="346"/>
                      <a:pt x="1388" y="358"/>
                    </a:cubicBezTo>
                    <a:cubicBezTo>
                      <a:pt x="1387" y="366"/>
                      <a:pt x="1348" y="382"/>
                      <a:pt x="1334" y="384"/>
                    </a:cubicBezTo>
                    <a:cubicBezTo>
                      <a:pt x="1359" y="393"/>
                      <a:pt x="1350" y="414"/>
                      <a:pt x="1360" y="422"/>
                    </a:cubicBezTo>
                    <a:cubicBezTo>
                      <a:pt x="1357" y="425"/>
                      <a:pt x="1350" y="434"/>
                      <a:pt x="1349" y="438"/>
                    </a:cubicBezTo>
                    <a:cubicBezTo>
                      <a:pt x="1341" y="439"/>
                      <a:pt x="1333" y="441"/>
                      <a:pt x="1326" y="437"/>
                    </a:cubicBezTo>
                    <a:cubicBezTo>
                      <a:pt x="1308" y="428"/>
                      <a:pt x="1283" y="411"/>
                      <a:pt x="1282" y="400"/>
                    </a:cubicBezTo>
                    <a:cubicBezTo>
                      <a:pt x="1282" y="388"/>
                      <a:pt x="1282" y="377"/>
                      <a:pt x="1262" y="370"/>
                    </a:cubicBezTo>
                    <a:cubicBezTo>
                      <a:pt x="1248" y="367"/>
                      <a:pt x="1233" y="365"/>
                      <a:pt x="1218" y="363"/>
                    </a:cubicBezTo>
                    <a:cubicBezTo>
                      <a:pt x="1192" y="353"/>
                      <a:pt x="1164" y="346"/>
                      <a:pt x="1133" y="341"/>
                    </a:cubicBezTo>
                    <a:cubicBezTo>
                      <a:pt x="1128" y="340"/>
                      <a:pt x="1112" y="334"/>
                      <a:pt x="1102" y="334"/>
                    </a:cubicBezTo>
                    <a:cubicBezTo>
                      <a:pt x="1091" y="334"/>
                      <a:pt x="1086" y="340"/>
                      <a:pt x="1076" y="340"/>
                    </a:cubicBezTo>
                    <a:cubicBezTo>
                      <a:pt x="1076" y="331"/>
                      <a:pt x="1066" y="311"/>
                      <a:pt x="1051" y="311"/>
                    </a:cubicBezTo>
                    <a:cubicBezTo>
                      <a:pt x="1044" y="311"/>
                      <a:pt x="1041" y="314"/>
                      <a:pt x="1034" y="315"/>
                    </a:cubicBezTo>
                    <a:cubicBezTo>
                      <a:pt x="1036" y="311"/>
                      <a:pt x="1034" y="309"/>
                      <a:pt x="1035" y="299"/>
                    </a:cubicBezTo>
                    <a:cubicBezTo>
                      <a:pt x="1035" y="284"/>
                      <a:pt x="1045" y="271"/>
                      <a:pt x="1061" y="262"/>
                    </a:cubicBezTo>
                    <a:cubicBezTo>
                      <a:pt x="1067" y="258"/>
                      <a:pt x="1079" y="245"/>
                      <a:pt x="1084" y="244"/>
                    </a:cubicBezTo>
                    <a:cubicBezTo>
                      <a:pt x="1095" y="242"/>
                      <a:pt x="1106" y="249"/>
                      <a:pt x="1106" y="241"/>
                    </a:cubicBezTo>
                    <a:cubicBezTo>
                      <a:pt x="1106" y="235"/>
                      <a:pt x="1081" y="236"/>
                      <a:pt x="1072" y="233"/>
                    </a:cubicBezTo>
                    <a:cubicBezTo>
                      <a:pt x="1077" y="234"/>
                      <a:pt x="1057" y="227"/>
                      <a:pt x="1112" y="235"/>
                    </a:cubicBezTo>
                    <a:cubicBezTo>
                      <a:pt x="1126" y="236"/>
                      <a:pt x="1117" y="228"/>
                      <a:pt x="1126" y="227"/>
                    </a:cubicBezTo>
                    <a:cubicBezTo>
                      <a:pt x="1130" y="227"/>
                      <a:pt x="1135" y="227"/>
                      <a:pt x="1140" y="227"/>
                    </a:cubicBezTo>
                    <a:cubicBezTo>
                      <a:pt x="1157" y="227"/>
                      <a:pt x="1165" y="219"/>
                      <a:pt x="1176" y="215"/>
                    </a:cubicBezTo>
                    <a:cubicBezTo>
                      <a:pt x="1176" y="213"/>
                      <a:pt x="1176" y="211"/>
                      <a:pt x="1176" y="210"/>
                    </a:cubicBezTo>
                    <a:cubicBezTo>
                      <a:pt x="1153" y="207"/>
                      <a:pt x="1131" y="209"/>
                      <a:pt x="1121" y="200"/>
                    </a:cubicBezTo>
                    <a:cubicBezTo>
                      <a:pt x="1124" y="199"/>
                      <a:pt x="1130" y="199"/>
                      <a:pt x="1133" y="199"/>
                    </a:cubicBezTo>
                    <a:cubicBezTo>
                      <a:pt x="1141" y="201"/>
                      <a:pt x="1150" y="206"/>
                      <a:pt x="1163" y="206"/>
                    </a:cubicBezTo>
                    <a:cubicBezTo>
                      <a:pt x="1173" y="206"/>
                      <a:pt x="1197" y="204"/>
                      <a:pt x="1198" y="200"/>
                    </a:cubicBezTo>
                    <a:cubicBezTo>
                      <a:pt x="1197" y="194"/>
                      <a:pt x="1196" y="192"/>
                      <a:pt x="1195" y="191"/>
                    </a:cubicBezTo>
                    <a:cubicBezTo>
                      <a:pt x="1208" y="191"/>
                      <a:pt x="1213" y="197"/>
                      <a:pt x="1222" y="197"/>
                    </a:cubicBezTo>
                    <a:cubicBezTo>
                      <a:pt x="1229" y="197"/>
                      <a:pt x="1236" y="198"/>
                      <a:pt x="1244" y="198"/>
                    </a:cubicBezTo>
                    <a:cubicBezTo>
                      <a:pt x="1241" y="196"/>
                      <a:pt x="1243" y="190"/>
                      <a:pt x="1252" y="196"/>
                    </a:cubicBezTo>
                    <a:cubicBezTo>
                      <a:pt x="1257" y="199"/>
                      <a:pt x="1289" y="186"/>
                      <a:pt x="1290" y="182"/>
                    </a:cubicBezTo>
                    <a:cubicBezTo>
                      <a:pt x="1289" y="179"/>
                      <a:pt x="1275" y="176"/>
                      <a:pt x="1275" y="174"/>
                    </a:cubicBezTo>
                    <a:cubicBezTo>
                      <a:pt x="1275" y="171"/>
                      <a:pt x="1265" y="167"/>
                      <a:pt x="1286" y="162"/>
                    </a:cubicBezTo>
                    <a:cubicBezTo>
                      <a:pt x="1289" y="160"/>
                      <a:pt x="1286" y="160"/>
                      <a:pt x="1286" y="155"/>
                    </a:cubicBezTo>
                    <a:cubicBezTo>
                      <a:pt x="1275" y="155"/>
                      <a:pt x="1272" y="153"/>
                      <a:pt x="1267" y="151"/>
                    </a:cubicBezTo>
                    <a:cubicBezTo>
                      <a:pt x="1283" y="151"/>
                      <a:pt x="1297" y="152"/>
                      <a:pt x="1306" y="153"/>
                    </a:cubicBezTo>
                    <a:cubicBezTo>
                      <a:pt x="1306" y="155"/>
                      <a:pt x="1303" y="158"/>
                      <a:pt x="1311" y="159"/>
                    </a:cubicBezTo>
                    <a:cubicBezTo>
                      <a:pt x="1324" y="159"/>
                      <a:pt x="1333" y="151"/>
                      <a:pt x="1341" y="151"/>
                    </a:cubicBezTo>
                    <a:cubicBezTo>
                      <a:pt x="1349" y="152"/>
                      <a:pt x="1383" y="165"/>
                      <a:pt x="1389" y="167"/>
                    </a:cubicBezTo>
                    <a:cubicBezTo>
                      <a:pt x="1386" y="167"/>
                      <a:pt x="1375" y="167"/>
                      <a:pt x="1374" y="170"/>
                    </a:cubicBezTo>
                    <a:cubicBezTo>
                      <a:pt x="1375" y="170"/>
                      <a:pt x="1378" y="173"/>
                      <a:pt x="1380" y="173"/>
                    </a:cubicBezTo>
                    <a:cubicBezTo>
                      <a:pt x="1388" y="173"/>
                      <a:pt x="1392" y="171"/>
                      <a:pt x="1400" y="171"/>
                    </a:cubicBezTo>
                    <a:cubicBezTo>
                      <a:pt x="1413" y="173"/>
                      <a:pt x="1454" y="188"/>
                      <a:pt x="1456" y="195"/>
                    </a:cubicBezTo>
                    <a:cubicBezTo>
                      <a:pt x="1456" y="199"/>
                      <a:pt x="1444" y="203"/>
                      <a:pt x="1438" y="206"/>
                    </a:cubicBezTo>
                    <a:cubicBezTo>
                      <a:pt x="1434" y="206"/>
                      <a:pt x="1422" y="204"/>
                      <a:pt x="1422" y="208"/>
                    </a:cubicBezTo>
                    <a:cubicBezTo>
                      <a:pt x="1422" y="211"/>
                      <a:pt x="1432" y="214"/>
                      <a:pt x="1434" y="215"/>
                    </a:cubicBezTo>
                    <a:cubicBezTo>
                      <a:pt x="1426" y="216"/>
                      <a:pt x="1411" y="217"/>
                      <a:pt x="1405" y="217"/>
                    </a:cubicBezTo>
                    <a:cubicBezTo>
                      <a:pt x="1396" y="216"/>
                      <a:pt x="1387" y="215"/>
                      <a:pt x="1377" y="215"/>
                    </a:cubicBezTo>
                    <a:cubicBezTo>
                      <a:pt x="1368" y="214"/>
                      <a:pt x="1352" y="218"/>
                      <a:pt x="1352" y="221"/>
                    </a:cubicBezTo>
                    <a:cubicBezTo>
                      <a:pt x="1352" y="225"/>
                      <a:pt x="1373" y="229"/>
                      <a:pt x="1380" y="230"/>
                    </a:cubicBezTo>
                    <a:cubicBezTo>
                      <a:pt x="1388" y="231"/>
                      <a:pt x="1392" y="227"/>
                      <a:pt x="1400" y="227"/>
                    </a:cubicBezTo>
                    <a:cubicBezTo>
                      <a:pt x="1405" y="228"/>
                      <a:pt x="1404" y="229"/>
                      <a:pt x="1411" y="230"/>
                    </a:cubicBezTo>
                    <a:cubicBezTo>
                      <a:pt x="1416" y="230"/>
                      <a:pt x="1421" y="228"/>
                      <a:pt x="1424" y="227"/>
                    </a:cubicBezTo>
                    <a:cubicBezTo>
                      <a:pt x="1443" y="233"/>
                      <a:pt x="1453" y="238"/>
                      <a:pt x="1475" y="244"/>
                    </a:cubicBezTo>
                    <a:cubicBezTo>
                      <a:pt x="1466" y="253"/>
                      <a:pt x="1503" y="256"/>
                      <a:pt x="1519" y="261"/>
                    </a:cubicBezTo>
                    <a:cubicBezTo>
                      <a:pt x="1536" y="267"/>
                      <a:pt x="1547" y="267"/>
                      <a:pt x="1567" y="272"/>
                    </a:cubicBezTo>
                    <a:cubicBezTo>
                      <a:pt x="1568" y="273"/>
                      <a:pt x="1570" y="276"/>
                      <a:pt x="1573" y="277"/>
                    </a:cubicBezTo>
                    <a:cubicBezTo>
                      <a:pt x="1575" y="277"/>
                      <a:pt x="1579" y="276"/>
                      <a:pt x="1579" y="274"/>
                    </a:cubicBezTo>
                    <a:cubicBezTo>
                      <a:pt x="1577" y="266"/>
                      <a:pt x="1542" y="257"/>
                      <a:pt x="1531" y="249"/>
                    </a:cubicBezTo>
                    <a:cubicBezTo>
                      <a:pt x="1533" y="250"/>
                      <a:pt x="1537" y="250"/>
                      <a:pt x="1540" y="250"/>
                    </a:cubicBezTo>
                    <a:cubicBezTo>
                      <a:pt x="1548" y="255"/>
                      <a:pt x="1588" y="266"/>
                      <a:pt x="1600" y="268"/>
                    </a:cubicBezTo>
                    <a:cubicBezTo>
                      <a:pt x="1602" y="265"/>
                      <a:pt x="1608" y="261"/>
                      <a:pt x="1608" y="258"/>
                    </a:cubicBezTo>
                    <a:cubicBezTo>
                      <a:pt x="1607" y="255"/>
                      <a:pt x="1596" y="252"/>
                      <a:pt x="1596" y="250"/>
                    </a:cubicBezTo>
                    <a:cubicBezTo>
                      <a:pt x="1595" y="248"/>
                      <a:pt x="1595" y="247"/>
                      <a:pt x="1595" y="245"/>
                    </a:cubicBezTo>
                    <a:cubicBezTo>
                      <a:pt x="1592" y="245"/>
                      <a:pt x="1587" y="244"/>
                      <a:pt x="1584" y="244"/>
                    </a:cubicBezTo>
                    <a:cubicBezTo>
                      <a:pt x="1582" y="239"/>
                      <a:pt x="1579" y="241"/>
                      <a:pt x="1566" y="238"/>
                    </a:cubicBezTo>
                    <a:cubicBezTo>
                      <a:pt x="1562" y="236"/>
                      <a:pt x="1553" y="230"/>
                      <a:pt x="1551" y="226"/>
                    </a:cubicBezTo>
                    <a:cubicBezTo>
                      <a:pt x="1549" y="226"/>
                      <a:pt x="1546" y="226"/>
                      <a:pt x="1543" y="226"/>
                    </a:cubicBezTo>
                    <a:cubicBezTo>
                      <a:pt x="1543" y="224"/>
                      <a:pt x="1543" y="223"/>
                      <a:pt x="1543" y="221"/>
                    </a:cubicBezTo>
                    <a:cubicBezTo>
                      <a:pt x="1545" y="222"/>
                      <a:pt x="1548" y="223"/>
                      <a:pt x="1552" y="223"/>
                    </a:cubicBezTo>
                    <a:cubicBezTo>
                      <a:pt x="1552" y="221"/>
                      <a:pt x="1552" y="221"/>
                      <a:pt x="1552" y="219"/>
                    </a:cubicBezTo>
                    <a:cubicBezTo>
                      <a:pt x="1547" y="219"/>
                      <a:pt x="1545" y="219"/>
                      <a:pt x="1539" y="217"/>
                    </a:cubicBezTo>
                    <a:cubicBezTo>
                      <a:pt x="1540" y="217"/>
                      <a:pt x="1547" y="216"/>
                      <a:pt x="1551" y="216"/>
                    </a:cubicBezTo>
                    <a:cubicBezTo>
                      <a:pt x="1582" y="220"/>
                      <a:pt x="1584" y="237"/>
                      <a:pt x="1615" y="242"/>
                    </a:cubicBezTo>
                    <a:cubicBezTo>
                      <a:pt x="1622" y="242"/>
                      <a:pt x="1622" y="239"/>
                      <a:pt x="1622" y="235"/>
                    </a:cubicBezTo>
                    <a:cubicBezTo>
                      <a:pt x="1634" y="237"/>
                      <a:pt x="1635" y="235"/>
                      <a:pt x="1635" y="234"/>
                    </a:cubicBezTo>
                    <a:cubicBezTo>
                      <a:pt x="1635" y="233"/>
                      <a:pt x="1634" y="232"/>
                      <a:pt x="1634" y="231"/>
                    </a:cubicBezTo>
                    <a:cubicBezTo>
                      <a:pt x="1642" y="232"/>
                      <a:pt x="1652" y="233"/>
                      <a:pt x="1651" y="229"/>
                    </a:cubicBezTo>
                    <a:cubicBezTo>
                      <a:pt x="1651" y="224"/>
                      <a:pt x="1646" y="222"/>
                      <a:pt x="1634" y="221"/>
                    </a:cubicBezTo>
                    <a:cubicBezTo>
                      <a:pt x="1632" y="220"/>
                      <a:pt x="1626" y="219"/>
                      <a:pt x="1623" y="218"/>
                    </a:cubicBezTo>
                    <a:cubicBezTo>
                      <a:pt x="1617" y="211"/>
                      <a:pt x="1616" y="215"/>
                      <a:pt x="1602" y="213"/>
                    </a:cubicBezTo>
                    <a:cubicBezTo>
                      <a:pt x="1593" y="212"/>
                      <a:pt x="1589" y="208"/>
                      <a:pt x="1587" y="203"/>
                    </a:cubicBezTo>
                    <a:cubicBezTo>
                      <a:pt x="1575" y="200"/>
                      <a:pt x="1558" y="196"/>
                      <a:pt x="1555" y="190"/>
                    </a:cubicBezTo>
                    <a:cubicBezTo>
                      <a:pt x="1547" y="190"/>
                      <a:pt x="1544" y="187"/>
                      <a:pt x="1538" y="186"/>
                    </a:cubicBezTo>
                    <a:cubicBezTo>
                      <a:pt x="1543" y="181"/>
                      <a:pt x="1548" y="183"/>
                      <a:pt x="1557" y="182"/>
                    </a:cubicBezTo>
                    <a:cubicBezTo>
                      <a:pt x="1555" y="181"/>
                      <a:pt x="1551" y="179"/>
                      <a:pt x="1548" y="179"/>
                    </a:cubicBezTo>
                    <a:cubicBezTo>
                      <a:pt x="1541" y="178"/>
                      <a:pt x="1536" y="177"/>
                      <a:pt x="1529" y="176"/>
                    </a:cubicBezTo>
                    <a:cubicBezTo>
                      <a:pt x="1534" y="173"/>
                      <a:pt x="1541" y="175"/>
                      <a:pt x="1550" y="175"/>
                    </a:cubicBezTo>
                    <a:cubicBezTo>
                      <a:pt x="1545" y="172"/>
                      <a:pt x="1541" y="168"/>
                      <a:pt x="1532" y="167"/>
                    </a:cubicBezTo>
                    <a:cubicBezTo>
                      <a:pt x="1529" y="166"/>
                      <a:pt x="1525" y="166"/>
                      <a:pt x="1522" y="166"/>
                    </a:cubicBezTo>
                    <a:cubicBezTo>
                      <a:pt x="1522" y="164"/>
                      <a:pt x="1522" y="163"/>
                      <a:pt x="1521" y="162"/>
                    </a:cubicBezTo>
                    <a:cubicBezTo>
                      <a:pt x="1504" y="158"/>
                      <a:pt x="1494" y="154"/>
                      <a:pt x="1477" y="150"/>
                    </a:cubicBezTo>
                    <a:cubicBezTo>
                      <a:pt x="1479" y="145"/>
                      <a:pt x="1463" y="144"/>
                      <a:pt x="1456" y="143"/>
                    </a:cubicBezTo>
                    <a:cubicBezTo>
                      <a:pt x="1452" y="144"/>
                      <a:pt x="1446" y="142"/>
                      <a:pt x="1441" y="142"/>
                    </a:cubicBezTo>
                    <a:cubicBezTo>
                      <a:pt x="1420" y="140"/>
                      <a:pt x="1415" y="131"/>
                      <a:pt x="1401" y="127"/>
                    </a:cubicBezTo>
                    <a:cubicBezTo>
                      <a:pt x="1392" y="123"/>
                      <a:pt x="1366" y="121"/>
                      <a:pt x="1354" y="120"/>
                    </a:cubicBezTo>
                    <a:cubicBezTo>
                      <a:pt x="1342" y="119"/>
                      <a:pt x="1339" y="125"/>
                      <a:pt x="1329" y="124"/>
                    </a:cubicBezTo>
                    <a:cubicBezTo>
                      <a:pt x="1324" y="124"/>
                      <a:pt x="1321" y="122"/>
                      <a:pt x="1314" y="121"/>
                    </a:cubicBezTo>
                    <a:cubicBezTo>
                      <a:pt x="1308" y="121"/>
                      <a:pt x="1305" y="123"/>
                      <a:pt x="1301" y="123"/>
                    </a:cubicBezTo>
                    <a:cubicBezTo>
                      <a:pt x="1299" y="123"/>
                      <a:pt x="1301" y="120"/>
                      <a:pt x="1301" y="118"/>
                    </a:cubicBezTo>
                    <a:cubicBezTo>
                      <a:pt x="1301" y="113"/>
                      <a:pt x="1292" y="105"/>
                      <a:pt x="1275" y="104"/>
                    </a:cubicBezTo>
                    <a:cubicBezTo>
                      <a:pt x="1250" y="103"/>
                      <a:pt x="1208" y="105"/>
                      <a:pt x="1208" y="114"/>
                    </a:cubicBezTo>
                    <a:cubicBezTo>
                      <a:pt x="1208" y="117"/>
                      <a:pt x="1214" y="118"/>
                      <a:pt x="1214" y="121"/>
                    </a:cubicBezTo>
                    <a:cubicBezTo>
                      <a:pt x="1214" y="123"/>
                      <a:pt x="1205" y="125"/>
                      <a:pt x="1201" y="125"/>
                    </a:cubicBezTo>
                    <a:cubicBezTo>
                      <a:pt x="1193" y="125"/>
                      <a:pt x="1195" y="123"/>
                      <a:pt x="1195" y="121"/>
                    </a:cubicBezTo>
                    <a:cubicBezTo>
                      <a:pt x="1195" y="121"/>
                      <a:pt x="1194" y="119"/>
                      <a:pt x="1195" y="117"/>
                    </a:cubicBezTo>
                    <a:cubicBezTo>
                      <a:pt x="1192" y="117"/>
                      <a:pt x="1190" y="116"/>
                      <a:pt x="1190" y="114"/>
                    </a:cubicBezTo>
                    <a:cubicBezTo>
                      <a:pt x="1190" y="107"/>
                      <a:pt x="1211" y="107"/>
                      <a:pt x="1217" y="103"/>
                    </a:cubicBezTo>
                    <a:cubicBezTo>
                      <a:pt x="1217" y="103"/>
                      <a:pt x="1196" y="100"/>
                      <a:pt x="1196" y="100"/>
                    </a:cubicBezTo>
                    <a:cubicBezTo>
                      <a:pt x="1175" y="100"/>
                      <a:pt x="1159" y="104"/>
                      <a:pt x="1146" y="109"/>
                    </a:cubicBezTo>
                    <a:cubicBezTo>
                      <a:pt x="1143" y="110"/>
                      <a:pt x="1146" y="114"/>
                      <a:pt x="1141" y="115"/>
                    </a:cubicBezTo>
                    <a:cubicBezTo>
                      <a:pt x="1131" y="117"/>
                      <a:pt x="1128" y="119"/>
                      <a:pt x="1128" y="126"/>
                    </a:cubicBezTo>
                    <a:cubicBezTo>
                      <a:pt x="1128" y="129"/>
                      <a:pt x="1137" y="132"/>
                      <a:pt x="1137" y="132"/>
                    </a:cubicBezTo>
                    <a:cubicBezTo>
                      <a:pt x="1137" y="132"/>
                      <a:pt x="1166" y="133"/>
                      <a:pt x="1173" y="135"/>
                    </a:cubicBezTo>
                    <a:cubicBezTo>
                      <a:pt x="1173" y="136"/>
                      <a:pt x="1172" y="137"/>
                      <a:pt x="1173" y="138"/>
                    </a:cubicBezTo>
                    <a:cubicBezTo>
                      <a:pt x="1162" y="137"/>
                      <a:pt x="1152" y="136"/>
                      <a:pt x="1144" y="137"/>
                    </a:cubicBezTo>
                    <a:cubicBezTo>
                      <a:pt x="1145" y="141"/>
                      <a:pt x="1154" y="142"/>
                      <a:pt x="1158" y="145"/>
                    </a:cubicBezTo>
                    <a:cubicBezTo>
                      <a:pt x="1168" y="145"/>
                      <a:pt x="1178" y="144"/>
                      <a:pt x="1189" y="145"/>
                    </a:cubicBezTo>
                    <a:cubicBezTo>
                      <a:pt x="1192" y="147"/>
                      <a:pt x="1203" y="150"/>
                      <a:pt x="1208" y="150"/>
                    </a:cubicBezTo>
                    <a:cubicBezTo>
                      <a:pt x="1209" y="150"/>
                      <a:pt x="1210" y="150"/>
                      <a:pt x="1211" y="150"/>
                    </a:cubicBezTo>
                    <a:cubicBezTo>
                      <a:pt x="1211" y="155"/>
                      <a:pt x="1220" y="155"/>
                      <a:pt x="1220" y="158"/>
                    </a:cubicBezTo>
                    <a:cubicBezTo>
                      <a:pt x="1220" y="162"/>
                      <a:pt x="1206" y="161"/>
                      <a:pt x="1202" y="164"/>
                    </a:cubicBezTo>
                    <a:cubicBezTo>
                      <a:pt x="1197" y="169"/>
                      <a:pt x="1199" y="173"/>
                      <a:pt x="1189" y="179"/>
                    </a:cubicBezTo>
                    <a:cubicBezTo>
                      <a:pt x="1174" y="189"/>
                      <a:pt x="1161" y="181"/>
                      <a:pt x="1161" y="177"/>
                    </a:cubicBezTo>
                    <a:cubicBezTo>
                      <a:pt x="1161" y="172"/>
                      <a:pt x="1172" y="174"/>
                      <a:pt x="1172" y="169"/>
                    </a:cubicBezTo>
                    <a:cubicBezTo>
                      <a:pt x="1172" y="167"/>
                      <a:pt x="1154" y="158"/>
                      <a:pt x="1148" y="159"/>
                    </a:cubicBezTo>
                    <a:cubicBezTo>
                      <a:pt x="1129" y="159"/>
                      <a:pt x="1142" y="172"/>
                      <a:pt x="1122" y="172"/>
                    </a:cubicBezTo>
                    <a:cubicBezTo>
                      <a:pt x="1121" y="166"/>
                      <a:pt x="1121" y="163"/>
                      <a:pt x="1107" y="161"/>
                    </a:cubicBezTo>
                    <a:cubicBezTo>
                      <a:pt x="1109" y="159"/>
                      <a:pt x="1112" y="157"/>
                      <a:pt x="1114" y="157"/>
                    </a:cubicBezTo>
                    <a:cubicBezTo>
                      <a:pt x="1103" y="154"/>
                      <a:pt x="1089" y="157"/>
                      <a:pt x="1081" y="153"/>
                    </a:cubicBezTo>
                    <a:cubicBezTo>
                      <a:pt x="1085" y="152"/>
                      <a:pt x="1098" y="149"/>
                      <a:pt x="1098" y="145"/>
                    </a:cubicBezTo>
                    <a:cubicBezTo>
                      <a:pt x="1098" y="140"/>
                      <a:pt x="1080" y="141"/>
                      <a:pt x="1079" y="136"/>
                    </a:cubicBezTo>
                    <a:cubicBezTo>
                      <a:pt x="1079" y="129"/>
                      <a:pt x="1071" y="125"/>
                      <a:pt x="1055" y="124"/>
                    </a:cubicBezTo>
                    <a:cubicBezTo>
                      <a:pt x="1060" y="122"/>
                      <a:pt x="1063" y="120"/>
                      <a:pt x="1065" y="117"/>
                    </a:cubicBezTo>
                    <a:cubicBezTo>
                      <a:pt x="1063" y="118"/>
                      <a:pt x="1059" y="117"/>
                      <a:pt x="1057" y="118"/>
                    </a:cubicBezTo>
                    <a:cubicBezTo>
                      <a:pt x="1061" y="112"/>
                      <a:pt x="1060" y="116"/>
                      <a:pt x="1074" y="115"/>
                    </a:cubicBezTo>
                    <a:cubicBezTo>
                      <a:pt x="1094" y="115"/>
                      <a:pt x="1102" y="110"/>
                      <a:pt x="1111" y="105"/>
                    </a:cubicBezTo>
                    <a:cubicBezTo>
                      <a:pt x="1111" y="105"/>
                      <a:pt x="1122" y="102"/>
                      <a:pt x="1122" y="101"/>
                    </a:cubicBezTo>
                    <a:cubicBezTo>
                      <a:pt x="1122" y="100"/>
                      <a:pt x="1123" y="100"/>
                      <a:pt x="1122" y="98"/>
                    </a:cubicBezTo>
                    <a:cubicBezTo>
                      <a:pt x="1100" y="99"/>
                      <a:pt x="1083" y="97"/>
                      <a:pt x="1061" y="97"/>
                    </a:cubicBezTo>
                    <a:cubicBezTo>
                      <a:pt x="1048" y="98"/>
                      <a:pt x="1044" y="101"/>
                      <a:pt x="1044" y="102"/>
                    </a:cubicBezTo>
                    <a:cubicBezTo>
                      <a:pt x="1044" y="102"/>
                      <a:pt x="1043" y="104"/>
                      <a:pt x="1044" y="104"/>
                    </a:cubicBezTo>
                    <a:cubicBezTo>
                      <a:pt x="1040" y="104"/>
                      <a:pt x="1034" y="104"/>
                      <a:pt x="1030" y="104"/>
                    </a:cubicBezTo>
                    <a:cubicBezTo>
                      <a:pt x="1029" y="106"/>
                      <a:pt x="1030" y="107"/>
                      <a:pt x="1029" y="108"/>
                    </a:cubicBezTo>
                    <a:cubicBezTo>
                      <a:pt x="1033" y="113"/>
                      <a:pt x="1028" y="116"/>
                      <a:pt x="1038" y="119"/>
                    </a:cubicBezTo>
                    <a:cubicBezTo>
                      <a:pt x="1038" y="120"/>
                      <a:pt x="1038" y="121"/>
                      <a:pt x="1038" y="123"/>
                    </a:cubicBezTo>
                    <a:cubicBezTo>
                      <a:pt x="1029" y="125"/>
                      <a:pt x="1033" y="126"/>
                      <a:pt x="1033" y="130"/>
                    </a:cubicBezTo>
                    <a:cubicBezTo>
                      <a:pt x="1026" y="131"/>
                      <a:pt x="1015" y="131"/>
                      <a:pt x="1015" y="135"/>
                    </a:cubicBezTo>
                    <a:cubicBezTo>
                      <a:pt x="1015" y="139"/>
                      <a:pt x="1020" y="138"/>
                      <a:pt x="1020" y="142"/>
                    </a:cubicBezTo>
                    <a:cubicBezTo>
                      <a:pt x="1019" y="146"/>
                      <a:pt x="1011" y="145"/>
                      <a:pt x="1011" y="149"/>
                    </a:cubicBezTo>
                    <a:cubicBezTo>
                      <a:pt x="1010" y="159"/>
                      <a:pt x="1053" y="151"/>
                      <a:pt x="1054" y="161"/>
                    </a:cubicBezTo>
                    <a:cubicBezTo>
                      <a:pt x="1053" y="163"/>
                      <a:pt x="1048" y="171"/>
                      <a:pt x="1048" y="171"/>
                    </a:cubicBezTo>
                    <a:cubicBezTo>
                      <a:pt x="1052" y="170"/>
                      <a:pt x="1057" y="168"/>
                      <a:pt x="1062" y="167"/>
                    </a:cubicBezTo>
                    <a:cubicBezTo>
                      <a:pt x="1069" y="179"/>
                      <a:pt x="1028" y="175"/>
                      <a:pt x="1026" y="190"/>
                    </a:cubicBezTo>
                    <a:cubicBezTo>
                      <a:pt x="1004" y="194"/>
                      <a:pt x="1022" y="183"/>
                      <a:pt x="1017" y="180"/>
                    </a:cubicBezTo>
                    <a:cubicBezTo>
                      <a:pt x="1015" y="178"/>
                      <a:pt x="998" y="177"/>
                      <a:pt x="988" y="178"/>
                    </a:cubicBezTo>
                    <a:cubicBezTo>
                      <a:pt x="977" y="179"/>
                      <a:pt x="972" y="182"/>
                      <a:pt x="971" y="189"/>
                    </a:cubicBezTo>
                    <a:cubicBezTo>
                      <a:pt x="960" y="189"/>
                      <a:pt x="942" y="184"/>
                      <a:pt x="905" y="187"/>
                    </a:cubicBezTo>
                    <a:cubicBezTo>
                      <a:pt x="871" y="191"/>
                      <a:pt x="845" y="188"/>
                      <a:pt x="838" y="177"/>
                    </a:cubicBezTo>
                    <a:cubicBezTo>
                      <a:pt x="827" y="179"/>
                      <a:pt x="791" y="185"/>
                      <a:pt x="789" y="191"/>
                    </a:cubicBezTo>
                    <a:cubicBezTo>
                      <a:pt x="789" y="194"/>
                      <a:pt x="792" y="195"/>
                      <a:pt x="797" y="194"/>
                    </a:cubicBezTo>
                    <a:cubicBezTo>
                      <a:pt x="806" y="193"/>
                      <a:pt x="823" y="188"/>
                      <a:pt x="831" y="185"/>
                    </a:cubicBezTo>
                    <a:cubicBezTo>
                      <a:pt x="831" y="195"/>
                      <a:pt x="802" y="190"/>
                      <a:pt x="800" y="200"/>
                    </a:cubicBezTo>
                    <a:cubicBezTo>
                      <a:pt x="799" y="203"/>
                      <a:pt x="805" y="209"/>
                      <a:pt x="802" y="209"/>
                    </a:cubicBezTo>
                    <a:cubicBezTo>
                      <a:pt x="789" y="210"/>
                      <a:pt x="789" y="204"/>
                      <a:pt x="779" y="202"/>
                    </a:cubicBezTo>
                    <a:cubicBezTo>
                      <a:pt x="776" y="202"/>
                      <a:pt x="773" y="201"/>
                      <a:pt x="770" y="201"/>
                    </a:cubicBezTo>
                    <a:cubicBezTo>
                      <a:pt x="757" y="203"/>
                      <a:pt x="745" y="205"/>
                      <a:pt x="732" y="207"/>
                    </a:cubicBezTo>
                    <a:cubicBezTo>
                      <a:pt x="719" y="208"/>
                      <a:pt x="712" y="212"/>
                      <a:pt x="699" y="215"/>
                    </a:cubicBezTo>
                    <a:cubicBezTo>
                      <a:pt x="676" y="219"/>
                      <a:pt x="677" y="215"/>
                      <a:pt x="677" y="214"/>
                    </a:cubicBezTo>
                    <a:cubicBezTo>
                      <a:pt x="678" y="211"/>
                      <a:pt x="695" y="209"/>
                      <a:pt x="699" y="207"/>
                    </a:cubicBezTo>
                    <a:cubicBezTo>
                      <a:pt x="685" y="198"/>
                      <a:pt x="688" y="199"/>
                      <a:pt x="655" y="207"/>
                    </a:cubicBezTo>
                    <a:cubicBezTo>
                      <a:pt x="620" y="215"/>
                      <a:pt x="599" y="206"/>
                      <a:pt x="566" y="214"/>
                    </a:cubicBezTo>
                    <a:cubicBezTo>
                      <a:pt x="556" y="216"/>
                      <a:pt x="561" y="220"/>
                      <a:pt x="552" y="223"/>
                    </a:cubicBezTo>
                    <a:cubicBezTo>
                      <a:pt x="547" y="224"/>
                      <a:pt x="543" y="221"/>
                      <a:pt x="542" y="219"/>
                    </a:cubicBezTo>
                    <a:cubicBezTo>
                      <a:pt x="532" y="223"/>
                      <a:pt x="531" y="228"/>
                      <a:pt x="520" y="231"/>
                    </a:cubicBezTo>
                    <a:cubicBezTo>
                      <a:pt x="511" y="234"/>
                      <a:pt x="502" y="225"/>
                      <a:pt x="499" y="226"/>
                    </a:cubicBezTo>
                    <a:cubicBezTo>
                      <a:pt x="489" y="229"/>
                      <a:pt x="491" y="236"/>
                      <a:pt x="480" y="239"/>
                    </a:cubicBezTo>
                    <a:cubicBezTo>
                      <a:pt x="476" y="240"/>
                      <a:pt x="474" y="241"/>
                      <a:pt x="473" y="238"/>
                    </a:cubicBezTo>
                    <a:cubicBezTo>
                      <a:pt x="457" y="244"/>
                      <a:pt x="453" y="247"/>
                      <a:pt x="439" y="254"/>
                    </a:cubicBezTo>
                    <a:cubicBezTo>
                      <a:pt x="434" y="256"/>
                      <a:pt x="423" y="266"/>
                      <a:pt x="417" y="265"/>
                    </a:cubicBezTo>
                    <a:cubicBezTo>
                      <a:pt x="408" y="262"/>
                      <a:pt x="407" y="269"/>
                      <a:pt x="403" y="272"/>
                    </a:cubicBezTo>
                    <a:cubicBezTo>
                      <a:pt x="374" y="283"/>
                      <a:pt x="392" y="282"/>
                      <a:pt x="388" y="283"/>
                    </a:cubicBezTo>
                    <a:cubicBezTo>
                      <a:pt x="378" y="288"/>
                      <a:pt x="355" y="294"/>
                      <a:pt x="342" y="295"/>
                    </a:cubicBezTo>
                    <a:cubicBezTo>
                      <a:pt x="299" y="338"/>
                      <a:pt x="260" y="385"/>
                      <a:pt x="224" y="434"/>
                    </a:cubicBezTo>
                    <a:cubicBezTo>
                      <a:pt x="227" y="431"/>
                      <a:pt x="231" y="428"/>
                      <a:pt x="234" y="426"/>
                    </a:cubicBezTo>
                    <a:cubicBezTo>
                      <a:pt x="236" y="433"/>
                      <a:pt x="247" y="430"/>
                      <a:pt x="258" y="428"/>
                    </a:cubicBezTo>
                    <a:cubicBezTo>
                      <a:pt x="265" y="425"/>
                      <a:pt x="272" y="423"/>
                      <a:pt x="279" y="420"/>
                    </a:cubicBezTo>
                    <a:cubicBezTo>
                      <a:pt x="289" y="421"/>
                      <a:pt x="302" y="414"/>
                      <a:pt x="311" y="417"/>
                    </a:cubicBezTo>
                    <a:cubicBezTo>
                      <a:pt x="318" y="417"/>
                      <a:pt x="318" y="425"/>
                      <a:pt x="328" y="422"/>
                    </a:cubicBezTo>
                    <a:cubicBezTo>
                      <a:pt x="332" y="421"/>
                      <a:pt x="333" y="417"/>
                      <a:pt x="336" y="414"/>
                    </a:cubicBezTo>
                    <a:cubicBezTo>
                      <a:pt x="340" y="417"/>
                      <a:pt x="341" y="417"/>
                      <a:pt x="348" y="415"/>
                    </a:cubicBezTo>
                    <a:cubicBezTo>
                      <a:pt x="350" y="413"/>
                      <a:pt x="352" y="413"/>
                      <a:pt x="355" y="415"/>
                    </a:cubicBezTo>
                    <a:cubicBezTo>
                      <a:pt x="354" y="417"/>
                      <a:pt x="349" y="419"/>
                      <a:pt x="349" y="423"/>
                    </a:cubicBezTo>
                    <a:cubicBezTo>
                      <a:pt x="348" y="425"/>
                      <a:pt x="352" y="426"/>
                      <a:pt x="354" y="426"/>
                    </a:cubicBezTo>
                    <a:cubicBezTo>
                      <a:pt x="361" y="424"/>
                      <a:pt x="359" y="421"/>
                      <a:pt x="368" y="418"/>
                    </a:cubicBezTo>
                    <a:cubicBezTo>
                      <a:pt x="368" y="419"/>
                      <a:pt x="367" y="421"/>
                      <a:pt x="367" y="422"/>
                    </a:cubicBezTo>
                    <a:cubicBezTo>
                      <a:pt x="366" y="425"/>
                      <a:pt x="359" y="427"/>
                      <a:pt x="358" y="430"/>
                    </a:cubicBezTo>
                    <a:cubicBezTo>
                      <a:pt x="358" y="432"/>
                      <a:pt x="360" y="434"/>
                      <a:pt x="366" y="432"/>
                    </a:cubicBezTo>
                    <a:cubicBezTo>
                      <a:pt x="375" y="431"/>
                      <a:pt x="379" y="428"/>
                      <a:pt x="379" y="434"/>
                    </a:cubicBezTo>
                    <a:cubicBezTo>
                      <a:pt x="378" y="435"/>
                      <a:pt x="378" y="437"/>
                      <a:pt x="377" y="439"/>
                    </a:cubicBezTo>
                    <a:cubicBezTo>
                      <a:pt x="377" y="443"/>
                      <a:pt x="387" y="446"/>
                      <a:pt x="395" y="444"/>
                    </a:cubicBezTo>
                    <a:cubicBezTo>
                      <a:pt x="397" y="442"/>
                      <a:pt x="399" y="443"/>
                      <a:pt x="400" y="442"/>
                    </a:cubicBezTo>
                    <a:cubicBezTo>
                      <a:pt x="400" y="444"/>
                      <a:pt x="403" y="444"/>
                      <a:pt x="402" y="446"/>
                    </a:cubicBezTo>
                    <a:cubicBezTo>
                      <a:pt x="402" y="451"/>
                      <a:pt x="400" y="474"/>
                      <a:pt x="407" y="474"/>
                    </a:cubicBezTo>
                    <a:cubicBezTo>
                      <a:pt x="412" y="474"/>
                      <a:pt x="415" y="473"/>
                      <a:pt x="418" y="475"/>
                    </a:cubicBezTo>
                    <a:cubicBezTo>
                      <a:pt x="423" y="478"/>
                      <a:pt x="415" y="483"/>
                      <a:pt x="421" y="484"/>
                    </a:cubicBezTo>
                    <a:cubicBezTo>
                      <a:pt x="421" y="484"/>
                      <a:pt x="434" y="487"/>
                      <a:pt x="434" y="488"/>
                    </a:cubicBezTo>
                    <a:cubicBezTo>
                      <a:pt x="437" y="496"/>
                      <a:pt x="435" y="506"/>
                      <a:pt x="454" y="503"/>
                    </a:cubicBezTo>
                    <a:cubicBezTo>
                      <a:pt x="455" y="510"/>
                      <a:pt x="475" y="501"/>
                      <a:pt x="478" y="511"/>
                    </a:cubicBezTo>
                    <a:cubicBezTo>
                      <a:pt x="480" y="514"/>
                      <a:pt x="493" y="512"/>
                      <a:pt x="498" y="516"/>
                    </a:cubicBezTo>
                    <a:cubicBezTo>
                      <a:pt x="500" y="516"/>
                      <a:pt x="502" y="517"/>
                      <a:pt x="504" y="517"/>
                    </a:cubicBezTo>
                    <a:cubicBezTo>
                      <a:pt x="506" y="521"/>
                      <a:pt x="511" y="521"/>
                      <a:pt x="511" y="525"/>
                    </a:cubicBezTo>
                    <a:cubicBezTo>
                      <a:pt x="510" y="528"/>
                      <a:pt x="504" y="534"/>
                      <a:pt x="501" y="537"/>
                    </a:cubicBezTo>
                    <a:cubicBezTo>
                      <a:pt x="499" y="533"/>
                      <a:pt x="494" y="531"/>
                      <a:pt x="486" y="532"/>
                    </a:cubicBezTo>
                    <a:cubicBezTo>
                      <a:pt x="484" y="533"/>
                      <a:pt x="477" y="534"/>
                      <a:pt x="477" y="536"/>
                    </a:cubicBezTo>
                    <a:cubicBezTo>
                      <a:pt x="476" y="545"/>
                      <a:pt x="489" y="546"/>
                      <a:pt x="488" y="555"/>
                    </a:cubicBezTo>
                    <a:cubicBezTo>
                      <a:pt x="486" y="567"/>
                      <a:pt x="468" y="623"/>
                      <a:pt x="471" y="637"/>
                    </a:cubicBezTo>
                    <a:cubicBezTo>
                      <a:pt x="475" y="652"/>
                      <a:pt x="473" y="659"/>
                      <a:pt x="478" y="671"/>
                    </a:cubicBezTo>
                    <a:cubicBezTo>
                      <a:pt x="475" y="674"/>
                      <a:pt x="468" y="678"/>
                      <a:pt x="471" y="683"/>
                    </a:cubicBezTo>
                    <a:cubicBezTo>
                      <a:pt x="479" y="700"/>
                      <a:pt x="490" y="724"/>
                      <a:pt x="502" y="725"/>
                    </a:cubicBezTo>
                    <a:cubicBezTo>
                      <a:pt x="497" y="751"/>
                      <a:pt x="511" y="741"/>
                      <a:pt x="518" y="762"/>
                    </a:cubicBezTo>
                    <a:cubicBezTo>
                      <a:pt x="519" y="766"/>
                      <a:pt x="517" y="773"/>
                      <a:pt x="522" y="775"/>
                    </a:cubicBezTo>
                    <a:cubicBezTo>
                      <a:pt x="544" y="782"/>
                      <a:pt x="574" y="793"/>
                      <a:pt x="584" y="811"/>
                    </a:cubicBezTo>
                    <a:cubicBezTo>
                      <a:pt x="584" y="811"/>
                      <a:pt x="583" y="811"/>
                      <a:pt x="583" y="811"/>
                    </a:cubicBezTo>
                    <a:cubicBezTo>
                      <a:pt x="583" y="812"/>
                      <a:pt x="583" y="814"/>
                      <a:pt x="583" y="816"/>
                    </a:cubicBezTo>
                    <a:cubicBezTo>
                      <a:pt x="587" y="830"/>
                      <a:pt x="592" y="833"/>
                      <a:pt x="597" y="844"/>
                    </a:cubicBezTo>
                    <a:cubicBezTo>
                      <a:pt x="601" y="852"/>
                      <a:pt x="600" y="870"/>
                      <a:pt x="607" y="874"/>
                    </a:cubicBezTo>
                    <a:cubicBezTo>
                      <a:pt x="618" y="881"/>
                      <a:pt x="629" y="894"/>
                      <a:pt x="638" y="908"/>
                    </a:cubicBezTo>
                    <a:cubicBezTo>
                      <a:pt x="644" y="916"/>
                      <a:pt x="628" y="914"/>
                      <a:pt x="625" y="914"/>
                    </a:cubicBezTo>
                    <a:cubicBezTo>
                      <a:pt x="632" y="923"/>
                      <a:pt x="646" y="921"/>
                      <a:pt x="655" y="930"/>
                    </a:cubicBezTo>
                    <a:cubicBezTo>
                      <a:pt x="662" y="936"/>
                      <a:pt x="667" y="943"/>
                      <a:pt x="674" y="950"/>
                    </a:cubicBezTo>
                    <a:cubicBezTo>
                      <a:pt x="674" y="954"/>
                      <a:pt x="674" y="962"/>
                      <a:pt x="674" y="967"/>
                    </a:cubicBezTo>
                    <a:cubicBezTo>
                      <a:pt x="675" y="970"/>
                      <a:pt x="676" y="971"/>
                      <a:pt x="680" y="973"/>
                    </a:cubicBezTo>
                    <a:cubicBezTo>
                      <a:pt x="688" y="978"/>
                      <a:pt x="694" y="993"/>
                      <a:pt x="706" y="993"/>
                    </a:cubicBezTo>
                    <a:cubicBezTo>
                      <a:pt x="707" y="995"/>
                      <a:pt x="716" y="1007"/>
                      <a:pt x="718" y="1007"/>
                    </a:cubicBezTo>
                    <a:cubicBezTo>
                      <a:pt x="719" y="1006"/>
                      <a:pt x="722" y="999"/>
                      <a:pt x="723" y="997"/>
                    </a:cubicBezTo>
                    <a:cubicBezTo>
                      <a:pt x="722" y="993"/>
                      <a:pt x="715" y="980"/>
                      <a:pt x="709" y="986"/>
                    </a:cubicBezTo>
                    <a:cubicBezTo>
                      <a:pt x="696" y="978"/>
                      <a:pt x="693" y="961"/>
                      <a:pt x="688" y="945"/>
                    </a:cubicBezTo>
                    <a:cubicBezTo>
                      <a:pt x="683" y="931"/>
                      <a:pt x="670" y="925"/>
                      <a:pt x="666" y="910"/>
                    </a:cubicBezTo>
                    <a:cubicBezTo>
                      <a:pt x="662" y="899"/>
                      <a:pt x="661" y="893"/>
                      <a:pt x="652" y="884"/>
                    </a:cubicBezTo>
                    <a:cubicBezTo>
                      <a:pt x="646" y="877"/>
                      <a:pt x="637" y="878"/>
                      <a:pt x="633" y="868"/>
                    </a:cubicBezTo>
                    <a:cubicBezTo>
                      <a:pt x="628" y="858"/>
                      <a:pt x="622" y="850"/>
                      <a:pt x="622" y="836"/>
                    </a:cubicBezTo>
                    <a:cubicBezTo>
                      <a:pt x="623" y="835"/>
                      <a:pt x="623" y="830"/>
                      <a:pt x="624" y="828"/>
                    </a:cubicBezTo>
                    <a:cubicBezTo>
                      <a:pt x="632" y="836"/>
                      <a:pt x="643" y="835"/>
                      <a:pt x="654" y="839"/>
                    </a:cubicBezTo>
                    <a:cubicBezTo>
                      <a:pt x="658" y="841"/>
                      <a:pt x="657" y="855"/>
                      <a:pt x="663" y="861"/>
                    </a:cubicBezTo>
                    <a:cubicBezTo>
                      <a:pt x="668" y="867"/>
                      <a:pt x="666" y="878"/>
                      <a:pt x="673" y="884"/>
                    </a:cubicBezTo>
                    <a:cubicBezTo>
                      <a:pt x="680" y="891"/>
                      <a:pt x="686" y="897"/>
                      <a:pt x="695" y="906"/>
                    </a:cubicBezTo>
                    <a:cubicBezTo>
                      <a:pt x="696" y="904"/>
                      <a:pt x="696" y="905"/>
                      <a:pt x="702" y="906"/>
                    </a:cubicBezTo>
                    <a:cubicBezTo>
                      <a:pt x="702" y="922"/>
                      <a:pt x="723" y="922"/>
                      <a:pt x="729" y="934"/>
                    </a:cubicBezTo>
                    <a:cubicBezTo>
                      <a:pt x="732" y="941"/>
                      <a:pt x="727" y="947"/>
                      <a:pt x="733" y="953"/>
                    </a:cubicBezTo>
                    <a:cubicBezTo>
                      <a:pt x="739" y="959"/>
                      <a:pt x="751" y="962"/>
                      <a:pt x="758" y="968"/>
                    </a:cubicBezTo>
                    <a:cubicBezTo>
                      <a:pt x="773" y="983"/>
                      <a:pt x="788" y="1004"/>
                      <a:pt x="797" y="1029"/>
                    </a:cubicBezTo>
                    <a:cubicBezTo>
                      <a:pt x="798" y="1032"/>
                      <a:pt x="804" y="1035"/>
                      <a:pt x="804" y="1044"/>
                    </a:cubicBezTo>
                    <a:cubicBezTo>
                      <a:pt x="804" y="1052"/>
                      <a:pt x="797" y="1055"/>
                      <a:pt x="797" y="1063"/>
                    </a:cubicBezTo>
                    <a:cubicBezTo>
                      <a:pt x="797" y="1067"/>
                      <a:pt x="801" y="1076"/>
                      <a:pt x="807" y="1076"/>
                    </a:cubicBezTo>
                    <a:cubicBezTo>
                      <a:pt x="811" y="1085"/>
                      <a:pt x="831" y="1090"/>
                      <a:pt x="840" y="1098"/>
                    </a:cubicBezTo>
                    <a:cubicBezTo>
                      <a:pt x="842" y="1099"/>
                      <a:pt x="846" y="1101"/>
                      <a:pt x="848" y="1102"/>
                    </a:cubicBezTo>
                    <a:cubicBezTo>
                      <a:pt x="857" y="1106"/>
                      <a:pt x="862" y="1105"/>
                      <a:pt x="872" y="1109"/>
                    </a:cubicBezTo>
                    <a:cubicBezTo>
                      <a:pt x="881" y="1114"/>
                      <a:pt x="884" y="1122"/>
                      <a:pt x="894" y="1125"/>
                    </a:cubicBezTo>
                    <a:cubicBezTo>
                      <a:pt x="903" y="1127"/>
                      <a:pt x="908" y="1123"/>
                      <a:pt x="916" y="1126"/>
                    </a:cubicBezTo>
                    <a:cubicBezTo>
                      <a:pt x="924" y="1130"/>
                      <a:pt x="948" y="1145"/>
                      <a:pt x="957" y="1146"/>
                    </a:cubicBezTo>
                    <a:cubicBezTo>
                      <a:pt x="961" y="1146"/>
                      <a:pt x="969" y="1144"/>
                      <a:pt x="974" y="1147"/>
                    </a:cubicBezTo>
                    <a:cubicBezTo>
                      <a:pt x="976" y="1148"/>
                      <a:pt x="983" y="1153"/>
                      <a:pt x="989" y="1153"/>
                    </a:cubicBezTo>
                    <a:cubicBezTo>
                      <a:pt x="1002" y="1153"/>
                      <a:pt x="1004" y="1140"/>
                      <a:pt x="1017" y="1140"/>
                    </a:cubicBezTo>
                    <a:cubicBezTo>
                      <a:pt x="1022" y="1140"/>
                      <a:pt x="1027" y="1142"/>
                      <a:pt x="1034" y="1145"/>
                    </a:cubicBezTo>
                    <a:cubicBezTo>
                      <a:pt x="1035" y="1145"/>
                      <a:pt x="1037" y="1145"/>
                      <a:pt x="1038" y="1145"/>
                    </a:cubicBezTo>
                    <a:cubicBezTo>
                      <a:pt x="1058" y="1154"/>
                      <a:pt x="1064" y="1182"/>
                      <a:pt x="1087" y="1193"/>
                    </a:cubicBezTo>
                    <a:cubicBezTo>
                      <a:pt x="1103" y="1200"/>
                      <a:pt x="1112" y="1197"/>
                      <a:pt x="1127" y="1203"/>
                    </a:cubicBezTo>
                    <a:cubicBezTo>
                      <a:pt x="1137" y="1207"/>
                      <a:pt x="1144" y="1214"/>
                      <a:pt x="1159" y="1214"/>
                    </a:cubicBezTo>
                    <a:cubicBezTo>
                      <a:pt x="1163" y="1214"/>
                      <a:pt x="1168" y="1211"/>
                      <a:pt x="1173" y="1211"/>
                    </a:cubicBezTo>
                    <a:cubicBezTo>
                      <a:pt x="1174" y="1211"/>
                      <a:pt x="1177" y="1211"/>
                      <a:pt x="1178" y="1211"/>
                    </a:cubicBezTo>
                    <a:cubicBezTo>
                      <a:pt x="1182" y="1228"/>
                      <a:pt x="1195" y="1233"/>
                      <a:pt x="1207" y="1245"/>
                    </a:cubicBezTo>
                    <a:cubicBezTo>
                      <a:pt x="1210" y="1247"/>
                      <a:pt x="1215" y="1250"/>
                      <a:pt x="1217" y="1256"/>
                    </a:cubicBezTo>
                    <a:cubicBezTo>
                      <a:pt x="1221" y="1267"/>
                      <a:pt x="1213" y="1276"/>
                      <a:pt x="1224" y="1283"/>
                    </a:cubicBezTo>
                    <a:cubicBezTo>
                      <a:pt x="1226" y="1282"/>
                      <a:pt x="1230" y="1283"/>
                      <a:pt x="1232" y="1283"/>
                    </a:cubicBezTo>
                    <a:cubicBezTo>
                      <a:pt x="1231" y="1282"/>
                      <a:pt x="1231" y="1278"/>
                      <a:pt x="1232" y="1277"/>
                    </a:cubicBezTo>
                    <a:cubicBezTo>
                      <a:pt x="1232" y="1277"/>
                      <a:pt x="1257" y="1291"/>
                      <a:pt x="1260" y="1295"/>
                    </a:cubicBezTo>
                    <a:cubicBezTo>
                      <a:pt x="1262" y="1299"/>
                      <a:pt x="1263" y="1307"/>
                      <a:pt x="1274" y="1309"/>
                    </a:cubicBezTo>
                    <a:cubicBezTo>
                      <a:pt x="1274" y="1310"/>
                      <a:pt x="1276" y="1314"/>
                      <a:pt x="1278" y="1313"/>
                    </a:cubicBezTo>
                    <a:cubicBezTo>
                      <a:pt x="1281" y="1313"/>
                      <a:pt x="1294" y="1309"/>
                      <a:pt x="1300" y="1314"/>
                    </a:cubicBezTo>
                    <a:cubicBezTo>
                      <a:pt x="1306" y="1320"/>
                      <a:pt x="1313" y="1332"/>
                      <a:pt x="1325" y="1332"/>
                    </a:cubicBezTo>
                    <a:cubicBezTo>
                      <a:pt x="1330" y="1333"/>
                      <a:pt x="1335" y="1329"/>
                      <a:pt x="1336" y="1322"/>
                    </a:cubicBezTo>
                    <a:cubicBezTo>
                      <a:pt x="1335" y="1321"/>
                      <a:pt x="1331" y="1318"/>
                      <a:pt x="1331" y="1316"/>
                    </a:cubicBezTo>
                    <a:cubicBezTo>
                      <a:pt x="1331" y="1313"/>
                      <a:pt x="1351" y="1298"/>
                      <a:pt x="1357" y="1298"/>
                    </a:cubicBezTo>
                    <a:cubicBezTo>
                      <a:pt x="1365" y="1298"/>
                      <a:pt x="1360" y="1313"/>
                      <a:pt x="1368" y="1317"/>
                    </a:cubicBezTo>
                    <a:cubicBezTo>
                      <a:pt x="1367" y="1319"/>
                      <a:pt x="1364" y="1322"/>
                      <a:pt x="1364" y="1324"/>
                    </a:cubicBezTo>
                    <a:cubicBezTo>
                      <a:pt x="1364" y="1326"/>
                      <a:pt x="1371" y="1328"/>
                      <a:pt x="1372" y="1329"/>
                    </a:cubicBezTo>
                    <a:cubicBezTo>
                      <a:pt x="1372" y="1329"/>
                      <a:pt x="1373" y="1329"/>
                      <a:pt x="1374" y="1329"/>
                    </a:cubicBezTo>
                    <a:cubicBezTo>
                      <a:pt x="1373" y="1330"/>
                      <a:pt x="1372" y="1332"/>
                      <a:pt x="1372" y="1333"/>
                    </a:cubicBezTo>
                    <a:cubicBezTo>
                      <a:pt x="1373" y="1345"/>
                      <a:pt x="1385" y="1342"/>
                      <a:pt x="1386" y="1357"/>
                    </a:cubicBezTo>
                    <a:cubicBezTo>
                      <a:pt x="1385" y="1364"/>
                      <a:pt x="1382" y="1367"/>
                      <a:pt x="1382" y="1375"/>
                    </a:cubicBezTo>
                    <a:cubicBezTo>
                      <a:pt x="1382" y="1379"/>
                      <a:pt x="1386" y="1384"/>
                      <a:pt x="1386" y="1389"/>
                    </a:cubicBezTo>
                    <a:cubicBezTo>
                      <a:pt x="1386" y="1390"/>
                      <a:pt x="1386" y="1392"/>
                      <a:pt x="1386" y="1393"/>
                    </a:cubicBezTo>
                    <a:cubicBezTo>
                      <a:pt x="1385" y="1394"/>
                      <a:pt x="1383" y="1397"/>
                      <a:pt x="1383" y="1398"/>
                    </a:cubicBezTo>
                    <a:cubicBezTo>
                      <a:pt x="1383" y="1400"/>
                      <a:pt x="1387" y="1404"/>
                      <a:pt x="1390" y="1405"/>
                    </a:cubicBezTo>
                    <a:cubicBezTo>
                      <a:pt x="1385" y="1423"/>
                      <a:pt x="1367" y="1418"/>
                      <a:pt x="1358" y="1433"/>
                    </a:cubicBezTo>
                    <a:cubicBezTo>
                      <a:pt x="1352" y="1444"/>
                      <a:pt x="1347" y="1461"/>
                      <a:pt x="1327" y="1462"/>
                    </a:cubicBezTo>
                    <a:cubicBezTo>
                      <a:pt x="1329" y="1492"/>
                      <a:pt x="1319" y="1504"/>
                      <a:pt x="1319" y="1519"/>
                    </a:cubicBezTo>
                    <a:cubicBezTo>
                      <a:pt x="1318" y="1528"/>
                      <a:pt x="1320" y="1540"/>
                      <a:pt x="1330" y="1541"/>
                    </a:cubicBezTo>
                    <a:cubicBezTo>
                      <a:pt x="1334" y="1541"/>
                      <a:pt x="1334" y="1537"/>
                      <a:pt x="1341" y="1541"/>
                    </a:cubicBezTo>
                    <a:cubicBezTo>
                      <a:pt x="1338" y="1551"/>
                      <a:pt x="1325" y="1554"/>
                      <a:pt x="1318" y="1564"/>
                    </a:cubicBezTo>
                    <a:cubicBezTo>
                      <a:pt x="1316" y="1566"/>
                      <a:pt x="1310" y="1576"/>
                      <a:pt x="1310" y="1584"/>
                    </a:cubicBezTo>
                    <a:cubicBezTo>
                      <a:pt x="1310" y="1595"/>
                      <a:pt x="1320" y="1608"/>
                      <a:pt x="1328" y="1615"/>
                    </a:cubicBezTo>
                    <a:cubicBezTo>
                      <a:pt x="1330" y="1616"/>
                      <a:pt x="1336" y="1616"/>
                      <a:pt x="1338" y="1619"/>
                    </a:cubicBezTo>
                    <a:cubicBezTo>
                      <a:pt x="1340" y="1623"/>
                      <a:pt x="1342" y="1632"/>
                      <a:pt x="1347" y="1637"/>
                    </a:cubicBezTo>
                    <a:cubicBezTo>
                      <a:pt x="1349" y="1638"/>
                      <a:pt x="1354" y="1637"/>
                      <a:pt x="1356" y="1641"/>
                    </a:cubicBezTo>
                    <a:cubicBezTo>
                      <a:pt x="1362" y="1653"/>
                      <a:pt x="1366" y="1660"/>
                      <a:pt x="1371" y="1675"/>
                    </a:cubicBezTo>
                    <a:cubicBezTo>
                      <a:pt x="1376" y="1688"/>
                      <a:pt x="1380" y="1702"/>
                      <a:pt x="1385" y="1716"/>
                    </a:cubicBezTo>
                    <a:cubicBezTo>
                      <a:pt x="1388" y="1725"/>
                      <a:pt x="1398" y="1729"/>
                      <a:pt x="1398" y="1738"/>
                    </a:cubicBezTo>
                    <a:cubicBezTo>
                      <a:pt x="1398" y="1746"/>
                      <a:pt x="1395" y="1752"/>
                      <a:pt x="1400" y="1757"/>
                    </a:cubicBezTo>
                    <a:cubicBezTo>
                      <a:pt x="1413" y="1768"/>
                      <a:pt x="1421" y="1775"/>
                      <a:pt x="1441" y="1779"/>
                    </a:cubicBezTo>
                    <a:cubicBezTo>
                      <a:pt x="1451" y="1781"/>
                      <a:pt x="1455" y="1783"/>
                      <a:pt x="1463" y="1790"/>
                    </a:cubicBezTo>
                    <a:cubicBezTo>
                      <a:pt x="1470" y="1795"/>
                      <a:pt x="1478" y="1795"/>
                      <a:pt x="1488" y="1798"/>
                    </a:cubicBezTo>
                    <a:cubicBezTo>
                      <a:pt x="1501" y="1803"/>
                      <a:pt x="1510" y="1810"/>
                      <a:pt x="1516" y="1823"/>
                    </a:cubicBezTo>
                    <a:cubicBezTo>
                      <a:pt x="1517" y="1830"/>
                      <a:pt x="1519" y="1862"/>
                      <a:pt x="1518" y="1867"/>
                    </a:cubicBezTo>
                    <a:cubicBezTo>
                      <a:pt x="1517" y="1876"/>
                      <a:pt x="1511" y="1890"/>
                      <a:pt x="1510" y="1898"/>
                    </a:cubicBezTo>
                    <a:cubicBezTo>
                      <a:pt x="1509" y="1906"/>
                      <a:pt x="1509" y="1913"/>
                      <a:pt x="1508" y="1921"/>
                    </a:cubicBezTo>
                    <a:cubicBezTo>
                      <a:pt x="1506" y="1927"/>
                      <a:pt x="1502" y="1936"/>
                      <a:pt x="1502" y="1940"/>
                    </a:cubicBezTo>
                    <a:cubicBezTo>
                      <a:pt x="1502" y="1941"/>
                      <a:pt x="1502" y="1943"/>
                      <a:pt x="1502" y="1944"/>
                    </a:cubicBezTo>
                    <a:cubicBezTo>
                      <a:pt x="1500" y="1962"/>
                      <a:pt x="1489" y="1973"/>
                      <a:pt x="1487" y="1992"/>
                    </a:cubicBezTo>
                    <a:cubicBezTo>
                      <a:pt x="1487" y="2000"/>
                      <a:pt x="1479" y="2007"/>
                      <a:pt x="1482" y="2015"/>
                    </a:cubicBezTo>
                    <a:cubicBezTo>
                      <a:pt x="1481" y="2027"/>
                      <a:pt x="1480" y="2039"/>
                      <a:pt x="1479" y="2050"/>
                    </a:cubicBezTo>
                    <a:cubicBezTo>
                      <a:pt x="1474" y="2061"/>
                      <a:pt x="1473" y="2069"/>
                      <a:pt x="1468" y="2079"/>
                    </a:cubicBezTo>
                    <a:cubicBezTo>
                      <a:pt x="1467" y="2081"/>
                      <a:pt x="1464" y="2081"/>
                      <a:pt x="1462" y="2083"/>
                    </a:cubicBezTo>
                    <a:cubicBezTo>
                      <a:pt x="1459" y="2086"/>
                      <a:pt x="1456" y="2092"/>
                      <a:pt x="1453" y="2096"/>
                    </a:cubicBezTo>
                    <a:cubicBezTo>
                      <a:pt x="1447" y="2102"/>
                      <a:pt x="1437" y="2112"/>
                      <a:pt x="1436" y="2122"/>
                    </a:cubicBezTo>
                    <a:cubicBezTo>
                      <a:pt x="1435" y="2125"/>
                      <a:pt x="1436" y="2136"/>
                      <a:pt x="1438" y="2136"/>
                    </a:cubicBezTo>
                    <a:cubicBezTo>
                      <a:pt x="1438" y="2136"/>
                      <a:pt x="1441" y="2137"/>
                      <a:pt x="1441" y="2140"/>
                    </a:cubicBezTo>
                    <a:cubicBezTo>
                      <a:pt x="1440" y="2141"/>
                      <a:pt x="1439" y="2143"/>
                      <a:pt x="1435" y="2143"/>
                    </a:cubicBezTo>
                    <a:cubicBezTo>
                      <a:pt x="1432" y="2150"/>
                      <a:pt x="1427" y="2154"/>
                      <a:pt x="1426" y="2161"/>
                    </a:cubicBezTo>
                    <a:cubicBezTo>
                      <a:pt x="1426" y="2166"/>
                      <a:pt x="1424" y="2175"/>
                      <a:pt x="1429" y="2175"/>
                    </a:cubicBezTo>
                    <a:cubicBezTo>
                      <a:pt x="1433" y="2174"/>
                      <a:pt x="1434" y="2172"/>
                      <a:pt x="1439" y="2170"/>
                    </a:cubicBezTo>
                    <a:cubicBezTo>
                      <a:pt x="1440" y="2170"/>
                      <a:pt x="1443" y="2170"/>
                      <a:pt x="1444" y="2170"/>
                    </a:cubicBezTo>
                    <a:cubicBezTo>
                      <a:pt x="1444" y="2172"/>
                      <a:pt x="1444" y="2173"/>
                      <a:pt x="1443" y="2175"/>
                    </a:cubicBezTo>
                    <a:cubicBezTo>
                      <a:pt x="1433" y="2191"/>
                      <a:pt x="1423" y="2207"/>
                      <a:pt x="1413" y="2222"/>
                    </a:cubicBezTo>
                    <a:cubicBezTo>
                      <a:pt x="1404" y="2223"/>
                      <a:pt x="1409" y="2218"/>
                      <a:pt x="1398" y="2218"/>
                    </a:cubicBezTo>
                    <a:cubicBezTo>
                      <a:pt x="1395" y="2218"/>
                      <a:pt x="1392" y="2219"/>
                      <a:pt x="1392" y="2222"/>
                    </a:cubicBezTo>
                    <a:cubicBezTo>
                      <a:pt x="1392" y="2222"/>
                      <a:pt x="1392" y="2222"/>
                      <a:pt x="1391" y="2222"/>
                    </a:cubicBezTo>
                    <a:cubicBezTo>
                      <a:pt x="1390" y="2222"/>
                      <a:pt x="1391" y="2224"/>
                      <a:pt x="1391" y="2225"/>
                    </a:cubicBezTo>
                    <a:cubicBezTo>
                      <a:pt x="1392" y="2230"/>
                      <a:pt x="1398" y="2231"/>
                      <a:pt x="1398" y="2234"/>
                    </a:cubicBezTo>
                    <a:cubicBezTo>
                      <a:pt x="1396" y="2241"/>
                      <a:pt x="1384" y="2242"/>
                      <a:pt x="1383" y="2247"/>
                    </a:cubicBezTo>
                    <a:cubicBezTo>
                      <a:pt x="1382" y="2252"/>
                      <a:pt x="1390" y="2260"/>
                      <a:pt x="1389" y="2266"/>
                    </a:cubicBezTo>
                    <a:cubicBezTo>
                      <a:pt x="1389" y="2268"/>
                      <a:pt x="1389" y="2267"/>
                      <a:pt x="1388" y="2269"/>
                    </a:cubicBezTo>
                    <a:cubicBezTo>
                      <a:pt x="1388" y="2274"/>
                      <a:pt x="1403" y="2272"/>
                      <a:pt x="1402" y="2278"/>
                    </a:cubicBezTo>
                    <a:cubicBezTo>
                      <a:pt x="1402" y="2280"/>
                      <a:pt x="1400" y="2281"/>
                      <a:pt x="1398" y="2282"/>
                    </a:cubicBezTo>
                    <a:cubicBezTo>
                      <a:pt x="1399" y="2283"/>
                      <a:pt x="1400" y="2283"/>
                      <a:pt x="1402" y="2283"/>
                    </a:cubicBezTo>
                    <a:cubicBezTo>
                      <a:pt x="1400" y="2286"/>
                      <a:pt x="1392" y="2284"/>
                      <a:pt x="1390" y="2288"/>
                    </a:cubicBezTo>
                    <a:cubicBezTo>
                      <a:pt x="1391" y="2289"/>
                      <a:pt x="1393" y="2289"/>
                      <a:pt x="1395" y="2290"/>
                    </a:cubicBezTo>
                    <a:cubicBezTo>
                      <a:pt x="1403" y="2293"/>
                      <a:pt x="1405" y="2295"/>
                      <a:pt x="1422" y="2293"/>
                    </a:cubicBezTo>
                    <a:cubicBezTo>
                      <a:pt x="1422" y="2295"/>
                      <a:pt x="1423" y="2296"/>
                      <a:pt x="1427" y="2295"/>
                    </a:cubicBezTo>
                    <a:cubicBezTo>
                      <a:pt x="1431" y="2294"/>
                      <a:pt x="1435" y="2295"/>
                      <a:pt x="1438" y="2294"/>
                    </a:cubicBezTo>
                    <a:cubicBezTo>
                      <a:pt x="1436" y="2301"/>
                      <a:pt x="1450" y="2296"/>
                      <a:pt x="1458" y="2296"/>
                    </a:cubicBezTo>
                    <a:cubicBezTo>
                      <a:pt x="1466" y="2297"/>
                      <a:pt x="1460" y="2302"/>
                      <a:pt x="1473" y="2300"/>
                    </a:cubicBezTo>
                    <a:cubicBezTo>
                      <a:pt x="1478" y="2300"/>
                      <a:pt x="1483" y="2298"/>
                      <a:pt x="1488" y="2298"/>
                    </a:cubicBezTo>
                    <a:cubicBezTo>
                      <a:pt x="1490" y="2298"/>
                      <a:pt x="1492" y="2297"/>
                      <a:pt x="1494" y="2296"/>
                    </a:cubicBezTo>
                    <a:cubicBezTo>
                      <a:pt x="1496" y="2296"/>
                      <a:pt x="1498" y="2296"/>
                      <a:pt x="1500" y="2296"/>
                    </a:cubicBezTo>
                    <a:cubicBezTo>
                      <a:pt x="1505" y="2295"/>
                      <a:pt x="1519" y="2289"/>
                      <a:pt x="1527" y="2287"/>
                    </a:cubicBezTo>
                    <a:cubicBezTo>
                      <a:pt x="1531" y="2287"/>
                      <a:pt x="1533" y="2287"/>
                      <a:pt x="1536" y="2285"/>
                    </a:cubicBezTo>
                    <a:cubicBezTo>
                      <a:pt x="1523" y="2285"/>
                      <a:pt x="1509" y="2286"/>
                      <a:pt x="1498" y="2283"/>
                    </a:cubicBezTo>
                    <a:cubicBezTo>
                      <a:pt x="1491" y="2281"/>
                      <a:pt x="1495" y="2271"/>
                      <a:pt x="1486" y="2269"/>
                    </a:cubicBezTo>
                    <a:cubicBezTo>
                      <a:pt x="1482" y="2269"/>
                      <a:pt x="1478" y="2269"/>
                      <a:pt x="1478" y="2265"/>
                    </a:cubicBezTo>
                    <a:cubicBezTo>
                      <a:pt x="1481" y="2257"/>
                      <a:pt x="1483" y="2257"/>
                      <a:pt x="1491" y="2252"/>
                    </a:cubicBezTo>
                    <a:cubicBezTo>
                      <a:pt x="1496" y="2250"/>
                      <a:pt x="1505" y="2250"/>
                      <a:pt x="1510" y="2246"/>
                    </a:cubicBezTo>
                    <a:cubicBezTo>
                      <a:pt x="1514" y="2242"/>
                      <a:pt x="1514" y="2239"/>
                      <a:pt x="1518" y="2236"/>
                    </a:cubicBezTo>
                    <a:cubicBezTo>
                      <a:pt x="1528" y="2231"/>
                      <a:pt x="1542" y="2228"/>
                      <a:pt x="1544" y="2220"/>
                    </a:cubicBezTo>
                    <a:cubicBezTo>
                      <a:pt x="1545" y="2211"/>
                      <a:pt x="1519" y="2220"/>
                      <a:pt x="1521" y="2208"/>
                    </a:cubicBezTo>
                    <a:cubicBezTo>
                      <a:pt x="1523" y="2204"/>
                      <a:pt x="1531" y="2198"/>
                      <a:pt x="1541" y="2196"/>
                    </a:cubicBezTo>
                    <a:cubicBezTo>
                      <a:pt x="1544" y="2195"/>
                      <a:pt x="1561" y="2199"/>
                      <a:pt x="1564" y="2196"/>
                    </a:cubicBezTo>
                    <a:cubicBezTo>
                      <a:pt x="1569" y="2187"/>
                      <a:pt x="1571" y="2181"/>
                      <a:pt x="1583" y="2173"/>
                    </a:cubicBezTo>
                    <a:cubicBezTo>
                      <a:pt x="1580" y="2173"/>
                      <a:pt x="1577" y="2172"/>
                      <a:pt x="1577" y="2168"/>
                    </a:cubicBezTo>
                    <a:cubicBezTo>
                      <a:pt x="1583" y="2167"/>
                      <a:pt x="1584" y="2170"/>
                      <a:pt x="1592" y="2169"/>
                    </a:cubicBezTo>
                    <a:cubicBezTo>
                      <a:pt x="1593" y="2169"/>
                      <a:pt x="1598" y="2167"/>
                      <a:pt x="1599" y="2164"/>
                    </a:cubicBezTo>
                    <a:cubicBezTo>
                      <a:pt x="1599" y="2161"/>
                      <a:pt x="1597" y="2162"/>
                      <a:pt x="1594" y="2161"/>
                    </a:cubicBezTo>
                    <a:cubicBezTo>
                      <a:pt x="1593" y="2161"/>
                      <a:pt x="1588" y="2164"/>
                      <a:pt x="1585" y="2165"/>
                    </a:cubicBezTo>
                    <a:cubicBezTo>
                      <a:pt x="1581" y="2166"/>
                      <a:pt x="1575" y="2157"/>
                      <a:pt x="1576" y="2152"/>
                    </a:cubicBezTo>
                    <a:cubicBezTo>
                      <a:pt x="1576" y="2149"/>
                      <a:pt x="1578" y="2147"/>
                      <a:pt x="1583" y="2146"/>
                    </a:cubicBezTo>
                    <a:cubicBezTo>
                      <a:pt x="1595" y="2144"/>
                      <a:pt x="1596" y="2149"/>
                      <a:pt x="1608" y="2148"/>
                    </a:cubicBezTo>
                    <a:cubicBezTo>
                      <a:pt x="1612" y="2147"/>
                      <a:pt x="1621" y="2143"/>
                      <a:pt x="1622" y="2141"/>
                    </a:cubicBezTo>
                    <a:cubicBezTo>
                      <a:pt x="1622" y="2139"/>
                      <a:pt x="1623" y="2139"/>
                      <a:pt x="1623" y="2137"/>
                    </a:cubicBezTo>
                    <a:cubicBezTo>
                      <a:pt x="1628" y="2131"/>
                      <a:pt x="1622" y="2127"/>
                      <a:pt x="1630" y="2121"/>
                    </a:cubicBezTo>
                    <a:cubicBezTo>
                      <a:pt x="1637" y="2116"/>
                      <a:pt x="1654" y="2118"/>
                      <a:pt x="1664" y="2114"/>
                    </a:cubicBezTo>
                    <a:cubicBezTo>
                      <a:pt x="1679" y="2109"/>
                      <a:pt x="1689" y="2108"/>
                      <a:pt x="1701" y="2100"/>
                    </a:cubicBezTo>
                    <a:cubicBezTo>
                      <a:pt x="1707" y="2095"/>
                      <a:pt x="1712" y="2092"/>
                      <a:pt x="1718" y="2085"/>
                    </a:cubicBezTo>
                    <a:cubicBezTo>
                      <a:pt x="1722" y="2082"/>
                      <a:pt x="1723" y="2080"/>
                      <a:pt x="1724" y="2074"/>
                    </a:cubicBezTo>
                    <a:cubicBezTo>
                      <a:pt x="1725" y="2069"/>
                      <a:pt x="1716" y="2072"/>
                      <a:pt x="1715" y="2067"/>
                    </a:cubicBezTo>
                    <a:cubicBezTo>
                      <a:pt x="1714" y="2061"/>
                      <a:pt x="1715" y="2059"/>
                      <a:pt x="1711" y="2056"/>
                    </a:cubicBezTo>
                    <a:cubicBezTo>
                      <a:pt x="1709" y="2055"/>
                      <a:pt x="1701" y="2055"/>
                      <a:pt x="1702" y="2050"/>
                    </a:cubicBezTo>
                    <a:cubicBezTo>
                      <a:pt x="1702" y="2049"/>
                      <a:pt x="1706" y="2048"/>
                      <a:pt x="1707" y="2048"/>
                    </a:cubicBezTo>
                    <a:cubicBezTo>
                      <a:pt x="1716" y="2046"/>
                      <a:pt x="1723" y="2050"/>
                      <a:pt x="1730" y="2048"/>
                    </a:cubicBezTo>
                    <a:cubicBezTo>
                      <a:pt x="1734" y="2048"/>
                      <a:pt x="1745" y="2050"/>
                      <a:pt x="1755" y="2048"/>
                    </a:cubicBezTo>
                    <a:cubicBezTo>
                      <a:pt x="1780" y="2043"/>
                      <a:pt x="1789" y="2022"/>
                      <a:pt x="1803" y="2006"/>
                    </a:cubicBezTo>
                    <a:cubicBezTo>
                      <a:pt x="1815" y="1993"/>
                      <a:pt x="1829" y="1982"/>
                      <a:pt x="1842" y="1968"/>
                    </a:cubicBezTo>
                    <a:cubicBezTo>
                      <a:pt x="1848" y="1961"/>
                      <a:pt x="1843" y="1971"/>
                      <a:pt x="1848" y="1964"/>
                    </a:cubicBezTo>
                    <a:cubicBezTo>
                      <a:pt x="1848" y="1964"/>
                      <a:pt x="1848" y="1964"/>
                      <a:pt x="1848" y="1964"/>
                    </a:cubicBezTo>
                    <a:cubicBezTo>
                      <a:pt x="1856" y="1954"/>
                      <a:pt x="1863" y="1946"/>
                      <a:pt x="1874" y="1938"/>
                    </a:cubicBezTo>
                    <a:cubicBezTo>
                      <a:pt x="1877" y="1926"/>
                      <a:pt x="1879" y="1914"/>
                      <a:pt x="1881" y="1900"/>
                    </a:cubicBezTo>
                    <a:cubicBezTo>
                      <a:pt x="1882" y="1891"/>
                      <a:pt x="1879" y="1902"/>
                      <a:pt x="1888" y="1894"/>
                    </a:cubicBezTo>
                    <a:cubicBezTo>
                      <a:pt x="1893" y="1890"/>
                      <a:pt x="1900" y="1889"/>
                      <a:pt x="1905" y="1881"/>
                    </a:cubicBezTo>
                    <a:cubicBezTo>
                      <a:pt x="1918" y="1865"/>
                      <a:pt x="1928" y="1869"/>
                      <a:pt x="1944" y="1855"/>
                    </a:cubicBezTo>
                    <a:cubicBezTo>
                      <a:pt x="1945" y="1853"/>
                      <a:pt x="1946" y="1851"/>
                      <a:pt x="1950" y="1849"/>
                    </a:cubicBezTo>
                    <a:cubicBezTo>
                      <a:pt x="1958" y="1844"/>
                      <a:pt x="1965" y="1843"/>
                      <a:pt x="1975" y="1840"/>
                    </a:cubicBezTo>
                    <a:cubicBezTo>
                      <a:pt x="1984" y="1839"/>
                      <a:pt x="1995" y="1829"/>
                      <a:pt x="2000" y="1822"/>
                    </a:cubicBezTo>
                    <a:cubicBezTo>
                      <a:pt x="2001" y="1821"/>
                      <a:pt x="2002" y="1815"/>
                      <a:pt x="2004" y="1811"/>
                    </a:cubicBezTo>
                    <a:cubicBezTo>
                      <a:pt x="2014" y="1800"/>
                      <a:pt x="2017" y="1794"/>
                      <a:pt x="2027" y="1781"/>
                    </a:cubicBezTo>
                    <a:cubicBezTo>
                      <a:pt x="2028" y="1779"/>
                      <a:pt x="2031" y="1768"/>
                      <a:pt x="2032" y="1764"/>
                    </a:cubicBezTo>
                    <a:cubicBezTo>
                      <a:pt x="2033" y="1760"/>
                      <a:pt x="2038" y="1754"/>
                      <a:pt x="2041" y="1750"/>
                    </a:cubicBezTo>
                    <a:cubicBezTo>
                      <a:pt x="2042" y="1749"/>
                      <a:pt x="2044" y="1746"/>
                      <a:pt x="2044" y="1744"/>
                    </a:cubicBezTo>
                    <a:cubicBezTo>
                      <a:pt x="2046" y="1737"/>
                      <a:pt x="2054" y="1710"/>
                      <a:pt x="2055" y="1700"/>
                    </a:cubicBezTo>
                    <a:cubicBezTo>
                      <a:pt x="2057" y="1688"/>
                      <a:pt x="2050" y="1684"/>
                      <a:pt x="2058" y="1674"/>
                    </a:cubicBezTo>
                    <a:cubicBezTo>
                      <a:pt x="2064" y="1668"/>
                      <a:pt x="2069" y="1666"/>
                      <a:pt x="2075" y="1657"/>
                    </a:cubicBezTo>
                    <a:cubicBezTo>
                      <a:pt x="2079" y="1651"/>
                      <a:pt x="2081" y="1650"/>
                      <a:pt x="2085" y="1645"/>
                    </a:cubicBezTo>
                    <a:cubicBezTo>
                      <a:pt x="2101" y="1619"/>
                      <a:pt x="2123" y="1595"/>
                      <a:pt x="2129" y="1554"/>
                    </a:cubicBezTo>
                    <a:cubicBezTo>
                      <a:pt x="2131" y="1542"/>
                      <a:pt x="2130" y="1531"/>
                      <a:pt x="2121" y="1530"/>
                    </a:cubicBezTo>
                    <a:close/>
                    <a:moveTo>
                      <a:pt x="1582" y="561"/>
                    </a:moveTo>
                    <a:cubicBezTo>
                      <a:pt x="1581" y="559"/>
                      <a:pt x="1581" y="557"/>
                      <a:pt x="1580" y="555"/>
                    </a:cubicBezTo>
                    <a:cubicBezTo>
                      <a:pt x="1581" y="556"/>
                      <a:pt x="1582" y="559"/>
                      <a:pt x="1582" y="561"/>
                    </a:cubicBezTo>
                    <a:close/>
                    <a:moveTo>
                      <a:pt x="1579" y="555"/>
                    </a:moveTo>
                    <a:cubicBezTo>
                      <a:pt x="1579" y="553"/>
                      <a:pt x="1578" y="551"/>
                      <a:pt x="1578" y="549"/>
                    </a:cubicBezTo>
                    <a:cubicBezTo>
                      <a:pt x="1578" y="550"/>
                      <a:pt x="1579" y="553"/>
                      <a:pt x="1579" y="555"/>
                    </a:cubicBezTo>
                    <a:close/>
                    <a:moveTo>
                      <a:pt x="1576" y="542"/>
                    </a:moveTo>
                    <a:cubicBezTo>
                      <a:pt x="1576" y="540"/>
                      <a:pt x="1576" y="537"/>
                      <a:pt x="1575" y="535"/>
                    </a:cubicBezTo>
                    <a:cubicBezTo>
                      <a:pt x="1576" y="537"/>
                      <a:pt x="1576" y="540"/>
                      <a:pt x="1576" y="542"/>
                    </a:cubicBezTo>
                    <a:close/>
                    <a:moveTo>
                      <a:pt x="1335" y="585"/>
                    </a:moveTo>
                    <a:cubicBezTo>
                      <a:pt x="1335" y="586"/>
                      <a:pt x="1336" y="587"/>
                      <a:pt x="1336" y="588"/>
                    </a:cubicBezTo>
                    <a:cubicBezTo>
                      <a:pt x="1335" y="588"/>
                      <a:pt x="1335" y="586"/>
                      <a:pt x="1335" y="585"/>
                    </a:cubicBezTo>
                    <a:close/>
                    <a:moveTo>
                      <a:pt x="1337" y="589"/>
                    </a:moveTo>
                    <a:cubicBezTo>
                      <a:pt x="1337" y="590"/>
                      <a:pt x="1338" y="593"/>
                      <a:pt x="1339" y="594"/>
                    </a:cubicBezTo>
                    <a:cubicBezTo>
                      <a:pt x="1338" y="593"/>
                      <a:pt x="1337" y="590"/>
                      <a:pt x="1337" y="589"/>
                    </a:cubicBezTo>
                    <a:close/>
                    <a:moveTo>
                      <a:pt x="1339" y="574"/>
                    </a:moveTo>
                    <a:cubicBezTo>
                      <a:pt x="1355" y="571"/>
                      <a:pt x="1387" y="565"/>
                      <a:pt x="1405" y="565"/>
                    </a:cubicBezTo>
                    <a:cubicBezTo>
                      <a:pt x="1405" y="586"/>
                      <a:pt x="1361" y="580"/>
                      <a:pt x="1340" y="580"/>
                    </a:cubicBezTo>
                    <a:cubicBezTo>
                      <a:pt x="1337" y="579"/>
                      <a:pt x="1337" y="580"/>
                      <a:pt x="1332" y="580"/>
                    </a:cubicBezTo>
                    <a:cubicBezTo>
                      <a:pt x="1332" y="581"/>
                      <a:pt x="1334" y="583"/>
                      <a:pt x="1334" y="584"/>
                    </a:cubicBezTo>
                    <a:cubicBezTo>
                      <a:pt x="1333" y="582"/>
                      <a:pt x="1330" y="580"/>
                      <a:pt x="1330" y="579"/>
                    </a:cubicBezTo>
                    <a:cubicBezTo>
                      <a:pt x="1330" y="576"/>
                      <a:pt x="1338" y="575"/>
                      <a:pt x="1339" y="574"/>
                    </a:cubicBezTo>
                    <a:close/>
                    <a:moveTo>
                      <a:pt x="1328" y="598"/>
                    </a:moveTo>
                    <a:cubicBezTo>
                      <a:pt x="1329" y="597"/>
                      <a:pt x="1332" y="596"/>
                      <a:pt x="1335" y="595"/>
                    </a:cubicBezTo>
                    <a:cubicBezTo>
                      <a:pt x="1319" y="602"/>
                      <a:pt x="1291" y="612"/>
                      <a:pt x="1273" y="613"/>
                    </a:cubicBezTo>
                    <a:cubicBezTo>
                      <a:pt x="1266" y="612"/>
                      <a:pt x="1263" y="604"/>
                      <a:pt x="1263" y="598"/>
                    </a:cubicBezTo>
                    <a:cubicBezTo>
                      <a:pt x="1265" y="601"/>
                      <a:pt x="1271" y="605"/>
                      <a:pt x="1274" y="605"/>
                    </a:cubicBezTo>
                    <a:cubicBezTo>
                      <a:pt x="1279" y="605"/>
                      <a:pt x="1282" y="602"/>
                      <a:pt x="1284" y="600"/>
                    </a:cubicBezTo>
                    <a:cubicBezTo>
                      <a:pt x="1290" y="595"/>
                      <a:pt x="1301" y="595"/>
                      <a:pt x="1311" y="595"/>
                    </a:cubicBezTo>
                    <a:cubicBezTo>
                      <a:pt x="1320" y="596"/>
                      <a:pt x="1325" y="599"/>
                      <a:pt x="1328" y="598"/>
                    </a:cubicBezTo>
                    <a:close/>
                    <a:moveTo>
                      <a:pt x="1137" y="481"/>
                    </a:moveTo>
                    <a:cubicBezTo>
                      <a:pt x="1147" y="479"/>
                      <a:pt x="1148" y="481"/>
                      <a:pt x="1156" y="478"/>
                    </a:cubicBezTo>
                    <a:cubicBezTo>
                      <a:pt x="1163" y="475"/>
                      <a:pt x="1160" y="467"/>
                      <a:pt x="1167" y="467"/>
                    </a:cubicBezTo>
                    <a:cubicBezTo>
                      <a:pt x="1175" y="467"/>
                      <a:pt x="1181" y="477"/>
                      <a:pt x="1184" y="479"/>
                    </a:cubicBezTo>
                    <a:cubicBezTo>
                      <a:pt x="1185" y="477"/>
                      <a:pt x="1184" y="472"/>
                      <a:pt x="1184" y="471"/>
                    </a:cubicBezTo>
                    <a:cubicBezTo>
                      <a:pt x="1186" y="471"/>
                      <a:pt x="1188" y="471"/>
                      <a:pt x="1190" y="471"/>
                    </a:cubicBezTo>
                    <a:cubicBezTo>
                      <a:pt x="1193" y="471"/>
                      <a:pt x="1223" y="490"/>
                      <a:pt x="1225" y="492"/>
                    </a:cubicBezTo>
                    <a:cubicBezTo>
                      <a:pt x="1229" y="499"/>
                      <a:pt x="1225" y="503"/>
                      <a:pt x="1231" y="508"/>
                    </a:cubicBezTo>
                    <a:cubicBezTo>
                      <a:pt x="1247" y="521"/>
                      <a:pt x="1268" y="519"/>
                      <a:pt x="1286" y="528"/>
                    </a:cubicBezTo>
                    <a:cubicBezTo>
                      <a:pt x="1291" y="528"/>
                      <a:pt x="1298" y="528"/>
                      <a:pt x="1305" y="528"/>
                    </a:cubicBezTo>
                    <a:cubicBezTo>
                      <a:pt x="1313" y="533"/>
                      <a:pt x="1323" y="538"/>
                      <a:pt x="1324" y="547"/>
                    </a:cubicBezTo>
                    <a:cubicBezTo>
                      <a:pt x="1324" y="550"/>
                      <a:pt x="1320" y="553"/>
                      <a:pt x="1317" y="553"/>
                    </a:cubicBezTo>
                    <a:cubicBezTo>
                      <a:pt x="1309" y="554"/>
                      <a:pt x="1300" y="545"/>
                      <a:pt x="1297" y="543"/>
                    </a:cubicBezTo>
                    <a:cubicBezTo>
                      <a:pt x="1294" y="552"/>
                      <a:pt x="1289" y="579"/>
                      <a:pt x="1279" y="579"/>
                    </a:cubicBezTo>
                    <a:cubicBezTo>
                      <a:pt x="1271" y="575"/>
                      <a:pt x="1271" y="571"/>
                      <a:pt x="1268" y="561"/>
                    </a:cubicBezTo>
                    <a:cubicBezTo>
                      <a:pt x="1261" y="563"/>
                      <a:pt x="1263" y="565"/>
                      <a:pt x="1254" y="565"/>
                    </a:cubicBezTo>
                    <a:cubicBezTo>
                      <a:pt x="1256" y="557"/>
                      <a:pt x="1262" y="552"/>
                      <a:pt x="1262" y="544"/>
                    </a:cubicBezTo>
                    <a:cubicBezTo>
                      <a:pt x="1262" y="538"/>
                      <a:pt x="1236" y="528"/>
                      <a:pt x="1230" y="528"/>
                    </a:cubicBezTo>
                    <a:cubicBezTo>
                      <a:pt x="1218" y="528"/>
                      <a:pt x="1231" y="540"/>
                      <a:pt x="1205" y="542"/>
                    </a:cubicBezTo>
                    <a:cubicBezTo>
                      <a:pt x="1197" y="542"/>
                      <a:pt x="1197" y="559"/>
                      <a:pt x="1197" y="567"/>
                    </a:cubicBezTo>
                    <a:cubicBezTo>
                      <a:pt x="1197" y="572"/>
                      <a:pt x="1197" y="579"/>
                      <a:pt x="1197" y="585"/>
                    </a:cubicBezTo>
                    <a:cubicBezTo>
                      <a:pt x="1197" y="593"/>
                      <a:pt x="1194" y="609"/>
                      <a:pt x="1183" y="609"/>
                    </a:cubicBezTo>
                    <a:cubicBezTo>
                      <a:pt x="1175" y="610"/>
                      <a:pt x="1167" y="605"/>
                      <a:pt x="1166" y="598"/>
                    </a:cubicBezTo>
                    <a:cubicBezTo>
                      <a:pt x="1166" y="583"/>
                      <a:pt x="1172" y="555"/>
                      <a:pt x="1184" y="542"/>
                    </a:cubicBezTo>
                    <a:cubicBezTo>
                      <a:pt x="1177" y="542"/>
                      <a:pt x="1175" y="546"/>
                      <a:pt x="1167" y="550"/>
                    </a:cubicBezTo>
                    <a:cubicBezTo>
                      <a:pt x="1169" y="538"/>
                      <a:pt x="1197" y="523"/>
                      <a:pt x="1212" y="523"/>
                    </a:cubicBezTo>
                    <a:cubicBezTo>
                      <a:pt x="1217" y="523"/>
                      <a:pt x="1233" y="526"/>
                      <a:pt x="1244" y="523"/>
                    </a:cubicBezTo>
                    <a:cubicBezTo>
                      <a:pt x="1244" y="521"/>
                      <a:pt x="1244" y="518"/>
                      <a:pt x="1244" y="517"/>
                    </a:cubicBezTo>
                    <a:cubicBezTo>
                      <a:pt x="1229" y="516"/>
                      <a:pt x="1221" y="510"/>
                      <a:pt x="1204" y="509"/>
                    </a:cubicBezTo>
                    <a:cubicBezTo>
                      <a:pt x="1196" y="509"/>
                      <a:pt x="1194" y="514"/>
                      <a:pt x="1184" y="515"/>
                    </a:cubicBezTo>
                    <a:cubicBezTo>
                      <a:pt x="1181" y="515"/>
                      <a:pt x="1173" y="511"/>
                      <a:pt x="1172" y="508"/>
                    </a:cubicBezTo>
                    <a:cubicBezTo>
                      <a:pt x="1169" y="508"/>
                      <a:pt x="1163" y="508"/>
                      <a:pt x="1158" y="508"/>
                    </a:cubicBezTo>
                    <a:cubicBezTo>
                      <a:pt x="1161" y="505"/>
                      <a:pt x="1166" y="502"/>
                      <a:pt x="1166" y="494"/>
                    </a:cubicBezTo>
                    <a:cubicBezTo>
                      <a:pt x="1156" y="497"/>
                      <a:pt x="1143" y="506"/>
                      <a:pt x="1135" y="507"/>
                    </a:cubicBezTo>
                    <a:cubicBezTo>
                      <a:pt x="1130" y="507"/>
                      <a:pt x="1128" y="514"/>
                      <a:pt x="1116" y="514"/>
                    </a:cubicBezTo>
                    <a:cubicBezTo>
                      <a:pt x="1112" y="514"/>
                      <a:pt x="1109" y="514"/>
                      <a:pt x="1106" y="509"/>
                    </a:cubicBezTo>
                    <a:cubicBezTo>
                      <a:pt x="1102" y="509"/>
                      <a:pt x="1098" y="511"/>
                      <a:pt x="1093" y="513"/>
                    </a:cubicBezTo>
                    <a:cubicBezTo>
                      <a:pt x="1090" y="513"/>
                      <a:pt x="1085" y="513"/>
                      <a:pt x="1083" y="513"/>
                    </a:cubicBezTo>
                    <a:cubicBezTo>
                      <a:pt x="1099" y="497"/>
                      <a:pt x="1118" y="491"/>
                      <a:pt x="1137" y="481"/>
                    </a:cubicBezTo>
                    <a:close/>
                    <a:moveTo>
                      <a:pt x="1425" y="2197"/>
                    </a:moveTo>
                    <a:cubicBezTo>
                      <a:pt x="1426" y="2193"/>
                      <a:pt x="1425" y="2192"/>
                      <a:pt x="1426" y="2188"/>
                    </a:cubicBezTo>
                    <a:cubicBezTo>
                      <a:pt x="1426" y="2186"/>
                      <a:pt x="1429" y="2186"/>
                      <a:pt x="1429" y="2184"/>
                    </a:cubicBezTo>
                    <a:cubicBezTo>
                      <a:pt x="1429" y="2181"/>
                      <a:pt x="1428" y="2179"/>
                      <a:pt x="1422" y="2180"/>
                    </a:cubicBezTo>
                    <a:cubicBezTo>
                      <a:pt x="1419" y="2180"/>
                      <a:pt x="1414" y="2190"/>
                      <a:pt x="1414" y="2190"/>
                    </a:cubicBezTo>
                    <a:cubicBezTo>
                      <a:pt x="1413" y="2191"/>
                      <a:pt x="1414" y="2192"/>
                      <a:pt x="1413" y="2194"/>
                    </a:cubicBezTo>
                    <a:cubicBezTo>
                      <a:pt x="1413" y="2195"/>
                      <a:pt x="1416" y="2197"/>
                      <a:pt x="1419" y="2197"/>
                    </a:cubicBezTo>
                    <a:cubicBezTo>
                      <a:pt x="1421" y="2197"/>
                      <a:pt x="1423" y="2197"/>
                      <a:pt x="1425" y="2197"/>
                    </a:cubicBezTo>
                    <a:close/>
                    <a:moveTo>
                      <a:pt x="1408" y="187"/>
                    </a:moveTo>
                    <a:cubicBezTo>
                      <a:pt x="1406" y="178"/>
                      <a:pt x="1368" y="174"/>
                      <a:pt x="1368" y="185"/>
                    </a:cubicBezTo>
                    <a:cubicBezTo>
                      <a:pt x="1368" y="188"/>
                      <a:pt x="1374" y="191"/>
                      <a:pt x="1384" y="192"/>
                    </a:cubicBezTo>
                    <a:cubicBezTo>
                      <a:pt x="1392" y="192"/>
                      <a:pt x="1408" y="191"/>
                      <a:pt x="1408" y="187"/>
                    </a:cubicBezTo>
                    <a:close/>
                    <a:moveTo>
                      <a:pt x="6" y="1029"/>
                    </a:moveTo>
                    <a:cubicBezTo>
                      <a:pt x="3" y="1029"/>
                      <a:pt x="5" y="1028"/>
                      <a:pt x="3" y="1027"/>
                    </a:cubicBezTo>
                    <a:cubicBezTo>
                      <a:pt x="2" y="1028"/>
                      <a:pt x="2" y="1029"/>
                      <a:pt x="1" y="1030"/>
                    </a:cubicBezTo>
                    <a:cubicBezTo>
                      <a:pt x="1" y="1033"/>
                      <a:pt x="0" y="1035"/>
                      <a:pt x="3" y="1035"/>
                    </a:cubicBezTo>
                    <a:cubicBezTo>
                      <a:pt x="5" y="1035"/>
                      <a:pt x="4" y="1034"/>
                      <a:pt x="6" y="1035"/>
                    </a:cubicBezTo>
                    <a:cubicBezTo>
                      <a:pt x="5" y="1033"/>
                      <a:pt x="6" y="1031"/>
                      <a:pt x="6" y="1029"/>
                    </a:cubicBezTo>
                    <a:close/>
                  </a:path>
                </a:pathLst>
              </a:custGeom>
              <a:gradFill rotWithShape="1">
                <a:gsLst>
                  <a:gs pos="0">
                    <a:srgbClr val="373737">
                      <a:alpha val="0"/>
                    </a:srgbClr>
                  </a:gs>
                  <a:gs pos="100000">
                    <a:srgbClr val="777777">
                      <a:alpha val="59000"/>
                    </a:srgbClr>
                  </a:gs>
                </a:gsLst>
                <a:path path="rect">
                  <a:fillToRect l="50000" t="50000" r="50000" b="50000"/>
                </a:path>
              </a:gradFill>
              <a:ln w="9525">
                <a:noFill/>
                <a:round/>
                <a:headEnd/>
                <a:tailEnd/>
              </a:ln>
            </p:spPr>
            <p:txBody>
              <a:bodyPr wrap="none" lIns="73025" tIns="36511" rIns="73025" bIns="36511" anchor="ctr"/>
              <a:lstStyle/>
              <a:p>
                <a:pPr eaLnBrk="0" hangingPunct="0">
                  <a:lnSpc>
                    <a:spcPct val="90000"/>
                  </a:lnSpc>
                </a:pPr>
                <a:endParaRPr lang="en-US"/>
              </a:p>
            </p:txBody>
          </p:sp>
        </p:grpSp>
        <p:grpSp>
          <p:nvGrpSpPr>
            <p:cNvPr id="2" name="Group 1"/>
            <p:cNvGrpSpPr/>
            <p:nvPr/>
          </p:nvGrpSpPr>
          <p:grpSpPr>
            <a:xfrm>
              <a:off x="146072" y="1824378"/>
              <a:ext cx="4497847" cy="3194884"/>
              <a:chOff x="146072" y="1824378"/>
              <a:chExt cx="4497847" cy="3194884"/>
            </a:xfrm>
          </p:grpSpPr>
          <p:graphicFrame>
            <p:nvGraphicFramePr>
              <p:cNvPr id="7" name="Chart 6"/>
              <p:cNvGraphicFramePr>
                <a:graphicFrameLocks/>
              </p:cNvGraphicFramePr>
              <p:nvPr>
                <p:extLst>
                  <p:ext uri="{D42A27DB-BD31-4B8C-83A1-F6EECF244321}">
                    <p14:modId xmlns:p14="http://schemas.microsoft.com/office/powerpoint/2010/main" xmlns="" val="620910686"/>
                  </p:ext>
                </p:extLst>
              </p:nvPr>
            </p:nvGraphicFramePr>
            <p:xfrm>
              <a:off x="146072" y="1824378"/>
              <a:ext cx="4497847" cy="3194884"/>
            </p:xfrm>
            <a:graphic>
              <a:graphicData uri="http://schemas.openxmlformats.org/drawingml/2006/chart">
                <c:chart xmlns:c="http://schemas.openxmlformats.org/drawingml/2006/chart" xmlns:r="http://schemas.openxmlformats.org/officeDocument/2006/relationships" r:id="rId9"/>
              </a:graphicData>
            </a:graphic>
          </p:graphicFrame>
          <p:grpSp>
            <p:nvGrpSpPr>
              <p:cNvPr id="5" name="Group 4"/>
              <p:cNvGrpSpPr/>
              <p:nvPr/>
            </p:nvGrpSpPr>
            <p:grpSpPr>
              <a:xfrm>
                <a:off x="1417154" y="2296941"/>
                <a:ext cx="2096675" cy="261298"/>
                <a:chOff x="214686" y="5459127"/>
                <a:chExt cx="3066971" cy="389171"/>
              </a:xfrm>
            </p:grpSpPr>
            <p:sp>
              <p:nvSpPr>
                <p:cNvPr id="38" name="Rounded Rectangle 37"/>
                <p:cNvSpPr/>
                <p:nvPr/>
              </p:nvSpPr>
              <p:spPr>
                <a:xfrm>
                  <a:off x="214686" y="5459127"/>
                  <a:ext cx="3066971" cy="389171"/>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274320" bIns="45720" numCol="1" spcCol="0" rtlCol="0" fromWordArt="0" anchor="ctr" anchorCtr="0" forceAA="0" compatLnSpc="1">
                  <a:prstTxWarp prst="textNoShape">
                    <a:avLst/>
                  </a:prstTxWarp>
                  <a:noAutofit/>
                </a:bodyPr>
                <a:lstStyle/>
                <a:p>
                  <a:r>
                    <a:rPr lang="en-US" sz="1400" b="1" dirty="0"/>
                    <a:t>Cloud</a:t>
                  </a:r>
                </a:p>
              </p:txBody>
            </p:sp>
            <p:sp>
              <p:nvSpPr>
                <p:cNvPr id="39" name="Freeform 25"/>
                <p:cNvSpPr>
                  <a:spLocks/>
                </p:cNvSpPr>
                <p:nvPr/>
              </p:nvSpPr>
              <p:spPr bwMode="auto">
                <a:xfrm>
                  <a:off x="1480752" y="5531369"/>
                  <a:ext cx="125589" cy="215852"/>
                </a:xfrm>
                <a:custGeom>
                  <a:avLst/>
                  <a:gdLst/>
                  <a:ahLst/>
                  <a:cxnLst>
                    <a:cxn ang="0">
                      <a:pos x="11" y="53"/>
                    </a:cxn>
                    <a:cxn ang="0">
                      <a:pos x="0" y="53"/>
                    </a:cxn>
                    <a:cxn ang="0">
                      <a:pos x="0" y="35"/>
                    </a:cxn>
                    <a:cxn ang="0">
                      <a:pos x="11" y="35"/>
                    </a:cxn>
                    <a:cxn ang="0">
                      <a:pos x="11" y="21"/>
                    </a:cxn>
                    <a:cxn ang="0">
                      <a:pos x="33" y="0"/>
                    </a:cxn>
                    <a:cxn ang="0">
                      <a:pos x="49" y="0"/>
                    </a:cxn>
                    <a:cxn ang="0">
                      <a:pos x="49" y="19"/>
                    </a:cxn>
                    <a:cxn ang="0">
                      <a:pos x="37" y="19"/>
                    </a:cxn>
                    <a:cxn ang="0">
                      <a:pos x="32" y="23"/>
                    </a:cxn>
                    <a:cxn ang="0">
                      <a:pos x="32" y="35"/>
                    </a:cxn>
                    <a:cxn ang="0">
                      <a:pos x="49" y="35"/>
                    </a:cxn>
                    <a:cxn ang="0">
                      <a:pos x="47" y="53"/>
                    </a:cxn>
                    <a:cxn ang="0">
                      <a:pos x="32" y="53"/>
                    </a:cxn>
                    <a:cxn ang="0">
                      <a:pos x="32" y="105"/>
                    </a:cxn>
                    <a:cxn ang="0">
                      <a:pos x="11" y="105"/>
                    </a:cxn>
                    <a:cxn ang="0">
                      <a:pos x="11" y="53"/>
                    </a:cxn>
                  </a:cxnLst>
                  <a:rect l="0" t="0" r="r" b="b"/>
                  <a:pathLst>
                    <a:path w="49" h="105">
                      <a:moveTo>
                        <a:pt x="11" y="53"/>
                      </a:moveTo>
                      <a:cubicBezTo>
                        <a:pt x="0" y="53"/>
                        <a:pt x="0" y="53"/>
                        <a:pt x="0" y="53"/>
                      </a:cubicBezTo>
                      <a:cubicBezTo>
                        <a:pt x="0" y="35"/>
                        <a:pt x="0" y="35"/>
                        <a:pt x="0" y="35"/>
                      </a:cubicBezTo>
                      <a:cubicBezTo>
                        <a:pt x="11" y="35"/>
                        <a:pt x="11" y="35"/>
                        <a:pt x="11" y="35"/>
                      </a:cubicBezTo>
                      <a:cubicBezTo>
                        <a:pt x="11" y="35"/>
                        <a:pt x="11" y="23"/>
                        <a:pt x="11" y="21"/>
                      </a:cubicBezTo>
                      <a:cubicBezTo>
                        <a:pt x="11" y="18"/>
                        <a:pt x="10" y="0"/>
                        <a:pt x="33" y="0"/>
                      </a:cubicBezTo>
                      <a:cubicBezTo>
                        <a:pt x="36" y="0"/>
                        <a:pt x="43" y="0"/>
                        <a:pt x="49" y="0"/>
                      </a:cubicBezTo>
                      <a:cubicBezTo>
                        <a:pt x="49" y="8"/>
                        <a:pt x="49" y="16"/>
                        <a:pt x="49" y="19"/>
                      </a:cubicBezTo>
                      <a:cubicBezTo>
                        <a:pt x="44" y="19"/>
                        <a:pt x="39" y="19"/>
                        <a:pt x="37" y="19"/>
                      </a:cubicBezTo>
                      <a:cubicBezTo>
                        <a:pt x="35" y="19"/>
                        <a:pt x="32" y="21"/>
                        <a:pt x="32" y="23"/>
                      </a:cubicBezTo>
                      <a:cubicBezTo>
                        <a:pt x="32" y="25"/>
                        <a:pt x="32" y="35"/>
                        <a:pt x="32" y="35"/>
                      </a:cubicBezTo>
                      <a:cubicBezTo>
                        <a:pt x="32" y="35"/>
                        <a:pt x="47" y="35"/>
                        <a:pt x="49" y="35"/>
                      </a:cubicBezTo>
                      <a:cubicBezTo>
                        <a:pt x="48" y="44"/>
                        <a:pt x="47" y="53"/>
                        <a:pt x="47" y="53"/>
                      </a:cubicBezTo>
                      <a:cubicBezTo>
                        <a:pt x="32" y="53"/>
                        <a:pt x="32" y="53"/>
                        <a:pt x="32" y="53"/>
                      </a:cubicBezTo>
                      <a:cubicBezTo>
                        <a:pt x="32" y="105"/>
                        <a:pt x="32" y="105"/>
                        <a:pt x="32" y="105"/>
                      </a:cubicBezTo>
                      <a:cubicBezTo>
                        <a:pt x="11" y="105"/>
                        <a:pt x="11" y="105"/>
                        <a:pt x="11" y="105"/>
                      </a:cubicBezTo>
                      <a:lnTo>
                        <a:pt x="11" y="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pic>
              <p:nvPicPr>
                <p:cNvPr id="40" name="Picture 7"/>
                <p:cNvPicPr>
                  <a:picLocks noChangeAspect="1" noChangeArrowheads="1"/>
                </p:cNvPicPr>
                <p:nvPr/>
              </p:nvPicPr>
              <p:blipFill>
                <a:blip r:embed="rId10" cstate="print"/>
                <a:stretch>
                  <a:fillRect/>
                </a:stretch>
              </p:blipFill>
              <p:spPr bwMode="auto">
                <a:xfrm>
                  <a:off x="2613424" y="5551383"/>
                  <a:ext cx="425106" cy="196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10"/>
                <p:cNvPicPr>
                  <a:picLocks noChangeAspect="1" noChangeArrowheads="1"/>
                </p:cNvPicPr>
                <p:nvPr/>
              </p:nvPicPr>
              <p:blipFill>
                <a:blip r:embed="rId11" cstate="print"/>
                <a:stretch>
                  <a:fillRect/>
                </a:stretch>
              </p:blipFill>
              <p:spPr bwMode="auto">
                <a:xfrm>
                  <a:off x="1746851" y="5577493"/>
                  <a:ext cx="754695" cy="17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Group 11"/>
              <p:cNvGrpSpPr/>
              <p:nvPr/>
            </p:nvGrpSpPr>
            <p:grpSpPr>
              <a:xfrm>
                <a:off x="1105637" y="2664783"/>
                <a:ext cx="2096675" cy="261298"/>
                <a:chOff x="9229033" y="5012437"/>
                <a:chExt cx="2096675" cy="261298"/>
              </a:xfrm>
            </p:grpSpPr>
            <p:sp>
              <p:nvSpPr>
                <p:cNvPr id="69" name="Rounded Rectangle 68"/>
                <p:cNvSpPr/>
                <p:nvPr/>
              </p:nvSpPr>
              <p:spPr>
                <a:xfrm>
                  <a:off x="9229033" y="5012437"/>
                  <a:ext cx="2096675" cy="261298"/>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274320" bIns="45720" numCol="1" spcCol="0" rtlCol="0" fromWordArt="0" anchor="ctr" anchorCtr="0" forceAA="0" compatLnSpc="1">
                  <a:prstTxWarp prst="textNoShape">
                    <a:avLst/>
                  </a:prstTxWarp>
                  <a:noAutofit/>
                </a:bodyPr>
                <a:lstStyle/>
                <a:p>
                  <a:r>
                    <a:rPr lang="en-US" sz="1400" b="1" dirty="0" smtClean="0"/>
                    <a:t>Video</a:t>
                  </a:r>
                  <a:endParaRPr lang="en-US" sz="1400" b="1" dirty="0"/>
                </a:p>
              </p:txBody>
            </p:sp>
            <p:pic>
              <p:nvPicPr>
                <p:cNvPr id="32" name="Picture 31" descr="Netflix.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151798" y="5064294"/>
                  <a:ext cx="506416" cy="125175"/>
                </a:xfrm>
                <a:prstGeom prst="rect">
                  <a:avLst/>
                </a:prstGeom>
              </p:spPr>
            </p:pic>
            <p:pic>
              <p:nvPicPr>
                <p:cNvPr id="34" name="Picture 33" descr="youtube_lo-01.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763417" y="5067330"/>
                  <a:ext cx="418575" cy="135586"/>
                </a:xfrm>
                <a:prstGeom prst="rect">
                  <a:avLst/>
                </a:prstGeom>
              </p:spPr>
            </p:pic>
          </p:grpSp>
          <p:grpSp>
            <p:nvGrpSpPr>
              <p:cNvPr id="6" name="Group 5"/>
              <p:cNvGrpSpPr/>
              <p:nvPr/>
            </p:nvGrpSpPr>
            <p:grpSpPr>
              <a:xfrm>
                <a:off x="826761" y="3012453"/>
                <a:ext cx="2096675" cy="261711"/>
                <a:chOff x="9540046" y="5051595"/>
                <a:chExt cx="2096675" cy="261711"/>
              </a:xfrm>
            </p:grpSpPr>
            <p:sp>
              <p:nvSpPr>
                <p:cNvPr id="74" name="Rounded Rectangle 73"/>
                <p:cNvSpPr/>
                <p:nvPr/>
              </p:nvSpPr>
              <p:spPr>
                <a:xfrm>
                  <a:off x="9540046" y="5052008"/>
                  <a:ext cx="2096675" cy="261298"/>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20" rIns="274320" bIns="45720" numCol="1" spcCol="0" rtlCol="0" fromWordArt="0" anchor="ctr" anchorCtr="0" forceAA="0" compatLnSpc="1">
                  <a:prstTxWarp prst="textNoShape">
                    <a:avLst/>
                  </a:prstTxWarp>
                  <a:noAutofit/>
                </a:bodyPr>
                <a:lstStyle/>
                <a:p>
                  <a:r>
                    <a:rPr lang="en-US" sz="1400" b="1" dirty="0" smtClean="0"/>
                    <a:t>Mobility</a:t>
                  </a:r>
                  <a:endParaRPr lang="en-US" sz="1400" b="1" dirty="0"/>
                </a:p>
              </p:txBody>
            </p:sp>
            <p:pic>
              <p:nvPicPr>
                <p:cNvPr id="78" name="Picture 77" descr="iphone.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0814355" y="5051595"/>
                  <a:ext cx="174793" cy="236505"/>
                </a:xfrm>
                <a:prstGeom prst="rect">
                  <a:avLst/>
                </a:prstGeom>
              </p:spPr>
            </p:pic>
            <p:pic>
              <p:nvPicPr>
                <p:cNvPr id="79" name="Picture 78" descr="Android.pn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1078296" y="5072303"/>
                  <a:ext cx="306183" cy="240044"/>
                </a:xfrm>
                <a:prstGeom prst="rect">
                  <a:avLst/>
                </a:prstGeom>
              </p:spPr>
            </p:pic>
          </p:grpSp>
        </p:grpSp>
      </p:grpSp>
      <p:sp>
        <p:nvSpPr>
          <p:cNvPr id="42" name="Content Placeholder 1"/>
          <p:cNvSpPr txBox="1">
            <a:spLocks/>
          </p:cNvSpPr>
          <p:nvPr/>
        </p:nvSpPr>
        <p:spPr>
          <a:xfrm>
            <a:off x="-1452" y="6286843"/>
            <a:ext cx="4998313"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rgbClr val="5F5F5F"/>
                </a:solidFill>
              </a:rPr>
              <a:t>Source: </a:t>
            </a:r>
            <a:r>
              <a:rPr lang="en-US" sz="1400" i="1" dirty="0" err="1" smtClean="0">
                <a:solidFill>
                  <a:srgbClr val="5F5F5F"/>
                </a:solidFill>
              </a:rPr>
              <a:t>Telegeography</a:t>
            </a:r>
            <a:r>
              <a:rPr lang="en-US" sz="1400" i="1" dirty="0">
                <a:solidFill>
                  <a:srgbClr val="5F5F5F"/>
                </a:solidFill>
              </a:rPr>
              <a:t> </a:t>
            </a:r>
            <a:r>
              <a:rPr lang="en-US" sz="1400" i="1" dirty="0" smtClean="0">
                <a:solidFill>
                  <a:srgbClr val="5F5F5F"/>
                </a:solidFill>
              </a:rPr>
              <a:t>2011, Various SP financial statements</a:t>
            </a:r>
          </a:p>
        </p:txBody>
      </p:sp>
      <p:grpSp>
        <p:nvGrpSpPr>
          <p:cNvPr id="31" name="Group 30"/>
          <p:cNvGrpSpPr/>
          <p:nvPr/>
        </p:nvGrpSpPr>
        <p:grpSpPr>
          <a:xfrm>
            <a:off x="4900775" y="3630664"/>
            <a:ext cx="3954990" cy="2881912"/>
            <a:chOff x="4900775" y="3630664"/>
            <a:chExt cx="3954990" cy="2881912"/>
          </a:xfrm>
        </p:grpSpPr>
        <p:grpSp>
          <p:nvGrpSpPr>
            <p:cNvPr id="16" name="Group 15"/>
            <p:cNvGrpSpPr/>
            <p:nvPr/>
          </p:nvGrpSpPr>
          <p:grpSpPr>
            <a:xfrm>
              <a:off x="4900775" y="3630664"/>
              <a:ext cx="3600312" cy="2347687"/>
              <a:chOff x="5218784" y="2554385"/>
              <a:chExt cx="3776128" cy="2958039"/>
            </a:xfrm>
          </p:grpSpPr>
          <p:pic>
            <p:nvPicPr>
              <p:cNvPr id="1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18784" y="2554385"/>
                <a:ext cx="3776128" cy="2958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8" name="Oval 17"/>
              <p:cNvSpPr/>
              <p:nvPr/>
            </p:nvSpPr>
            <p:spPr>
              <a:xfrm>
                <a:off x="5271999" y="3120831"/>
                <a:ext cx="2251921" cy="300130"/>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3" name="Group 12"/>
            <p:cNvGrpSpPr/>
            <p:nvPr/>
          </p:nvGrpSpPr>
          <p:grpSpPr>
            <a:xfrm>
              <a:off x="5079588" y="3803066"/>
              <a:ext cx="3527699" cy="2299559"/>
              <a:chOff x="700088" y="728663"/>
              <a:chExt cx="7743825" cy="5400675"/>
            </a:xfrm>
          </p:grpSpPr>
          <p:pic>
            <p:nvPicPr>
              <p:cNvPr id="14" name="Picture 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0088" y="728663"/>
                <a:ext cx="7743825" cy="540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5" name="Oval 14"/>
              <p:cNvSpPr/>
              <p:nvPr/>
            </p:nvSpPr>
            <p:spPr>
              <a:xfrm>
                <a:off x="713416" y="2832171"/>
                <a:ext cx="7218010" cy="1943599"/>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9" name="Group 18"/>
            <p:cNvGrpSpPr/>
            <p:nvPr/>
          </p:nvGrpSpPr>
          <p:grpSpPr>
            <a:xfrm>
              <a:off x="5191576" y="4004286"/>
              <a:ext cx="3544488" cy="2178431"/>
              <a:chOff x="5042042" y="1577728"/>
              <a:chExt cx="3544488" cy="2178431"/>
            </a:xfrm>
          </p:grpSpPr>
          <p:pic>
            <p:nvPicPr>
              <p:cNvPr id="2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042042" y="1577728"/>
                <a:ext cx="3544488" cy="2178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1" name="Oval 20"/>
              <p:cNvSpPr/>
              <p:nvPr/>
            </p:nvSpPr>
            <p:spPr>
              <a:xfrm>
                <a:off x="5128591" y="2932043"/>
                <a:ext cx="3222961" cy="655984"/>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8" name="Group 7"/>
            <p:cNvGrpSpPr/>
            <p:nvPr/>
          </p:nvGrpSpPr>
          <p:grpSpPr>
            <a:xfrm>
              <a:off x="5327281" y="4257800"/>
              <a:ext cx="3528484" cy="2254776"/>
              <a:chOff x="667820" y="1577728"/>
              <a:chExt cx="3616504" cy="2178431"/>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67820" y="1577728"/>
                <a:ext cx="3616504" cy="2178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0" name="Oval 9"/>
              <p:cNvSpPr/>
              <p:nvPr/>
            </p:nvSpPr>
            <p:spPr>
              <a:xfrm>
                <a:off x="707576" y="2819971"/>
                <a:ext cx="1768496" cy="936188"/>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11" name="Freeform 10"/>
          <p:cNvSpPr/>
          <p:nvPr/>
        </p:nvSpPr>
        <p:spPr>
          <a:xfrm rot="21175209">
            <a:off x="713950" y="1701879"/>
            <a:ext cx="4290282" cy="2133318"/>
          </a:xfrm>
          <a:custGeom>
            <a:avLst/>
            <a:gdLst>
              <a:gd name="connsiteX0" fmla="*/ 0 w 7957996"/>
              <a:gd name="connsiteY0" fmla="*/ 4173648 h 4173648"/>
              <a:gd name="connsiteX1" fmla="*/ 3829616 w 7957996"/>
              <a:gd name="connsiteY1" fmla="*/ 3476531 h 4173648"/>
              <a:gd name="connsiteX2" fmla="*/ 7957996 w 7957996"/>
              <a:gd name="connsiteY2" fmla="*/ 0 h 4173648"/>
              <a:gd name="connsiteX0" fmla="*/ 0 w 7971273"/>
              <a:gd name="connsiteY0" fmla="*/ 4116873 h 4162676"/>
              <a:gd name="connsiteX1" fmla="*/ 3842893 w 7971273"/>
              <a:gd name="connsiteY1" fmla="*/ 3476531 h 4162676"/>
              <a:gd name="connsiteX2" fmla="*/ 7971273 w 7971273"/>
              <a:gd name="connsiteY2" fmla="*/ 0 h 4162676"/>
              <a:gd name="connsiteX0" fmla="*/ 0 w 7971273"/>
              <a:gd name="connsiteY0" fmla="*/ 4116873 h 4116873"/>
              <a:gd name="connsiteX1" fmla="*/ 4395375 w 7971273"/>
              <a:gd name="connsiteY1" fmla="*/ 3234687 h 4116873"/>
              <a:gd name="connsiteX2" fmla="*/ 7971273 w 7971273"/>
              <a:gd name="connsiteY2" fmla="*/ 0 h 4116873"/>
              <a:gd name="connsiteX0" fmla="*/ 1 w 7854404"/>
              <a:gd name="connsiteY0" fmla="*/ 3777499 h 3789613"/>
              <a:gd name="connsiteX1" fmla="*/ 4278506 w 7854404"/>
              <a:gd name="connsiteY1" fmla="*/ 3234687 h 3789613"/>
              <a:gd name="connsiteX2" fmla="*/ 7854404 w 7854404"/>
              <a:gd name="connsiteY2" fmla="*/ 0 h 3789613"/>
              <a:gd name="connsiteX0" fmla="*/ 0 w 7569974"/>
              <a:gd name="connsiteY0" fmla="*/ 3521465 h 3533579"/>
              <a:gd name="connsiteX1" fmla="*/ 4278505 w 7569974"/>
              <a:gd name="connsiteY1" fmla="*/ 2978653 h 3533579"/>
              <a:gd name="connsiteX2" fmla="*/ 7569974 w 7569974"/>
              <a:gd name="connsiteY2" fmla="*/ 0 h 3533579"/>
            </a:gdLst>
            <a:ahLst/>
            <a:cxnLst>
              <a:cxn ang="0">
                <a:pos x="connsiteX0" y="connsiteY0"/>
              </a:cxn>
              <a:cxn ang="0">
                <a:pos x="connsiteX1" y="connsiteY1"/>
              </a:cxn>
              <a:cxn ang="0">
                <a:pos x="connsiteX2" y="connsiteY2"/>
              </a:cxn>
            </a:cxnLst>
            <a:rect l="l" t="t" r="r" b="b"/>
            <a:pathLst>
              <a:path w="7569974" h="3533579">
                <a:moveTo>
                  <a:pt x="0" y="3521465"/>
                </a:moveTo>
                <a:cubicBezTo>
                  <a:pt x="1251641" y="3520710"/>
                  <a:pt x="2949960" y="3664798"/>
                  <a:pt x="4278505" y="2978653"/>
                </a:cubicBezTo>
                <a:cubicBezTo>
                  <a:pt x="5607050" y="2292508"/>
                  <a:pt x="6168950" y="1390461"/>
                  <a:pt x="7569974" y="0"/>
                </a:cubicBezTo>
              </a:path>
            </a:pathLst>
          </a:custGeom>
          <a:ln w="254000" cap="rnd">
            <a:solidFill>
              <a:srgbClr val="0070C0"/>
            </a:solidFill>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25000" dirty="0"/>
          </a:p>
        </p:txBody>
      </p:sp>
      <p:grpSp>
        <p:nvGrpSpPr>
          <p:cNvPr id="28" name="Group 27"/>
          <p:cNvGrpSpPr/>
          <p:nvPr/>
        </p:nvGrpSpPr>
        <p:grpSpPr>
          <a:xfrm>
            <a:off x="867732" y="3887507"/>
            <a:ext cx="4033042" cy="400110"/>
            <a:chOff x="867732" y="3887507"/>
            <a:chExt cx="4033042" cy="400110"/>
          </a:xfrm>
        </p:grpSpPr>
        <p:sp>
          <p:nvSpPr>
            <p:cNvPr id="57" name="Freeform 56"/>
            <p:cNvSpPr/>
            <p:nvPr/>
          </p:nvSpPr>
          <p:spPr>
            <a:xfrm flipV="1">
              <a:off x="867732" y="4088393"/>
              <a:ext cx="4033042" cy="45719"/>
            </a:xfrm>
            <a:custGeom>
              <a:avLst/>
              <a:gdLst>
                <a:gd name="connsiteX0" fmla="*/ 0 w 7957996"/>
                <a:gd name="connsiteY0" fmla="*/ 4173648 h 4173648"/>
                <a:gd name="connsiteX1" fmla="*/ 3829616 w 7957996"/>
                <a:gd name="connsiteY1" fmla="*/ 3476531 h 4173648"/>
                <a:gd name="connsiteX2" fmla="*/ 7957996 w 7957996"/>
                <a:gd name="connsiteY2" fmla="*/ 0 h 4173648"/>
                <a:gd name="connsiteX0" fmla="*/ 0 w 7971273"/>
                <a:gd name="connsiteY0" fmla="*/ 4116873 h 4162676"/>
                <a:gd name="connsiteX1" fmla="*/ 3842893 w 7971273"/>
                <a:gd name="connsiteY1" fmla="*/ 3476531 h 4162676"/>
                <a:gd name="connsiteX2" fmla="*/ 7971273 w 7971273"/>
                <a:gd name="connsiteY2" fmla="*/ 0 h 4162676"/>
                <a:gd name="connsiteX0" fmla="*/ 0 w 7971273"/>
                <a:gd name="connsiteY0" fmla="*/ 4116873 h 4116873"/>
                <a:gd name="connsiteX1" fmla="*/ 4395375 w 7971273"/>
                <a:gd name="connsiteY1" fmla="*/ 3234687 h 4116873"/>
                <a:gd name="connsiteX2" fmla="*/ 7971273 w 7971273"/>
                <a:gd name="connsiteY2" fmla="*/ 0 h 4116873"/>
                <a:gd name="connsiteX0" fmla="*/ 1 w 7854404"/>
                <a:gd name="connsiteY0" fmla="*/ 3777499 h 3789613"/>
                <a:gd name="connsiteX1" fmla="*/ 4278506 w 7854404"/>
                <a:gd name="connsiteY1" fmla="*/ 3234687 h 3789613"/>
                <a:gd name="connsiteX2" fmla="*/ 7854404 w 7854404"/>
                <a:gd name="connsiteY2" fmla="*/ 0 h 3789613"/>
                <a:gd name="connsiteX0" fmla="*/ 0 w 7569974"/>
                <a:gd name="connsiteY0" fmla="*/ 3521465 h 3533579"/>
                <a:gd name="connsiteX1" fmla="*/ 4278505 w 7569974"/>
                <a:gd name="connsiteY1" fmla="*/ 2978653 h 3533579"/>
                <a:gd name="connsiteX2" fmla="*/ 7569974 w 7569974"/>
                <a:gd name="connsiteY2" fmla="*/ 0 h 3533579"/>
              </a:gdLst>
              <a:ahLst/>
              <a:cxnLst>
                <a:cxn ang="0">
                  <a:pos x="connsiteX0" y="connsiteY0"/>
                </a:cxn>
                <a:cxn ang="0">
                  <a:pos x="connsiteX1" y="connsiteY1"/>
                </a:cxn>
                <a:cxn ang="0">
                  <a:pos x="connsiteX2" y="connsiteY2"/>
                </a:cxn>
              </a:cxnLst>
              <a:rect l="l" t="t" r="r" b="b"/>
              <a:pathLst>
                <a:path w="7569974" h="3533579">
                  <a:moveTo>
                    <a:pt x="0" y="3521465"/>
                  </a:moveTo>
                  <a:cubicBezTo>
                    <a:pt x="1251641" y="3520710"/>
                    <a:pt x="2949960" y="3664798"/>
                    <a:pt x="4278505" y="2978653"/>
                  </a:cubicBezTo>
                  <a:cubicBezTo>
                    <a:pt x="5607050" y="2292508"/>
                    <a:pt x="6168950" y="1390461"/>
                    <a:pt x="7569974" y="0"/>
                  </a:cubicBezTo>
                </a:path>
              </a:pathLst>
            </a:custGeom>
            <a:solidFill>
              <a:srgbClr val="C00000">
                <a:alpha val="30000"/>
              </a:srgbClr>
            </a:solidFill>
            <a:ln w="254000" cap="rnd">
              <a:solidFill>
                <a:srgbClr val="C00000">
                  <a:alpha val="67000"/>
                </a:srgbClr>
              </a:solidFill>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25000" dirty="0"/>
            </a:p>
          </p:txBody>
        </p:sp>
        <p:sp>
          <p:nvSpPr>
            <p:cNvPr id="35" name="TextBox 34"/>
            <p:cNvSpPr txBox="1"/>
            <p:nvPr/>
          </p:nvSpPr>
          <p:spPr>
            <a:xfrm>
              <a:off x="1129003" y="3887507"/>
              <a:ext cx="3414461" cy="400110"/>
            </a:xfrm>
            <a:prstGeom prst="rect">
              <a:avLst/>
            </a:prstGeom>
            <a:noFill/>
          </p:spPr>
          <p:txBody>
            <a:bodyPr wrap="none" rtlCol="0">
              <a:spAutoFit/>
            </a:bodyPr>
            <a:lstStyle/>
            <a:p>
              <a:r>
                <a:rPr lang="en-US" sz="2000" b="1" dirty="0" err="1" smtClean="0">
                  <a:solidFill>
                    <a:schemeClr val="accent4">
                      <a:lumMod val="20000"/>
                      <a:lumOff val="80000"/>
                    </a:schemeClr>
                  </a:solidFill>
                </a:rPr>
                <a:t>Capex</a:t>
              </a:r>
              <a:r>
                <a:rPr lang="en-US" sz="2000" b="1" dirty="0">
                  <a:solidFill>
                    <a:schemeClr val="accent4">
                      <a:lumMod val="20000"/>
                      <a:lumOff val="80000"/>
                    </a:schemeClr>
                  </a:solidFill>
                </a:rPr>
                <a:t> </a:t>
              </a:r>
              <a:r>
                <a:rPr lang="en-US" sz="2000" b="1" dirty="0" smtClean="0">
                  <a:solidFill>
                    <a:schemeClr val="accent4">
                      <a:lumMod val="20000"/>
                      <a:lumOff val="80000"/>
                    </a:schemeClr>
                  </a:solidFill>
                </a:rPr>
                <a:t>+ </a:t>
              </a:r>
              <a:r>
                <a:rPr lang="en-US" sz="2000" b="1" dirty="0" err="1" smtClean="0">
                  <a:solidFill>
                    <a:schemeClr val="accent4">
                      <a:lumMod val="20000"/>
                      <a:lumOff val="80000"/>
                    </a:schemeClr>
                  </a:solidFill>
                </a:rPr>
                <a:t>Opex</a:t>
              </a:r>
              <a:r>
                <a:rPr lang="en-US" sz="2000" b="1" dirty="0" smtClean="0">
                  <a:solidFill>
                    <a:schemeClr val="accent4">
                      <a:lumMod val="20000"/>
                      <a:lumOff val="80000"/>
                    </a:schemeClr>
                  </a:solidFill>
                </a:rPr>
                <a:t> / Revenue = Flat</a:t>
              </a:r>
              <a:endParaRPr lang="en-US" sz="2000" b="1" dirty="0">
                <a:solidFill>
                  <a:schemeClr val="accent4">
                    <a:lumMod val="20000"/>
                    <a:lumOff val="80000"/>
                  </a:schemeClr>
                </a:solidFill>
              </a:endParaRPr>
            </a:p>
          </p:txBody>
        </p:sp>
      </p:grpSp>
    </p:spTree>
    <p:extLst>
      <p:ext uri="{BB962C8B-B14F-4D97-AF65-F5344CB8AC3E}">
        <p14:creationId xmlns:p14="http://schemas.microsoft.com/office/powerpoint/2010/main" xmlns="" val="2600197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6"/>
                                        </p:tgtEl>
                                        <p:attrNameLst>
                                          <p:attrName>style.visibility</p:attrName>
                                        </p:attrNameLst>
                                      </p:cBhvr>
                                      <p:to>
                                        <p:strVal val="hidden"/>
                                      </p:to>
                                    </p:set>
                                  </p:childTnLst>
                                </p:cTn>
                              </p:par>
                            </p:childTnLst>
                          </p:cTn>
                        </p:par>
                        <p:par>
                          <p:cTn id="12" fill="hold">
                            <p:stCondLst>
                              <p:cond delay="0"/>
                            </p:stCondLst>
                            <p:childTnLst>
                              <p:par>
                                <p:cTn id="13" presetID="1" presetClass="exit" presetSubtype="0" fill="hold" grpId="1"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0"/>
                            </p:stCondLst>
                            <p:childTnLst>
                              <p:par>
                                <p:cTn id="16" presetID="53" presetClass="entr" presetSubtype="16"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grpId="3" nodeType="with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8"/>
                                        </p:tgtEl>
                                        <p:attrNameLst>
                                          <p:attrName>style.visibility</p:attrName>
                                        </p:attrNameLst>
                                      </p:cBhvr>
                                      <p:to>
                                        <p:strVal val="hidden"/>
                                      </p:to>
                                    </p:set>
                                  </p:childTnLst>
                                </p:cTn>
                              </p:par>
                              <p:par>
                                <p:cTn id="56" presetID="53" presetClass="entr" presetSubtype="16"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Effect transition="in" filter="fade">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p:cTn id="65" dur="500" fill="hold"/>
                                        <p:tgtEl>
                                          <p:spTgt spid="56"/>
                                        </p:tgtEl>
                                        <p:attrNameLst>
                                          <p:attrName>ppt_w</p:attrName>
                                        </p:attrNameLst>
                                      </p:cBhvr>
                                      <p:tavLst>
                                        <p:tav tm="0">
                                          <p:val>
                                            <p:fltVal val="0"/>
                                          </p:val>
                                        </p:tav>
                                        <p:tav tm="100000">
                                          <p:val>
                                            <p:strVal val="#ppt_w"/>
                                          </p:val>
                                        </p:tav>
                                      </p:tavLst>
                                    </p:anim>
                                    <p:anim calcmode="lin" valueType="num">
                                      <p:cBhvr>
                                        <p:cTn id="66" dur="500" fill="hold"/>
                                        <p:tgtEl>
                                          <p:spTgt spid="56"/>
                                        </p:tgtEl>
                                        <p:attrNameLst>
                                          <p:attrName>ppt_h</p:attrName>
                                        </p:attrNameLst>
                                      </p:cBhvr>
                                      <p:tavLst>
                                        <p:tav tm="0">
                                          <p:val>
                                            <p:fltVal val="0"/>
                                          </p:val>
                                        </p:tav>
                                        <p:tav tm="100000">
                                          <p:val>
                                            <p:strVal val="#ppt_h"/>
                                          </p:val>
                                        </p:tav>
                                      </p:tavLst>
                                    </p:anim>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par>
                                <p:cTn id="88" presetID="1" presetClass="entr" presetSubtype="0" fill="hold" grpId="4" nodeType="withEffect">
                                  <p:stCondLst>
                                    <p:cond delay="0"/>
                                  </p:stCondLst>
                                  <p:childTnLst>
                                    <p:set>
                                      <p:cBhvr>
                                        <p:cTn id="89" dur="1" fill="hold">
                                          <p:stCondLst>
                                            <p:cond delay="0"/>
                                          </p:stCondLst>
                                        </p:cTn>
                                        <p:tgtEl>
                                          <p:spTgt spid="1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6" grpId="0" animBg="1"/>
      <p:bldP spid="11" grpId="0" animBg="1"/>
      <p:bldP spid="11" grpId="1" animBg="1"/>
      <p:bldP spid="11" grpId="2" animBg="1"/>
      <p:bldP spid="11" grpId="3" animBg="1"/>
      <p:bldP spid="11"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2905" y="4345982"/>
            <a:ext cx="4473926" cy="1999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8827" y="1199935"/>
            <a:ext cx="3871811" cy="3089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4924" y="75034"/>
            <a:ext cx="1275959" cy="849092"/>
          </a:xfrm>
          <a:prstGeom prst="rect">
            <a:avLst/>
          </a:prstGeom>
          <a:noFill/>
          <a:ln>
            <a:noFill/>
          </a:ln>
          <a:effectLst>
            <a:outerShdw blurRad="63500" sx="102000" sy="102000" algn="ctr" rotWithShape="0">
              <a:prstClr val="black">
                <a:alpha val="40000"/>
              </a:prstClr>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Unique regional characteristics</a:t>
            </a:r>
            <a:endParaRPr lang="en-US" dirty="0"/>
          </a:p>
        </p:txBody>
      </p:sp>
      <p:sp>
        <p:nvSpPr>
          <p:cNvPr id="4" name="Footer Placeholder 3"/>
          <p:cNvSpPr>
            <a:spLocks noGrp="1"/>
          </p:cNvSpPr>
          <p:nvPr>
            <p:ph type="ftr" sz="quarter" idx="3"/>
          </p:nvPr>
        </p:nvSpPr>
        <p:spPr/>
        <p:txBody>
          <a:bodyPr/>
          <a:lstStyle/>
          <a:p>
            <a:r>
              <a:rPr lang="en-US" dirty="0" smtClean="0"/>
              <a:t>Copyright Infinera Corporation 2011</a:t>
            </a:r>
            <a:endParaRPr lang="en-US" dirty="0"/>
          </a:p>
        </p:txBody>
      </p:sp>
      <p:sp>
        <p:nvSpPr>
          <p:cNvPr id="42" name="Content Placeholder 1"/>
          <p:cNvSpPr txBox="1">
            <a:spLocks/>
          </p:cNvSpPr>
          <p:nvPr/>
        </p:nvSpPr>
        <p:spPr>
          <a:xfrm>
            <a:off x="-1452" y="6286843"/>
            <a:ext cx="4998313"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rgbClr val="5F5F5F"/>
                </a:solidFill>
              </a:rPr>
              <a:t>Source: FICCI, Ernst &amp; Young India Telecom Study 2011</a:t>
            </a:r>
          </a:p>
        </p:txBody>
      </p:sp>
      <p:sp>
        <p:nvSpPr>
          <p:cNvPr id="11" name="Freeform 10"/>
          <p:cNvSpPr/>
          <p:nvPr/>
        </p:nvSpPr>
        <p:spPr>
          <a:xfrm rot="21175209">
            <a:off x="713950" y="1701879"/>
            <a:ext cx="4290282" cy="2133318"/>
          </a:xfrm>
          <a:custGeom>
            <a:avLst/>
            <a:gdLst>
              <a:gd name="connsiteX0" fmla="*/ 0 w 7957996"/>
              <a:gd name="connsiteY0" fmla="*/ 4173648 h 4173648"/>
              <a:gd name="connsiteX1" fmla="*/ 3829616 w 7957996"/>
              <a:gd name="connsiteY1" fmla="*/ 3476531 h 4173648"/>
              <a:gd name="connsiteX2" fmla="*/ 7957996 w 7957996"/>
              <a:gd name="connsiteY2" fmla="*/ 0 h 4173648"/>
              <a:gd name="connsiteX0" fmla="*/ 0 w 7971273"/>
              <a:gd name="connsiteY0" fmla="*/ 4116873 h 4162676"/>
              <a:gd name="connsiteX1" fmla="*/ 3842893 w 7971273"/>
              <a:gd name="connsiteY1" fmla="*/ 3476531 h 4162676"/>
              <a:gd name="connsiteX2" fmla="*/ 7971273 w 7971273"/>
              <a:gd name="connsiteY2" fmla="*/ 0 h 4162676"/>
              <a:gd name="connsiteX0" fmla="*/ 0 w 7971273"/>
              <a:gd name="connsiteY0" fmla="*/ 4116873 h 4116873"/>
              <a:gd name="connsiteX1" fmla="*/ 4395375 w 7971273"/>
              <a:gd name="connsiteY1" fmla="*/ 3234687 h 4116873"/>
              <a:gd name="connsiteX2" fmla="*/ 7971273 w 7971273"/>
              <a:gd name="connsiteY2" fmla="*/ 0 h 4116873"/>
              <a:gd name="connsiteX0" fmla="*/ 1 w 7854404"/>
              <a:gd name="connsiteY0" fmla="*/ 3777499 h 3789613"/>
              <a:gd name="connsiteX1" fmla="*/ 4278506 w 7854404"/>
              <a:gd name="connsiteY1" fmla="*/ 3234687 h 3789613"/>
              <a:gd name="connsiteX2" fmla="*/ 7854404 w 7854404"/>
              <a:gd name="connsiteY2" fmla="*/ 0 h 3789613"/>
              <a:gd name="connsiteX0" fmla="*/ 0 w 7569974"/>
              <a:gd name="connsiteY0" fmla="*/ 3521465 h 3533579"/>
              <a:gd name="connsiteX1" fmla="*/ 4278505 w 7569974"/>
              <a:gd name="connsiteY1" fmla="*/ 2978653 h 3533579"/>
              <a:gd name="connsiteX2" fmla="*/ 7569974 w 7569974"/>
              <a:gd name="connsiteY2" fmla="*/ 0 h 3533579"/>
            </a:gdLst>
            <a:ahLst/>
            <a:cxnLst>
              <a:cxn ang="0">
                <a:pos x="connsiteX0" y="connsiteY0"/>
              </a:cxn>
              <a:cxn ang="0">
                <a:pos x="connsiteX1" y="connsiteY1"/>
              </a:cxn>
              <a:cxn ang="0">
                <a:pos x="connsiteX2" y="connsiteY2"/>
              </a:cxn>
            </a:cxnLst>
            <a:rect l="l" t="t" r="r" b="b"/>
            <a:pathLst>
              <a:path w="7569974" h="3533579">
                <a:moveTo>
                  <a:pt x="0" y="3521465"/>
                </a:moveTo>
                <a:cubicBezTo>
                  <a:pt x="1251641" y="3520710"/>
                  <a:pt x="2949960" y="3664798"/>
                  <a:pt x="4278505" y="2978653"/>
                </a:cubicBezTo>
                <a:cubicBezTo>
                  <a:pt x="5607050" y="2292508"/>
                  <a:pt x="6168950" y="1390461"/>
                  <a:pt x="7569974" y="0"/>
                </a:cubicBezTo>
              </a:path>
            </a:pathLst>
          </a:custGeom>
          <a:ln w="254000" cap="rnd">
            <a:solidFill>
              <a:srgbClr val="0070C0"/>
            </a:solidFill>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25000" dirty="0"/>
          </a:p>
        </p:txBody>
      </p:sp>
      <p:grpSp>
        <p:nvGrpSpPr>
          <p:cNvPr id="28" name="Group 27"/>
          <p:cNvGrpSpPr/>
          <p:nvPr/>
        </p:nvGrpSpPr>
        <p:grpSpPr>
          <a:xfrm>
            <a:off x="867732" y="3887507"/>
            <a:ext cx="4033042" cy="400110"/>
            <a:chOff x="867732" y="3887507"/>
            <a:chExt cx="4033042" cy="400110"/>
          </a:xfrm>
        </p:grpSpPr>
        <p:sp>
          <p:nvSpPr>
            <p:cNvPr id="57" name="Freeform 56"/>
            <p:cNvSpPr/>
            <p:nvPr/>
          </p:nvSpPr>
          <p:spPr>
            <a:xfrm flipV="1">
              <a:off x="867732" y="4088393"/>
              <a:ext cx="4033042" cy="45719"/>
            </a:xfrm>
            <a:custGeom>
              <a:avLst/>
              <a:gdLst>
                <a:gd name="connsiteX0" fmla="*/ 0 w 7957996"/>
                <a:gd name="connsiteY0" fmla="*/ 4173648 h 4173648"/>
                <a:gd name="connsiteX1" fmla="*/ 3829616 w 7957996"/>
                <a:gd name="connsiteY1" fmla="*/ 3476531 h 4173648"/>
                <a:gd name="connsiteX2" fmla="*/ 7957996 w 7957996"/>
                <a:gd name="connsiteY2" fmla="*/ 0 h 4173648"/>
                <a:gd name="connsiteX0" fmla="*/ 0 w 7971273"/>
                <a:gd name="connsiteY0" fmla="*/ 4116873 h 4162676"/>
                <a:gd name="connsiteX1" fmla="*/ 3842893 w 7971273"/>
                <a:gd name="connsiteY1" fmla="*/ 3476531 h 4162676"/>
                <a:gd name="connsiteX2" fmla="*/ 7971273 w 7971273"/>
                <a:gd name="connsiteY2" fmla="*/ 0 h 4162676"/>
                <a:gd name="connsiteX0" fmla="*/ 0 w 7971273"/>
                <a:gd name="connsiteY0" fmla="*/ 4116873 h 4116873"/>
                <a:gd name="connsiteX1" fmla="*/ 4395375 w 7971273"/>
                <a:gd name="connsiteY1" fmla="*/ 3234687 h 4116873"/>
                <a:gd name="connsiteX2" fmla="*/ 7971273 w 7971273"/>
                <a:gd name="connsiteY2" fmla="*/ 0 h 4116873"/>
                <a:gd name="connsiteX0" fmla="*/ 1 w 7854404"/>
                <a:gd name="connsiteY0" fmla="*/ 3777499 h 3789613"/>
                <a:gd name="connsiteX1" fmla="*/ 4278506 w 7854404"/>
                <a:gd name="connsiteY1" fmla="*/ 3234687 h 3789613"/>
                <a:gd name="connsiteX2" fmla="*/ 7854404 w 7854404"/>
                <a:gd name="connsiteY2" fmla="*/ 0 h 3789613"/>
                <a:gd name="connsiteX0" fmla="*/ 0 w 7569974"/>
                <a:gd name="connsiteY0" fmla="*/ 3521465 h 3533579"/>
                <a:gd name="connsiteX1" fmla="*/ 4278505 w 7569974"/>
                <a:gd name="connsiteY1" fmla="*/ 2978653 h 3533579"/>
                <a:gd name="connsiteX2" fmla="*/ 7569974 w 7569974"/>
                <a:gd name="connsiteY2" fmla="*/ 0 h 3533579"/>
              </a:gdLst>
              <a:ahLst/>
              <a:cxnLst>
                <a:cxn ang="0">
                  <a:pos x="connsiteX0" y="connsiteY0"/>
                </a:cxn>
                <a:cxn ang="0">
                  <a:pos x="connsiteX1" y="connsiteY1"/>
                </a:cxn>
                <a:cxn ang="0">
                  <a:pos x="connsiteX2" y="connsiteY2"/>
                </a:cxn>
              </a:cxnLst>
              <a:rect l="l" t="t" r="r" b="b"/>
              <a:pathLst>
                <a:path w="7569974" h="3533579">
                  <a:moveTo>
                    <a:pt x="0" y="3521465"/>
                  </a:moveTo>
                  <a:cubicBezTo>
                    <a:pt x="1251641" y="3520710"/>
                    <a:pt x="2949960" y="3664798"/>
                    <a:pt x="4278505" y="2978653"/>
                  </a:cubicBezTo>
                  <a:cubicBezTo>
                    <a:pt x="5607050" y="2292508"/>
                    <a:pt x="6168950" y="1390461"/>
                    <a:pt x="7569974" y="0"/>
                  </a:cubicBezTo>
                </a:path>
              </a:pathLst>
            </a:custGeom>
            <a:solidFill>
              <a:srgbClr val="C00000">
                <a:alpha val="30000"/>
              </a:srgbClr>
            </a:solidFill>
            <a:ln w="254000" cap="rnd">
              <a:solidFill>
                <a:srgbClr val="C00000">
                  <a:alpha val="67000"/>
                </a:srgbClr>
              </a:solidFill>
              <a:tailEnd type="triangle"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25000" dirty="0"/>
            </a:p>
          </p:txBody>
        </p:sp>
        <p:sp>
          <p:nvSpPr>
            <p:cNvPr id="35" name="TextBox 34"/>
            <p:cNvSpPr txBox="1"/>
            <p:nvPr/>
          </p:nvSpPr>
          <p:spPr>
            <a:xfrm>
              <a:off x="1129003" y="3887507"/>
              <a:ext cx="3414461" cy="400110"/>
            </a:xfrm>
            <a:prstGeom prst="rect">
              <a:avLst/>
            </a:prstGeom>
            <a:noFill/>
          </p:spPr>
          <p:txBody>
            <a:bodyPr wrap="none" rtlCol="0">
              <a:spAutoFit/>
            </a:bodyPr>
            <a:lstStyle/>
            <a:p>
              <a:r>
                <a:rPr lang="en-US" sz="2000" b="1" dirty="0" err="1" smtClean="0">
                  <a:solidFill>
                    <a:schemeClr val="accent4">
                      <a:lumMod val="20000"/>
                      <a:lumOff val="80000"/>
                    </a:schemeClr>
                  </a:solidFill>
                </a:rPr>
                <a:t>Capex</a:t>
              </a:r>
              <a:r>
                <a:rPr lang="en-US" sz="2000" b="1" dirty="0" smtClean="0">
                  <a:solidFill>
                    <a:schemeClr val="accent4">
                      <a:lumMod val="20000"/>
                      <a:lumOff val="80000"/>
                    </a:schemeClr>
                  </a:solidFill>
                </a:rPr>
                <a:t> + </a:t>
              </a:r>
              <a:r>
                <a:rPr lang="en-US" sz="2000" b="1" dirty="0" err="1" smtClean="0">
                  <a:solidFill>
                    <a:schemeClr val="accent4">
                      <a:lumMod val="20000"/>
                      <a:lumOff val="80000"/>
                    </a:schemeClr>
                  </a:solidFill>
                </a:rPr>
                <a:t>Opex</a:t>
              </a:r>
              <a:r>
                <a:rPr lang="en-US" sz="2000" b="1" dirty="0" smtClean="0">
                  <a:solidFill>
                    <a:schemeClr val="accent4">
                      <a:lumMod val="20000"/>
                      <a:lumOff val="80000"/>
                    </a:schemeClr>
                  </a:solidFill>
                </a:rPr>
                <a:t> / Revenue = Flat</a:t>
              </a:r>
              <a:endParaRPr lang="en-US" sz="2000" b="1" dirty="0">
                <a:solidFill>
                  <a:schemeClr val="accent4">
                    <a:lumMod val="20000"/>
                    <a:lumOff val="80000"/>
                  </a:schemeClr>
                </a:solidFill>
              </a:endParaRPr>
            </a:p>
          </p:txBody>
        </p:sp>
      </p:grpSp>
      <p:sp>
        <p:nvSpPr>
          <p:cNvPr id="71" name="Content Placeholder 1"/>
          <p:cNvSpPr txBox="1">
            <a:spLocks/>
          </p:cNvSpPr>
          <p:nvPr/>
        </p:nvSpPr>
        <p:spPr>
          <a:xfrm>
            <a:off x="5030095" y="3541124"/>
            <a:ext cx="4078748" cy="1804472"/>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1800" b="1" u="sng" dirty="0" smtClean="0">
                <a:solidFill>
                  <a:srgbClr val="C00000"/>
                </a:solidFill>
              </a:rPr>
              <a:t>How can carriers make 40% EBIDTA margin at 2 cents / min tariff?</a:t>
            </a:r>
          </a:p>
          <a:p>
            <a:r>
              <a:rPr lang="en-US" sz="1800" dirty="0" smtClean="0">
                <a:solidFill>
                  <a:srgbClr val="C00000"/>
                </a:solidFill>
              </a:rPr>
              <a:t>Optimal use of scarce resources</a:t>
            </a:r>
          </a:p>
          <a:p>
            <a:r>
              <a:rPr lang="en-US" sz="1800" dirty="0" smtClean="0">
                <a:solidFill>
                  <a:srgbClr val="C00000"/>
                </a:solidFill>
              </a:rPr>
              <a:t>Increase network utilization </a:t>
            </a:r>
          </a:p>
          <a:p>
            <a:r>
              <a:rPr lang="en-US" sz="1800" dirty="0" smtClean="0">
                <a:solidFill>
                  <a:srgbClr val="C00000"/>
                </a:solidFill>
              </a:rPr>
              <a:t>Innovative business models</a:t>
            </a:r>
          </a:p>
        </p:txBody>
      </p:sp>
      <p:sp>
        <p:nvSpPr>
          <p:cNvPr id="72" name="Content Placeholder 1"/>
          <p:cNvSpPr txBox="1">
            <a:spLocks/>
          </p:cNvSpPr>
          <p:nvPr/>
        </p:nvSpPr>
        <p:spPr>
          <a:xfrm>
            <a:off x="5030095" y="1124538"/>
            <a:ext cx="4056434" cy="1757951"/>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1800" b="1" u="sng" dirty="0" smtClean="0">
                <a:solidFill>
                  <a:srgbClr val="0070C0"/>
                </a:solidFill>
              </a:rPr>
              <a:t>Unbounded opportunities</a:t>
            </a:r>
          </a:p>
          <a:p>
            <a:r>
              <a:rPr lang="en-US" sz="1800" dirty="0" smtClean="0">
                <a:solidFill>
                  <a:srgbClr val="0070C0"/>
                </a:solidFill>
              </a:rPr>
              <a:t>Subscriber base and </a:t>
            </a:r>
            <a:r>
              <a:rPr lang="en-US" sz="1800" dirty="0" err="1" smtClean="0">
                <a:solidFill>
                  <a:srgbClr val="0070C0"/>
                </a:solidFill>
              </a:rPr>
              <a:t>tele</a:t>
            </a:r>
            <a:r>
              <a:rPr lang="en-US" sz="1800" dirty="0" smtClean="0">
                <a:solidFill>
                  <a:srgbClr val="0070C0"/>
                </a:solidFill>
              </a:rPr>
              <a:t>-density</a:t>
            </a:r>
          </a:p>
          <a:p>
            <a:r>
              <a:rPr lang="en-US" sz="1800" dirty="0" smtClean="0">
                <a:solidFill>
                  <a:srgbClr val="0070C0"/>
                </a:solidFill>
              </a:rPr>
              <a:t>Broadband penetration</a:t>
            </a:r>
          </a:p>
          <a:p>
            <a:r>
              <a:rPr lang="en-US" sz="1800" dirty="0" smtClean="0">
                <a:solidFill>
                  <a:srgbClr val="0070C0"/>
                </a:solidFill>
              </a:rPr>
              <a:t>Mobile services (M2M, m-commerce)</a:t>
            </a:r>
          </a:p>
          <a:p>
            <a:r>
              <a:rPr lang="en-US" sz="1800" dirty="0" smtClean="0">
                <a:solidFill>
                  <a:srgbClr val="0070C0"/>
                </a:solidFill>
              </a:rPr>
              <a:t>Global market expansion</a:t>
            </a:r>
          </a:p>
        </p:txBody>
      </p:sp>
      <p:sp>
        <p:nvSpPr>
          <p:cNvPr id="43" name="TextBox 42"/>
          <p:cNvSpPr txBox="1"/>
          <p:nvPr/>
        </p:nvSpPr>
        <p:spPr>
          <a:xfrm rot="18389658">
            <a:off x="2772888" y="2454490"/>
            <a:ext cx="2112181" cy="369332"/>
          </a:xfrm>
          <a:prstGeom prst="rect">
            <a:avLst/>
          </a:prstGeom>
          <a:noFill/>
        </p:spPr>
        <p:txBody>
          <a:bodyPr wrap="none" rtlCol="0">
            <a:prstTxWarp prst="textArchDown">
              <a:avLst>
                <a:gd name="adj" fmla="val 21254886"/>
              </a:avLst>
            </a:prstTxWarp>
            <a:spAutoFit/>
          </a:bodyPr>
          <a:lstStyle/>
          <a:p>
            <a:r>
              <a:rPr lang="en-US" sz="2000" b="1" dirty="0" smtClean="0">
                <a:solidFill>
                  <a:schemeClr val="bg1"/>
                </a:solidFill>
              </a:rPr>
              <a:t>SP bandwidth usage</a:t>
            </a:r>
            <a:endParaRPr lang="en-US" sz="2000" b="1" dirty="0">
              <a:solidFill>
                <a:schemeClr val="bg1"/>
              </a:solidFill>
            </a:endParaRPr>
          </a:p>
        </p:txBody>
      </p:sp>
    </p:spTree>
    <p:extLst>
      <p:ext uri="{BB962C8B-B14F-4D97-AF65-F5344CB8AC3E}">
        <p14:creationId xmlns:p14="http://schemas.microsoft.com/office/powerpoint/2010/main" xmlns="" val="3837537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2">
                                            <p:txEl>
                                              <p:pRg st="0" end="0"/>
                                            </p:txEl>
                                          </p:spTgt>
                                        </p:tgtEl>
                                        <p:attrNameLst>
                                          <p:attrName>style.visibility</p:attrName>
                                        </p:attrNameLst>
                                      </p:cBhvr>
                                      <p:to>
                                        <p:strVal val="visible"/>
                                      </p:to>
                                    </p:set>
                                    <p:animEffect transition="in" filter="wipe(left)">
                                      <p:cBhvr>
                                        <p:cTn id="21" dur="500"/>
                                        <p:tgtEl>
                                          <p:spTgt spid="72">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2">
                                            <p:txEl>
                                              <p:pRg st="1" end="1"/>
                                            </p:txEl>
                                          </p:spTgt>
                                        </p:tgtEl>
                                        <p:attrNameLst>
                                          <p:attrName>style.visibility</p:attrName>
                                        </p:attrNameLst>
                                      </p:cBhvr>
                                      <p:to>
                                        <p:strVal val="visible"/>
                                      </p:to>
                                    </p:set>
                                    <p:animEffect transition="in" filter="wipe(left)">
                                      <p:cBhvr>
                                        <p:cTn id="25" dur="500"/>
                                        <p:tgtEl>
                                          <p:spTgt spid="72">
                                            <p:txEl>
                                              <p:pRg st="1" end="1"/>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2">
                                            <p:txEl>
                                              <p:pRg st="2" end="2"/>
                                            </p:txEl>
                                          </p:spTgt>
                                        </p:tgtEl>
                                        <p:attrNameLst>
                                          <p:attrName>style.visibility</p:attrName>
                                        </p:attrNameLst>
                                      </p:cBhvr>
                                      <p:to>
                                        <p:strVal val="visible"/>
                                      </p:to>
                                    </p:set>
                                    <p:animEffect transition="in" filter="wipe(left)">
                                      <p:cBhvr>
                                        <p:cTn id="29" dur="500"/>
                                        <p:tgtEl>
                                          <p:spTgt spid="72">
                                            <p:txEl>
                                              <p:pRg st="2" end="2"/>
                                            </p:txEl>
                                          </p:spTgt>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2">
                                            <p:txEl>
                                              <p:pRg st="3" end="3"/>
                                            </p:txEl>
                                          </p:spTgt>
                                        </p:tgtEl>
                                        <p:attrNameLst>
                                          <p:attrName>style.visibility</p:attrName>
                                        </p:attrNameLst>
                                      </p:cBhvr>
                                      <p:to>
                                        <p:strVal val="visible"/>
                                      </p:to>
                                    </p:set>
                                    <p:animEffect transition="in" filter="wipe(left)">
                                      <p:cBhvr>
                                        <p:cTn id="33" dur="500"/>
                                        <p:tgtEl>
                                          <p:spTgt spid="72">
                                            <p:txEl>
                                              <p:pRg st="3" end="3"/>
                                            </p:txEl>
                                          </p:spTgt>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72">
                                            <p:txEl>
                                              <p:pRg st="4" end="4"/>
                                            </p:txEl>
                                          </p:spTgt>
                                        </p:tgtEl>
                                        <p:attrNameLst>
                                          <p:attrName>style.visibility</p:attrName>
                                        </p:attrNameLst>
                                      </p:cBhvr>
                                      <p:to>
                                        <p:strVal val="visible"/>
                                      </p:to>
                                    </p:set>
                                    <p:animEffect transition="in" filter="wipe(left)">
                                      <p:cBhvr>
                                        <p:cTn id="37" dur="500"/>
                                        <p:tgtEl>
                                          <p:spTgt spid="7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wipe(left)">
                                      <p:cBhvr>
                                        <p:cTn id="46" dur="500"/>
                                        <p:tgtEl>
                                          <p:spTgt spid="1027"/>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71">
                                            <p:txEl>
                                              <p:pRg st="0" end="0"/>
                                            </p:txEl>
                                          </p:spTgt>
                                        </p:tgtEl>
                                        <p:attrNameLst>
                                          <p:attrName>style.visibility</p:attrName>
                                        </p:attrNameLst>
                                      </p:cBhvr>
                                      <p:to>
                                        <p:strVal val="visible"/>
                                      </p:to>
                                    </p:set>
                                    <p:animEffect transition="in" filter="wipe(left)">
                                      <p:cBhvr>
                                        <p:cTn id="50" dur="500"/>
                                        <p:tgtEl>
                                          <p:spTgt spid="71">
                                            <p:txEl>
                                              <p:pRg st="0" end="0"/>
                                            </p:txEl>
                                          </p:spTgt>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71">
                                            <p:txEl>
                                              <p:pRg st="1" end="1"/>
                                            </p:txEl>
                                          </p:spTgt>
                                        </p:tgtEl>
                                        <p:attrNameLst>
                                          <p:attrName>style.visibility</p:attrName>
                                        </p:attrNameLst>
                                      </p:cBhvr>
                                      <p:to>
                                        <p:strVal val="visible"/>
                                      </p:to>
                                    </p:set>
                                    <p:animEffect transition="in" filter="wipe(left)">
                                      <p:cBhvr>
                                        <p:cTn id="54" dur="500"/>
                                        <p:tgtEl>
                                          <p:spTgt spid="71">
                                            <p:txEl>
                                              <p:pRg st="1" end="1"/>
                                            </p:txEl>
                                          </p:spTgt>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71">
                                            <p:txEl>
                                              <p:pRg st="2" end="2"/>
                                            </p:txEl>
                                          </p:spTgt>
                                        </p:tgtEl>
                                        <p:attrNameLst>
                                          <p:attrName>style.visibility</p:attrName>
                                        </p:attrNameLst>
                                      </p:cBhvr>
                                      <p:to>
                                        <p:strVal val="visible"/>
                                      </p:to>
                                    </p:set>
                                    <p:animEffect transition="in" filter="wipe(left)">
                                      <p:cBhvr>
                                        <p:cTn id="58" dur="500"/>
                                        <p:tgtEl>
                                          <p:spTgt spid="71">
                                            <p:txEl>
                                              <p:pRg st="2" end="2"/>
                                            </p:txEl>
                                          </p:spTgt>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71">
                                            <p:txEl>
                                              <p:pRg st="3" end="3"/>
                                            </p:txEl>
                                          </p:spTgt>
                                        </p:tgtEl>
                                        <p:attrNameLst>
                                          <p:attrName>style.visibility</p:attrName>
                                        </p:attrNameLst>
                                      </p:cBhvr>
                                      <p:to>
                                        <p:strVal val="visible"/>
                                      </p:to>
                                    </p:set>
                                    <p:animEffect transition="in" filter="wipe(left)">
                                      <p:cBhvr>
                                        <p:cTn id="62" dur="500"/>
                                        <p:tgtEl>
                                          <p:spTgt spid="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1" grpId="0" uiExpand="1" build="p"/>
      <p:bldP spid="72" grpId="0" uiExpand="1" build="p"/>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7996" y="327447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Boosting network efficiency</a:t>
            </a:r>
          </a:p>
        </p:txBody>
      </p:sp>
      <p:sp>
        <p:nvSpPr>
          <p:cNvPr id="5" name="Rectangle 4"/>
          <p:cNvSpPr/>
          <p:nvPr/>
        </p:nvSpPr>
        <p:spPr>
          <a:xfrm>
            <a:off x="1677997" y="448415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Enabling customer success</a:t>
            </a:r>
          </a:p>
        </p:txBody>
      </p:sp>
      <p:sp>
        <p:nvSpPr>
          <p:cNvPr id="7" name="Rectangle 6"/>
          <p:cNvSpPr/>
          <p:nvPr/>
        </p:nvSpPr>
        <p:spPr>
          <a:xfrm>
            <a:off x="1677995" y="204003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prstClr val="white"/>
                </a:solidFill>
              </a:rPr>
              <a:t>Network challenges</a:t>
            </a:r>
          </a:p>
        </p:txBody>
      </p:sp>
      <p:sp>
        <p:nvSpPr>
          <p:cNvPr id="11"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
        <p:nvSpPr>
          <p:cNvPr id="12" name="Rectangle 11"/>
          <p:cNvSpPr/>
          <p:nvPr/>
        </p:nvSpPr>
        <p:spPr>
          <a:xfrm>
            <a:off x="1666846" y="85429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Business challenges</a:t>
            </a:r>
          </a:p>
        </p:txBody>
      </p:sp>
    </p:spTree>
    <p:extLst>
      <p:ext uri="{BB962C8B-B14F-4D97-AF65-F5344CB8AC3E}">
        <p14:creationId xmlns:p14="http://schemas.microsoft.com/office/powerpoint/2010/main" xmlns="" val="3898498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48495" y="1035425"/>
            <a:ext cx="1743089" cy="5191784"/>
          </a:xfrm>
          <a:prstGeom prst="roundRect">
            <a:avLst>
              <a:gd name="adj" fmla="val 5616"/>
            </a:avLst>
          </a:prstGeom>
          <a:solidFill>
            <a:schemeClr val="accent6">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ight Arrow 1"/>
          <p:cNvSpPr/>
          <p:nvPr/>
        </p:nvSpPr>
        <p:spPr>
          <a:xfrm>
            <a:off x="38637" y="1388627"/>
            <a:ext cx="9002332" cy="1303057"/>
          </a:xfrm>
          <a:prstGeom prst="rightArrow">
            <a:avLst>
              <a:gd name="adj1" fmla="val 100000"/>
              <a:gd name="adj2" fmla="val 50000"/>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ooter Placeholder 3"/>
          <p:cNvSpPr>
            <a:spLocks noGrp="1"/>
          </p:cNvSpPr>
          <p:nvPr>
            <p:ph type="ftr" sz="quarter" idx="3"/>
          </p:nvPr>
        </p:nvSpPr>
        <p:spPr/>
        <p:txBody>
          <a:bodyPr/>
          <a:lstStyle/>
          <a:p>
            <a:r>
              <a:rPr lang="en-US" dirty="0" smtClean="0"/>
              <a:t>Copyright Infinera Corporation 2011</a:t>
            </a:r>
            <a:endParaRPr lang="en-US" dirty="0"/>
          </a:p>
        </p:txBody>
      </p:sp>
      <p:graphicFrame>
        <p:nvGraphicFramePr>
          <p:cNvPr id="34" name="Chart 33"/>
          <p:cNvGraphicFramePr>
            <a:graphicFrameLocks/>
          </p:cNvGraphicFramePr>
          <p:nvPr>
            <p:extLst>
              <p:ext uri="{D42A27DB-BD31-4B8C-83A1-F6EECF244321}">
                <p14:modId xmlns:p14="http://schemas.microsoft.com/office/powerpoint/2010/main" xmlns="" val="2027221819"/>
              </p:ext>
            </p:extLst>
          </p:nvPr>
        </p:nvGraphicFramePr>
        <p:xfrm>
          <a:off x="303409" y="2594112"/>
          <a:ext cx="8641808" cy="3553549"/>
        </p:xfrm>
        <a:graphic>
          <a:graphicData uri="http://schemas.openxmlformats.org/drawingml/2006/chart">
            <c:chart xmlns:c="http://schemas.openxmlformats.org/drawingml/2006/chart" xmlns:r="http://schemas.openxmlformats.org/officeDocument/2006/relationships" r:id="rId2"/>
          </a:graphicData>
        </a:graphic>
      </p:graphicFrame>
      <p:sp>
        <p:nvSpPr>
          <p:cNvPr id="53" name="Content Placeholder 1"/>
          <p:cNvSpPr txBox="1">
            <a:spLocks/>
          </p:cNvSpPr>
          <p:nvPr/>
        </p:nvSpPr>
        <p:spPr>
          <a:xfrm>
            <a:off x="4018931" y="1018138"/>
            <a:ext cx="4984420" cy="610308"/>
          </a:xfrm>
          <a:prstGeom prst="rect">
            <a:avLst/>
          </a:prstGeom>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000" b="1" u="sng" dirty="0" smtClean="0">
                <a:solidFill>
                  <a:srgbClr val="C00000"/>
                </a:solidFill>
              </a:rPr>
              <a:t>Line-side</a:t>
            </a:r>
            <a:r>
              <a:rPr lang="en-US" sz="2000" b="1" dirty="0" smtClean="0">
                <a:solidFill>
                  <a:srgbClr val="C00000"/>
                </a:solidFill>
              </a:rPr>
              <a:t> DWDM Scaling to Nx100G/</a:t>
            </a:r>
            <a:r>
              <a:rPr lang="en-US" sz="2000" b="1" dirty="0" err="1" smtClean="0">
                <a:solidFill>
                  <a:srgbClr val="C00000"/>
                </a:solidFill>
              </a:rPr>
              <a:t>Tbps</a:t>
            </a:r>
            <a:endParaRPr lang="en-US" sz="2000" b="1" dirty="0" smtClean="0">
              <a:solidFill>
                <a:srgbClr val="C00000"/>
              </a:solidFill>
            </a:endParaRPr>
          </a:p>
        </p:txBody>
      </p:sp>
      <p:sp>
        <p:nvSpPr>
          <p:cNvPr id="54" name="Content Placeholder 1"/>
          <p:cNvSpPr txBox="1">
            <a:spLocks/>
          </p:cNvSpPr>
          <p:nvPr/>
        </p:nvSpPr>
        <p:spPr>
          <a:xfrm>
            <a:off x="4032183" y="5925292"/>
            <a:ext cx="4782035" cy="535752"/>
          </a:xfrm>
          <a:prstGeom prst="rect">
            <a:avLst/>
          </a:prstGeom>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000" b="1" dirty="0" smtClean="0">
                <a:solidFill>
                  <a:srgbClr val="C00000"/>
                </a:solidFill>
              </a:rPr>
              <a:t>Majority </a:t>
            </a:r>
            <a:r>
              <a:rPr lang="en-US" sz="2000" b="1" u="sng" dirty="0" smtClean="0">
                <a:solidFill>
                  <a:srgbClr val="C00000"/>
                </a:solidFill>
              </a:rPr>
              <a:t>Client</a:t>
            </a:r>
            <a:r>
              <a:rPr lang="en-US" sz="2000" b="1" dirty="0" smtClean="0">
                <a:solidFill>
                  <a:srgbClr val="C00000"/>
                </a:solidFill>
              </a:rPr>
              <a:t> Service Demands still ≤ 10G</a:t>
            </a:r>
          </a:p>
        </p:txBody>
      </p:sp>
      <p:sp>
        <p:nvSpPr>
          <p:cNvPr id="28" name="Content Placeholder 1"/>
          <p:cNvSpPr txBox="1">
            <a:spLocks/>
          </p:cNvSpPr>
          <p:nvPr/>
        </p:nvSpPr>
        <p:spPr>
          <a:xfrm>
            <a:off x="-1451" y="6286843"/>
            <a:ext cx="1884039" cy="348403"/>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rgbClr val="5F5F5F"/>
                </a:solidFill>
              </a:rPr>
              <a:t>Source: Ovum 2011</a:t>
            </a:r>
          </a:p>
        </p:txBody>
      </p:sp>
      <p:grpSp>
        <p:nvGrpSpPr>
          <p:cNvPr id="55" name="Group 54"/>
          <p:cNvGrpSpPr/>
          <p:nvPr/>
        </p:nvGrpSpPr>
        <p:grpSpPr>
          <a:xfrm>
            <a:off x="-85205" y="1778447"/>
            <a:ext cx="1626836" cy="523220"/>
            <a:chOff x="3876582" y="5744520"/>
            <a:chExt cx="1626836" cy="523220"/>
          </a:xfrm>
        </p:grpSpPr>
        <p:grpSp>
          <p:nvGrpSpPr>
            <p:cNvPr id="56" name="Group 55"/>
            <p:cNvGrpSpPr/>
            <p:nvPr/>
          </p:nvGrpSpPr>
          <p:grpSpPr>
            <a:xfrm>
              <a:off x="4585251" y="5744520"/>
              <a:ext cx="918167" cy="523220"/>
              <a:chOff x="4557247" y="5744520"/>
              <a:chExt cx="918167" cy="523220"/>
            </a:xfrm>
          </p:grpSpPr>
          <p:grpSp>
            <p:nvGrpSpPr>
              <p:cNvPr id="58" name="Group 57"/>
              <p:cNvGrpSpPr/>
              <p:nvPr/>
            </p:nvGrpSpPr>
            <p:grpSpPr>
              <a:xfrm>
                <a:off x="4732340" y="5744520"/>
                <a:ext cx="743074" cy="523220"/>
                <a:chOff x="7624213" y="3829554"/>
                <a:chExt cx="743074" cy="523220"/>
              </a:xfrm>
            </p:grpSpPr>
            <p:sp>
              <p:nvSpPr>
                <p:cNvPr id="63" name="Can 62"/>
                <p:cNvSpPr/>
                <p:nvPr/>
              </p:nvSpPr>
              <p:spPr>
                <a:xfrm rot="16200000" flipH="1">
                  <a:off x="7769973" y="3714698"/>
                  <a:ext cx="451553"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TextBox 63"/>
                <p:cNvSpPr txBox="1"/>
                <p:nvPr/>
              </p:nvSpPr>
              <p:spPr>
                <a:xfrm>
                  <a:off x="7748205" y="3829554"/>
                  <a:ext cx="619080" cy="523220"/>
                </a:xfrm>
                <a:prstGeom prst="rect">
                  <a:avLst/>
                </a:prstGeom>
                <a:noFill/>
              </p:spPr>
              <p:txBody>
                <a:bodyPr wrap="none" rtlCol="0">
                  <a:spAutoFit/>
                </a:bodyPr>
                <a:lstStyle/>
                <a:p>
                  <a:pPr algn="ctr"/>
                  <a:r>
                    <a:rPr lang="en-US" sz="1400" dirty="0" smtClean="0">
                      <a:solidFill>
                        <a:schemeClr val="bg1"/>
                      </a:solidFill>
                    </a:rPr>
                    <a:t>10G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59" name="Can 58"/>
              <p:cNvSpPr/>
              <p:nvPr/>
            </p:nvSpPr>
            <p:spPr>
              <a:xfrm rot="16200000" flipH="1">
                <a:off x="4665835" y="5765371"/>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Can 59"/>
              <p:cNvSpPr/>
              <p:nvPr/>
            </p:nvSpPr>
            <p:spPr>
              <a:xfrm rot="16200000" flipH="1">
                <a:off x="4630522" y="5840943"/>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Can 60"/>
              <p:cNvSpPr/>
              <p:nvPr/>
            </p:nvSpPr>
            <p:spPr>
              <a:xfrm rot="16200000" flipH="1">
                <a:off x="4652537" y="5905452"/>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Can 61"/>
              <p:cNvSpPr/>
              <p:nvPr/>
            </p:nvSpPr>
            <p:spPr>
              <a:xfrm rot="16200000" flipH="1">
                <a:off x="4693471" y="6013221"/>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Can 64"/>
              <p:cNvSpPr/>
              <p:nvPr/>
            </p:nvSpPr>
            <p:spPr>
              <a:xfrm rot="16200000" flipH="1">
                <a:off x="4702324" y="5956408"/>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7" name="TextBox 56"/>
            <p:cNvSpPr txBox="1"/>
            <p:nvPr/>
          </p:nvSpPr>
          <p:spPr>
            <a:xfrm>
              <a:off x="3876582" y="5783264"/>
              <a:ext cx="777229" cy="461665"/>
            </a:xfrm>
            <a:prstGeom prst="rect">
              <a:avLst/>
            </a:prstGeom>
            <a:noFill/>
          </p:spPr>
          <p:txBody>
            <a:bodyPr wrap="square" rtlCol="0">
              <a:spAutoFit/>
            </a:bodyPr>
            <a:lstStyle/>
            <a:p>
              <a:pPr algn="r"/>
              <a:r>
                <a:rPr lang="en-US" sz="1200" dirty="0" smtClean="0"/>
                <a:t>≤ 2.5G Services</a:t>
              </a:r>
              <a:endParaRPr lang="en-US" sz="1200" dirty="0"/>
            </a:p>
          </p:txBody>
        </p:sp>
      </p:grpSp>
      <p:grpSp>
        <p:nvGrpSpPr>
          <p:cNvPr id="75" name="Group 74"/>
          <p:cNvGrpSpPr/>
          <p:nvPr/>
        </p:nvGrpSpPr>
        <p:grpSpPr>
          <a:xfrm>
            <a:off x="1510718" y="1778447"/>
            <a:ext cx="1611338" cy="523220"/>
            <a:chOff x="3892080" y="5744520"/>
            <a:chExt cx="1611338" cy="523220"/>
          </a:xfrm>
        </p:grpSpPr>
        <p:grpSp>
          <p:nvGrpSpPr>
            <p:cNvPr id="76" name="Group 75"/>
            <p:cNvGrpSpPr/>
            <p:nvPr/>
          </p:nvGrpSpPr>
          <p:grpSpPr>
            <a:xfrm>
              <a:off x="4633024" y="5744520"/>
              <a:ext cx="870394" cy="523220"/>
              <a:chOff x="4605020" y="5744520"/>
              <a:chExt cx="870394" cy="523220"/>
            </a:xfrm>
          </p:grpSpPr>
          <p:grpSp>
            <p:nvGrpSpPr>
              <p:cNvPr id="78" name="Group 77"/>
              <p:cNvGrpSpPr/>
              <p:nvPr/>
            </p:nvGrpSpPr>
            <p:grpSpPr>
              <a:xfrm>
                <a:off x="4732340" y="5744520"/>
                <a:ext cx="743074" cy="523220"/>
                <a:chOff x="7624213" y="3829554"/>
                <a:chExt cx="743074" cy="523220"/>
              </a:xfrm>
            </p:grpSpPr>
            <p:sp>
              <p:nvSpPr>
                <p:cNvPr id="85" name="Can 84"/>
                <p:cNvSpPr/>
                <p:nvPr/>
              </p:nvSpPr>
              <p:spPr>
                <a:xfrm rot="16200000" flipH="1">
                  <a:off x="7769973" y="3714698"/>
                  <a:ext cx="451553"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TextBox 85"/>
                <p:cNvSpPr txBox="1"/>
                <p:nvPr/>
              </p:nvSpPr>
              <p:spPr>
                <a:xfrm>
                  <a:off x="7748205" y="3829554"/>
                  <a:ext cx="619080" cy="523220"/>
                </a:xfrm>
                <a:prstGeom prst="rect">
                  <a:avLst/>
                </a:prstGeom>
                <a:noFill/>
              </p:spPr>
              <p:txBody>
                <a:bodyPr wrap="none" rtlCol="0">
                  <a:spAutoFit/>
                </a:bodyPr>
                <a:lstStyle/>
                <a:p>
                  <a:pPr algn="ctr"/>
                  <a:r>
                    <a:rPr lang="en-US" sz="1400" dirty="0" smtClean="0">
                      <a:solidFill>
                        <a:schemeClr val="bg1"/>
                      </a:solidFill>
                    </a:rPr>
                    <a:t>10G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81" name="Can 80"/>
              <p:cNvSpPr/>
              <p:nvPr/>
            </p:nvSpPr>
            <p:spPr>
              <a:xfrm rot="16200000" flipH="1">
                <a:off x="4541492" y="5891500"/>
                <a:ext cx="319330"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7" name="TextBox 76"/>
            <p:cNvSpPr txBox="1"/>
            <p:nvPr/>
          </p:nvSpPr>
          <p:spPr>
            <a:xfrm>
              <a:off x="3892080" y="5783264"/>
              <a:ext cx="777229" cy="461665"/>
            </a:xfrm>
            <a:prstGeom prst="rect">
              <a:avLst/>
            </a:prstGeom>
            <a:noFill/>
          </p:spPr>
          <p:txBody>
            <a:bodyPr wrap="square" rtlCol="0">
              <a:spAutoFit/>
            </a:bodyPr>
            <a:lstStyle/>
            <a:p>
              <a:pPr algn="r"/>
              <a:r>
                <a:rPr lang="en-US" sz="1200" dirty="0" smtClean="0"/>
                <a:t>≤ 10G Services</a:t>
              </a:r>
              <a:endParaRPr lang="en-US" sz="1200" dirty="0"/>
            </a:p>
          </p:txBody>
        </p:sp>
      </p:grpSp>
      <p:grpSp>
        <p:nvGrpSpPr>
          <p:cNvPr id="87" name="Group 86"/>
          <p:cNvGrpSpPr/>
          <p:nvPr/>
        </p:nvGrpSpPr>
        <p:grpSpPr>
          <a:xfrm>
            <a:off x="3055051" y="1748607"/>
            <a:ext cx="1580342" cy="582901"/>
            <a:chOff x="3892080" y="5703337"/>
            <a:chExt cx="1580342" cy="582901"/>
          </a:xfrm>
        </p:grpSpPr>
        <p:grpSp>
          <p:nvGrpSpPr>
            <p:cNvPr id="88" name="Group 87"/>
            <p:cNvGrpSpPr/>
            <p:nvPr/>
          </p:nvGrpSpPr>
          <p:grpSpPr>
            <a:xfrm>
              <a:off x="4627864" y="5703337"/>
              <a:ext cx="844558" cy="582901"/>
              <a:chOff x="4599860" y="5703337"/>
              <a:chExt cx="844558" cy="582901"/>
            </a:xfrm>
          </p:grpSpPr>
          <p:grpSp>
            <p:nvGrpSpPr>
              <p:cNvPr id="90" name="Group 89"/>
              <p:cNvGrpSpPr/>
              <p:nvPr/>
            </p:nvGrpSpPr>
            <p:grpSpPr>
              <a:xfrm>
                <a:off x="4701344" y="5703337"/>
                <a:ext cx="743074" cy="582901"/>
                <a:chOff x="7593217" y="3788371"/>
                <a:chExt cx="743074" cy="582901"/>
              </a:xfrm>
            </p:grpSpPr>
            <p:sp>
              <p:nvSpPr>
                <p:cNvPr id="92" name="Can 91"/>
                <p:cNvSpPr/>
                <p:nvPr/>
              </p:nvSpPr>
              <p:spPr>
                <a:xfrm rot="16200000" flipH="1">
                  <a:off x="7673303" y="3708285"/>
                  <a:ext cx="582901"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TextBox 92"/>
                <p:cNvSpPr txBox="1"/>
                <p:nvPr/>
              </p:nvSpPr>
              <p:spPr>
                <a:xfrm>
                  <a:off x="7709460" y="3829554"/>
                  <a:ext cx="619080" cy="523220"/>
                </a:xfrm>
                <a:prstGeom prst="rect">
                  <a:avLst/>
                </a:prstGeom>
                <a:noFill/>
              </p:spPr>
              <p:txBody>
                <a:bodyPr wrap="none" rtlCol="0">
                  <a:spAutoFit/>
                </a:bodyPr>
                <a:lstStyle/>
                <a:p>
                  <a:pPr algn="ctr"/>
                  <a:r>
                    <a:rPr lang="en-US" sz="1400" dirty="0" smtClean="0">
                      <a:solidFill>
                        <a:schemeClr val="bg1"/>
                      </a:solidFill>
                    </a:rPr>
                    <a:t>40G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91" name="Can 90"/>
              <p:cNvSpPr/>
              <p:nvPr/>
            </p:nvSpPr>
            <p:spPr>
              <a:xfrm rot="16200000" flipH="1">
                <a:off x="4644332" y="578866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an 93"/>
              <p:cNvSpPr/>
              <p:nvPr/>
            </p:nvSpPr>
            <p:spPr>
              <a:xfrm rot="16200000" flipH="1">
                <a:off x="4688246" y="589456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Can 94"/>
              <p:cNvSpPr/>
              <p:nvPr/>
            </p:nvSpPr>
            <p:spPr>
              <a:xfrm rot="16200000" flipH="1">
                <a:off x="4639172" y="601597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TextBox 88"/>
            <p:cNvSpPr txBox="1"/>
            <p:nvPr/>
          </p:nvSpPr>
          <p:spPr>
            <a:xfrm>
              <a:off x="3892080" y="5783264"/>
              <a:ext cx="777229" cy="461665"/>
            </a:xfrm>
            <a:prstGeom prst="rect">
              <a:avLst/>
            </a:prstGeom>
            <a:noFill/>
          </p:spPr>
          <p:txBody>
            <a:bodyPr wrap="square" rtlCol="0">
              <a:spAutoFit/>
            </a:bodyPr>
            <a:lstStyle/>
            <a:p>
              <a:pPr algn="r"/>
              <a:r>
                <a:rPr lang="en-US" sz="1200" dirty="0" smtClean="0"/>
                <a:t>≤ 10G Services</a:t>
              </a:r>
              <a:endParaRPr lang="en-US" sz="1200" dirty="0"/>
            </a:p>
          </p:txBody>
        </p:sp>
      </p:grpSp>
      <p:grpSp>
        <p:nvGrpSpPr>
          <p:cNvPr id="96" name="Group 95"/>
          <p:cNvGrpSpPr/>
          <p:nvPr/>
        </p:nvGrpSpPr>
        <p:grpSpPr>
          <a:xfrm>
            <a:off x="4596932" y="1608565"/>
            <a:ext cx="1769482" cy="862984"/>
            <a:chOff x="3892080" y="5693862"/>
            <a:chExt cx="1769482" cy="862984"/>
          </a:xfrm>
        </p:grpSpPr>
        <p:grpSp>
          <p:nvGrpSpPr>
            <p:cNvPr id="97" name="Group 96"/>
            <p:cNvGrpSpPr/>
            <p:nvPr/>
          </p:nvGrpSpPr>
          <p:grpSpPr>
            <a:xfrm>
              <a:off x="4627864" y="5693862"/>
              <a:ext cx="1033698" cy="862984"/>
              <a:chOff x="4599860" y="5693862"/>
              <a:chExt cx="1033698" cy="862984"/>
            </a:xfrm>
          </p:grpSpPr>
          <p:grpSp>
            <p:nvGrpSpPr>
              <p:cNvPr id="99" name="Group 98"/>
              <p:cNvGrpSpPr/>
              <p:nvPr/>
            </p:nvGrpSpPr>
            <p:grpSpPr>
              <a:xfrm>
                <a:off x="4732340" y="5693862"/>
                <a:ext cx="901218" cy="862984"/>
                <a:chOff x="7624213" y="3778896"/>
                <a:chExt cx="901218" cy="862984"/>
              </a:xfrm>
            </p:grpSpPr>
            <p:sp>
              <p:nvSpPr>
                <p:cNvPr id="103" name="Can 102"/>
                <p:cNvSpPr/>
                <p:nvPr/>
              </p:nvSpPr>
              <p:spPr>
                <a:xfrm rot="16200000" flipH="1">
                  <a:off x="7564258" y="3838851"/>
                  <a:ext cx="862984"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p:cNvSpPr txBox="1"/>
                <p:nvPr/>
              </p:nvSpPr>
              <p:spPr>
                <a:xfrm>
                  <a:off x="7671089" y="3814056"/>
                  <a:ext cx="854342" cy="738664"/>
                </a:xfrm>
                <a:prstGeom prst="rect">
                  <a:avLst/>
                </a:prstGeom>
                <a:noFill/>
              </p:spPr>
              <p:txBody>
                <a:bodyPr wrap="square" rtlCol="0">
                  <a:spAutoFit/>
                </a:bodyPr>
                <a:lstStyle/>
                <a:p>
                  <a:pPr algn="ctr"/>
                  <a:r>
                    <a:rPr lang="en-US" sz="1400" dirty="0" smtClean="0">
                      <a:solidFill>
                        <a:schemeClr val="bg1"/>
                      </a:solidFill>
                    </a:rPr>
                    <a:t>100G, 500G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100" name="Can 99"/>
              <p:cNvSpPr/>
              <p:nvPr/>
            </p:nvSpPr>
            <p:spPr>
              <a:xfrm rot="16200000" flipH="1">
                <a:off x="4644332" y="578866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Can 100"/>
              <p:cNvSpPr/>
              <p:nvPr/>
            </p:nvSpPr>
            <p:spPr>
              <a:xfrm rot="16200000" flipH="1">
                <a:off x="4688246" y="589456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Can 101"/>
              <p:cNvSpPr/>
              <p:nvPr/>
            </p:nvSpPr>
            <p:spPr>
              <a:xfrm rot="16200000" flipH="1">
                <a:off x="4639172" y="601597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Can 104"/>
              <p:cNvSpPr/>
              <p:nvPr/>
            </p:nvSpPr>
            <p:spPr>
              <a:xfrm rot="16200000" flipH="1">
                <a:off x="4706333" y="6152872"/>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Can 105"/>
              <p:cNvSpPr/>
              <p:nvPr/>
            </p:nvSpPr>
            <p:spPr>
              <a:xfrm rot="16200000" flipH="1">
                <a:off x="4680506" y="6289774"/>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Can 106"/>
              <p:cNvSpPr/>
              <p:nvPr/>
            </p:nvSpPr>
            <p:spPr>
              <a:xfrm rot="16200000" flipH="1">
                <a:off x="4732169" y="603922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8" name="TextBox 97"/>
            <p:cNvSpPr txBox="1"/>
            <p:nvPr/>
          </p:nvSpPr>
          <p:spPr>
            <a:xfrm>
              <a:off x="3892080" y="5899499"/>
              <a:ext cx="777229" cy="461665"/>
            </a:xfrm>
            <a:prstGeom prst="rect">
              <a:avLst/>
            </a:prstGeom>
            <a:noFill/>
          </p:spPr>
          <p:txBody>
            <a:bodyPr wrap="square" rtlCol="0">
              <a:spAutoFit/>
            </a:bodyPr>
            <a:lstStyle/>
            <a:p>
              <a:pPr algn="r"/>
              <a:r>
                <a:rPr lang="en-US" sz="1200" dirty="0" smtClean="0"/>
                <a:t>≤ 10G Services</a:t>
              </a:r>
              <a:endParaRPr lang="en-US" sz="1200" dirty="0"/>
            </a:p>
          </p:txBody>
        </p:sp>
      </p:grpSp>
      <p:grpSp>
        <p:nvGrpSpPr>
          <p:cNvPr id="108" name="Group 107"/>
          <p:cNvGrpSpPr/>
          <p:nvPr/>
        </p:nvGrpSpPr>
        <p:grpSpPr>
          <a:xfrm>
            <a:off x="6194376" y="1465902"/>
            <a:ext cx="1611338" cy="1148310"/>
            <a:chOff x="3892080" y="5693862"/>
            <a:chExt cx="1611338" cy="1148310"/>
          </a:xfrm>
        </p:grpSpPr>
        <p:grpSp>
          <p:nvGrpSpPr>
            <p:cNvPr id="109" name="Group 108"/>
            <p:cNvGrpSpPr/>
            <p:nvPr/>
          </p:nvGrpSpPr>
          <p:grpSpPr>
            <a:xfrm>
              <a:off x="4627864" y="5693862"/>
              <a:ext cx="875554" cy="1148310"/>
              <a:chOff x="4599860" y="5693862"/>
              <a:chExt cx="875554" cy="1148310"/>
            </a:xfrm>
          </p:grpSpPr>
          <p:grpSp>
            <p:nvGrpSpPr>
              <p:cNvPr id="111" name="Group 110"/>
              <p:cNvGrpSpPr/>
              <p:nvPr/>
            </p:nvGrpSpPr>
            <p:grpSpPr>
              <a:xfrm>
                <a:off x="4732340" y="5693862"/>
                <a:ext cx="743074" cy="1148310"/>
                <a:chOff x="7624213" y="3778896"/>
                <a:chExt cx="743074" cy="1148310"/>
              </a:xfrm>
            </p:grpSpPr>
            <p:sp>
              <p:nvSpPr>
                <p:cNvPr id="118" name="Can 117"/>
                <p:cNvSpPr/>
                <p:nvPr/>
              </p:nvSpPr>
              <p:spPr>
                <a:xfrm rot="16200000" flipH="1">
                  <a:off x="7421595" y="3981514"/>
                  <a:ext cx="1148310"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7756346" y="4070575"/>
                  <a:ext cx="610941" cy="523220"/>
                </a:xfrm>
                <a:prstGeom prst="rect">
                  <a:avLst/>
                </a:prstGeom>
                <a:noFill/>
              </p:spPr>
              <p:txBody>
                <a:bodyPr wrap="square" rtlCol="0">
                  <a:spAutoFit/>
                </a:bodyPr>
                <a:lstStyle/>
                <a:p>
                  <a:pPr algn="ctr"/>
                  <a:r>
                    <a:rPr lang="en-US" sz="1400" dirty="0" smtClean="0">
                      <a:solidFill>
                        <a:schemeClr val="bg1"/>
                      </a:solidFill>
                    </a:rPr>
                    <a:t>1T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112" name="Can 111"/>
              <p:cNvSpPr/>
              <p:nvPr/>
            </p:nvSpPr>
            <p:spPr>
              <a:xfrm rot="16200000" flipH="1">
                <a:off x="4644332" y="578866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Can 112"/>
              <p:cNvSpPr/>
              <p:nvPr/>
            </p:nvSpPr>
            <p:spPr>
              <a:xfrm rot="16200000" flipH="1">
                <a:off x="4688246" y="589456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an 113"/>
              <p:cNvSpPr/>
              <p:nvPr/>
            </p:nvSpPr>
            <p:spPr>
              <a:xfrm rot="16200000" flipH="1">
                <a:off x="4639172" y="601597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an 114"/>
              <p:cNvSpPr/>
              <p:nvPr/>
            </p:nvSpPr>
            <p:spPr>
              <a:xfrm rot="16200000" flipH="1">
                <a:off x="4706333" y="6152872"/>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an 115"/>
              <p:cNvSpPr/>
              <p:nvPr/>
            </p:nvSpPr>
            <p:spPr>
              <a:xfrm rot="16200000" flipH="1">
                <a:off x="4680506" y="6289774"/>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an 116"/>
              <p:cNvSpPr/>
              <p:nvPr/>
            </p:nvSpPr>
            <p:spPr>
              <a:xfrm rot="16200000" flipH="1">
                <a:off x="4732169" y="603922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Can 119"/>
              <p:cNvSpPr/>
              <p:nvPr/>
            </p:nvSpPr>
            <p:spPr>
              <a:xfrm rot="16200000" flipH="1">
                <a:off x="4690844" y="5703439"/>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Can 120"/>
              <p:cNvSpPr/>
              <p:nvPr/>
            </p:nvSpPr>
            <p:spPr>
              <a:xfrm rot="16200000" flipH="1">
                <a:off x="4711511" y="5817094"/>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Can 121"/>
              <p:cNvSpPr/>
              <p:nvPr/>
            </p:nvSpPr>
            <p:spPr>
              <a:xfrm rot="16200000" flipH="1">
                <a:off x="4677926" y="6457672"/>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Can 122"/>
              <p:cNvSpPr/>
              <p:nvPr/>
            </p:nvSpPr>
            <p:spPr>
              <a:xfrm rot="16200000" flipH="1">
                <a:off x="4706342" y="6602323"/>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Can 123"/>
              <p:cNvSpPr/>
              <p:nvPr/>
            </p:nvSpPr>
            <p:spPr>
              <a:xfrm rot="16200000" flipH="1">
                <a:off x="4719260" y="6398269"/>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0" name="TextBox 109"/>
            <p:cNvSpPr txBox="1"/>
            <p:nvPr/>
          </p:nvSpPr>
          <p:spPr>
            <a:xfrm>
              <a:off x="3892080" y="6046730"/>
              <a:ext cx="777229" cy="461665"/>
            </a:xfrm>
            <a:prstGeom prst="rect">
              <a:avLst/>
            </a:prstGeom>
            <a:noFill/>
          </p:spPr>
          <p:txBody>
            <a:bodyPr wrap="square" rtlCol="0">
              <a:spAutoFit/>
            </a:bodyPr>
            <a:lstStyle/>
            <a:p>
              <a:pPr algn="r"/>
              <a:r>
                <a:rPr lang="en-US" sz="1200" dirty="0" smtClean="0"/>
                <a:t>≤ 10G Services</a:t>
              </a:r>
              <a:endParaRPr lang="en-US" sz="1200" dirty="0"/>
            </a:p>
          </p:txBody>
        </p:sp>
      </p:grpSp>
      <p:sp>
        <p:nvSpPr>
          <p:cNvPr id="8" name="TextBox 7"/>
          <p:cNvSpPr txBox="1"/>
          <p:nvPr/>
        </p:nvSpPr>
        <p:spPr>
          <a:xfrm>
            <a:off x="1904280" y="5796322"/>
            <a:ext cx="1252266" cy="338554"/>
          </a:xfrm>
          <a:prstGeom prst="rect">
            <a:avLst/>
          </a:prstGeom>
          <a:noFill/>
        </p:spPr>
        <p:txBody>
          <a:bodyPr wrap="none" rtlCol="0">
            <a:spAutoFit/>
          </a:bodyPr>
          <a:lstStyle/>
          <a:p>
            <a:pPr algn="ctr"/>
            <a:r>
              <a:rPr lang="en-US" sz="1600" b="1" u="sng" dirty="0" smtClean="0"/>
              <a:t>Short period</a:t>
            </a:r>
          </a:p>
        </p:txBody>
      </p:sp>
      <p:sp>
        <p:nvSpPr>
          <p:cNvPr id="5" name="TextBox 4"/>
          <p:cNvSpPr txBox="1"/>
          <p:nvPr/>
        </p:nvSpPr>
        <p:spPr>
          <a:xfrm>
            <a:off x="-8901" y="3721237"/>
            <a:ext cx="1057772" cy="954107"/>
          </a:xfrm>
          <a:prstGeom prst="rect">
            <a:avLst/>
          </a:prstGeom>
          <a:noFill/>
        </p:spPr>
        <p:txBody>
          <a:bodyPr wrap="square" rtlCol="0">
            <a:spAutoFit/>
          </a:bodyPr>
          <a:lstStyle/>
          <a:p>
            <a:pPr algn="ctr"/>
            <a:r>
              <a:rPr lang="en-US" sz="1400" dirty="0" smtClean="0"/>
              <a:t>Service </a:t>
            </a:r>
          </a:p>
          <a:p>
            <a:pPr algn="ctr"/>
            <a:r>
              <a:rPr lang="en-US" sz="1400" dirty="0" smtClean="0"/>
              <a:t>Mix </a:t>
            </a:r>
          </a:p>
          <a:p>
            <a:pPr algn="ctr"/>
            <a:r>
              <a:rPr lang="en-US" sz="1400" dirty="0" smtClean="0"/>
              <a:t>by Bandwidth</a:t>
            </a:r>
            <a:endParaRPr lang="en-US" sz="1400" dirty="0"/>
          </a:p>
        </p:txBody>
      </p:sp>
      <p:sp>
        <p:nvSpPr>
          <p:cNvPr id="69" name="TextBox 68"/>
          <p:cNvSpPr txBox="1"/>
          <p:nvPr/>
        </p:nvSpPr>
        <p:spPr>
          <a:xfrm>
            <a:off x="1574997" y="1088070"/>
            <a:ext cx="1886670" cy="584775"/>
          </a:xfrm>
          <a:prstGeom prst="rect">
            <a:avLst/>
          </a:prstGeom>
          <a:noFill/>
        </p:spPr>
        <p:txBody>
          <a:bodyPr wrap="none" rtlCol="0">
            <a:spAutoFit/>
          </a:bodyPr>
          <a:lstStyle/>
          <a:p>
            <a:pPr algn="ctr"/>
            <a:r>
              <a:rPr lang="en-US" sz="1600" b="1" i="1" dirty="0" smtClean="0"/>
              <a:t>Services = Transport</a:t>
            </a:r>
          </a:p>
          <a:p>
            <a:pPr algn="ctr"/>
            <a:r>
              <a:rPr lang="en-US" sz="1600" b="1" i="1" dirty="0" smtClean="0"/>
              <a:t>i.e. Client = Line</a:t>
            </a:r>
            <a:endParaRPr lang="en-US" sz="1600" b="1" i="1" dirty="0"/>
          </a:p>
        </p:txBody>
      </p:sp>
      <p:sp>
        <p:nvSpPr>
          <p:cNvPr id="72" name="Title 1"/>
          <p:cNvSpPr>
            <a:spLocks noGrp="1"/>
          </p:cNvSpPr>
          <p:nvPr>
            <p:ph type="title"/>
          </p:nvPr>
        </p:nvSpPr>
        <p:spPr>
          <a:xfrm>
            <a:off x="304799" y="59816"/>
            <a:ext cx="8712591" cy="932372"/>
          </a:xfrm>
        </p:spPr>
        <p:txBody>
          <a:bodyPr>
            <a:normAutofit fontScale="90000"/>
          </a:bodyPr>
          <a:lstStyle/>
          <a:p>
            <a:r>
              <a:rPr lang="en-US" dirty="0" smtClean="0"/>
              <a:t>Driven by network challenges of…..</a:t>
            </a:r>
            <a:br>
              <a:rPr lang="en-US" dirty="0" smtClean="0"/>
            </a:br>
            <a:r>
              <a:rPr lang="en-US" dirty="0" smtClean="0"/>
              <a:t>Bandwidth </a:t>
            </a:r>
            <a:r>
              <a:rPr lang="en-US" b="1" dirty="0" smtClean="0">
                <a:solidFill>
                  <a:schemeClr val="bg2">
                    <a:lumMod val="60000"/>
                    <a:lumOff val="40000"/>
                  </a:schemeClr>
                </a:solidFill>
              </a:rPr>
              <a:t>Scale and Mismatch</a:t>
            </a:r>
            <a:endParaRPr lang="en-US" b="1" dirty="0">
              <a:solidFill>
                <a:schemeClr val="bg2">
                  <a:lumMod val="60000"/>
                  <a:lumOff val="40000"/>
                </a:schemeClr>
              </a:solidFill>
            </a:endParaRPr>
          </a:p>
        </p:txBody>
      </p:sp>
    </p:spTree>
    <p:extLst>
      <p:ext uri="{BB962C8B-B14F-4D97-AF65-F5344CB8AC3E}">
        <p14:creationId xmlns:p14="http://schemas.microsoft.com/office/powerpoint/2010/main" xmlns="" val="1761757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2000"/>
                                        <p:tgtEl>
                                          <p:spTgt spid="34"/>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left)">
                                      <p:cBhvr>
                                        <p:cTn id="27" dur="500"/>
                                        <p:tgtEl>
                                          <p:spTgt spid="75"/>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wipe(left)">
                                      <p:cBhvr>
                                        <p:cTn id="31" dur="500"/>
                                        <p:tgtEl>
                                          <p:spTgt spid="87"/>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left)">
                                      <p:cBhvr>
                                        <p:cTn id="35" dur="500"/>
                                        <p:tgtEl>
                                          <p:spTgt spid="96"/>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wipe(left)">
                                      <p:cBhvr>
                                        <p:cTn id="39" dur="500"/>
                                        <p:tgtEl>
                                          <p:spTgt spid="108"/>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wipe(up)">
                                      <p:cBhvr>
                                        <p:cTn id="5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Graphic spid="34" grpId="0">
        <p:bldAsOne/>
      </p:bldGraphic>
      <p:bldP spid="53" grpId="0"/>
      <p:bldP spid="54" grpId="0"/>
      <p:bldP spid="8" grpId="0"/>
      <p:bldP spid="5"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
        <p:nvSpPr>
          <p:cNvPr id="3" name="TextBox 2"/>
          <p:cNvSpPr txBox="1"/>
          <p:nvPr/>
        </p:nvSpPr>
        <p:spPr>
          <a:xfrm rot="16200000">
            <a:off x="1129155" y="1928033"/>
            <a:ext cx="738472" cy="369332"/>
          </a:xfrm>
          <a:prstGeom prst="rect">
            <a:avLst/>
          </a:prstGeom>
          <a:noFill/>
          <a:ln>
            <a:solidFill>
              <a:schemeClr val="tx2">
                <a:lumMod val="20000"/>
                <a:lumOff val="80000"/>
              </a:schemeClr>
            </a:solidFill>
          </a:ln>
        </p:spPr>
        <p:txBody>
          <a:bodyPr wrap="none" rtlCol="0">
            <a:spAutoFit/>
          </a:bodyPr>
          <a:lstStyle/>
          <a:p>
            <a:r>
              <a:rPr lang="en-US" dirty="0" smtClean="0"/>
              <a:t>Route</a:t>
            </a:r>
            <a:endParaRPr lang="en-US" dirty="0"/>
          </a:p>
        </p:txBody>
      </p:sp>
      <p:sp>
        <p:nvSpPr>
          <p:cNvPr id="103" name="TextBox 102"/>
          <p:cNvSpPr txBox="1"/>
          <p:nvPr/>
        </p:nvSpPr>
        <p:spPr>
          <a:xfrm rot="16200000">
            <a:off x="1098249" y="3496776"/>
            <a:ext cx="800284" cy="369332"/>
          </a:xfrm>
          <a:prstGeom prst="rect">
            <a:avLst/>
          </a:prstGeom>
          <a:noFill/>
          <a:ln>
            <a:solidFill>
              <a:schemeClr val="accent1">
                <a:lumMod val="40000"/>
                <a:lumOff val="60000"/>
              </a:schemeClr>
            </a:solidFill>
          </a:ln>
        </p:spPr>
        <p:txBody>
          <a:bodyPr wrap="none" rtlCol="0">
            <a:spAutoFit/>
          </a:bodyPr>
          <a:lstStyle/>
          <a:p>
            <a:r>
              <a:rPr lang="en-US" dirty="0" smtClean="0"/>
              <a:t>Switch</a:t>
            </a:r>
            <a:endParaRPr lang="en-US" dirty="0"/>
          </a:p>
        </p:txBody>
      </p:sp>
      <p:sp>
        <p:nvSpPr>
          <p:cNvPr id="104" name="TextBox 103"/>
          <p:cNvSpPr txBox="1"/>
          <p:nvPr/>
        </p:nvSpPr>
        <p:spPr>
          <a:xfrm rot="16200000">
            <a:off x="957922" y="5453247"/>
            <a:ext cx="1080937" cy="369332"/>
          </a:xfrm>
          <a:prstGeom prst="rect">
            <a:avLst/>
          </a:prstGeom>
          <a:noFill/>
          <a:ln>
            <a:solidFill>
              <a:schemeClr val="accent1">
                <a:lumMod val="40000"/>
                <a:lumOff val="60000"/>
              </a:schemeClr>
            </a:solidFill>
          </a:ln>
        </p:spPr>
        <p:txBody>
          <a:bodyPr wrap="square" rtlCol="0">
            <a:spAutoFit/>
          </a:bodyPr>
          <a:lstStyle>
            <a:defPPr>
              <a:defRPr lang="en-US"/>
            </a:defPPr>
            <a:lvl1pPr algn="ctr"/>
          </a:lstStyle>
          <a:p>
            <a:r>
              <a:rPr lang="en-US" dirty="0"/>
              <a:t>Transport</a:t>
            </a:r>
          </a:p>
        </p:txBody>
      </p:sp>
      <p:grpSp>
        <p:nvGrpSpPr>
          <p:cNvPr id="2" name="Group 1"/>
          <p:cNvGrpSpPr/>
          <p:nvPr/>
        </p:nvGrpSpPr>
        <p:grpSpPr>
          <a:xfrm>
            <a:off x="1607146" y="2438400"/>
            <a:ext cx="2777840" cy="3962400"/>
            <a:chOff x="1118769" y="2438400"/>
            <a:chExt cx="2777840" cy="3962400"/>
          </a:xfrm>
        </p:grpSpPr>
        <p:sp>
          <p:nvSpPr>
            <p:cNvPr id="91" name="Freeform 5"/>
            <p:cNvSpPr>
              <a:spLocks/>
            </p:cNvSpPr>
            <p:nvPr/>
          </p:nvSpPr>
          <p:spPr bwMode="auto">
            <a:xfrm>
              <a:off x="1662640" y="36576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65" name="Freeform 5"/>
            <p:cNvSpPr>
              <a:spLocks/>
            </p:cNvSpPr>
            <p:nvPr/>
          </p:nvSpPr>
          <p:spPr bwMode="auto">
            <a:xfrm>
              <a:off x="1662640" y="49778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0">
                  <a:srgbClr val="FF3399"/>
                </a:gs>
                <a:gs pos="25000">
                  <a:srgbClr val="FF6633"/>
                </a:gs>
                <a:gs pos="50000">
                  <a:srgbClr val="FFFF00"/>
                </a:gs>
                <a:gs pos="75000">
                  <a:srgbClr val="01A78F"/>
                </a:gs>
                <a:gs pos="100000">
                  <a:srgbClr val="3366FF"/>
                </a:gs>
              </a:gsLst>
              <a:lin ang="5400000" scaled="0"/>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64" name="Group 63"/>
            <p:cNvGrpSpPr/>
            <p:nvPr/>
          </p:nvGrpSpPr>
          <p:grpSpPr>
            <a:xfrm>
              <a:off x="1967440" y="5135880"/>
              <a:ext cx="1600200" cy="883920"/>
              <a:chOff x="1143000" y="2545080"/>
              <a:chExt cx="1600200" cy="883920"/>
            </a:xfrm>
            <a:effectLst>
              <a:outerShdw blurRad="76200" dist="38100" dir="5400000" algn="t" rotWithShape="0">
                <a:prstClr val="black">
                  <a:alpha val="20000"/>
                </a:prstClr>
              </a:outerShdw>
            </a:effectLst>
            <a:scene3d>
              <a:camera prst="orthographicFront">
                <a:rot lat="19199991" lon="0" rev="0"/>
              </a:camera>
              <a:lightRig rig="chilly" dir="t">
                <a:rot lat="0" lon="0" rev="1200000"/>
              </a:lightRig>
            </a:scene3d>
          </p:grpSpPr>
          <p:sp>
            <p:nvSpPr>
              <p:cNvPr id="19" name="AutoShape 3"/>
              <p:cNvSpPr>
                <a:spLocks noChangeAspect="1" noChangeArrowheads="1"/>
              </p:cNvSpPr>
              <p:nvPr/>
            </p:nvSpPr>
            <p:spPr bwMode="auto">
              <a:xfrm>
                <a:off x="1275975" y="2712970"/>
                <a:ext cx="1340717" cy="604659"/>
              </a:xfrm>
              <a:prstGeom prst="roundRect">
                <a:avLst>
                  <a:gd name="adj" fmla="val 16667"/>
                </a:avLst>
              </a:prstGeom>
              <a:noFill/>
              <a:ln w="57150">
                <a:solidFill>
                  <a:schemeClr val="accent5"/>
                </a:solidFill>
                <a:round/>
                <a:headEnd/>
                <a:tailEnd/>
              </a:ln>
              <a:sp3d>
                <a:bevelT w="25400" h="25400"/>
                <a:bevelB w="25400" h="25400"/>
              </a:sp3d>
            </p:spPr>
            <p:txBody>
              <a:bodyPr wrap="none" anchor="ctr"/>
              <a:lstStyle/>
              <a:p>
                <a:endParaRPr lang="en-US" dirty="0"/>
              </a:p>
            </p:txBody>
          </p:sp>
          <p:sp>
            <p:nvSpPr>
              <p:cNvPr id="57" name="Rounded Rectangle 56"/>
              <p:cNvSpPr>
                <a:spLocks noChangeAspect="1"/>
              </p:cNvSpPr>
              <p:nvPr/>
            </p:nvSpPr>
            <p:spPr>
              <a:xfrm>
                <a:off x="1447800" y="25450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Rounded Rectangle 58"/>
              <p:cNvSpPr>
                <a:spLocks noChangeAspect="1"/>
              </p:cNvSpPr>
              <p:nvPr/>
            </p:nvSpPr>
            <p:spPr>
              <a:xfrm>
                <a:off x="2057400" y="25450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Rounded Rectangle 59"/>
              <p:cNvSpPr>
                <a:spLocks noChangeAspect="1"/>
              </p:cNvSpPr>
              <p:nvPr/>
            </p:nvSpPr>
            <p:spPr>
              <a:xfrm>
                <a:off x="2452753" y="28498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Rounded Rectangle 60"/>
              <p:cNvSpPr>
                <a:spLocks noChangeAspect="1"/>
              </p:cNvSpPr>
              <p:nvPr/>
            </p:nvSpPr>
            <p:spPr>
              <a:xfrm>
                <a:off x="1766953" y="31546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ounded Rectangle 61"/>
              <p:cNvSpPr>
                <a:spLocks noChangeAspect="1"/>
              </p:cNvSpPr>
              <p:nvPr/>
            </p:nvSpPr>
            <p:spPr>
              <a:xfrm>
                <a:off x="1143000" y="289560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4" name="Freeform 5"/>
            <p:cNvSpPr>
              <a:spLocks/>
            </p:cNvSpPr>
            <p:nvPr/>
          </p:nvSpPr>
          <p:spPr bwMode="auto">
            <a:xfrm>
              <a:off x="1662640" y="24384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58" name="Oval 57"/>
            <p:cNvSpPr/>
            <p:nvPr/>
          </p:nvSpPr>
          <p:spPr>
            <a:xfrm>
              <a:off x="2173629" y="25146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Oval 83"/>
            <p:cNvSpPr/>
            <p:nvPr/>
          </p:nvSpPr>
          <p:spPr>
            <a:xfrm>
              <a:off x="2577040" y="31242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Oval 84"/>
            <p:cNvSpPr/>
            <p:nvPr/>
          </p:nvSpPr>
          <p:spPr>
            <a:xfrm>
              <a:off x="1738840" y="29718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0" name="Group 89"/>
            <p:cNvGrpSpPr/>
            <p:nvPr/>
          </p:nvGrpSpPr>
          <p:grpSpPr>
            <a:xfrm>
              <a:off x="1967440" y="3840480"/>
              <a:ext cx="1600200" cy="883920"/>
              <a:chOff x="3124200" y="3154680"/>
              <a:chExt cx="1600200" cy="883920"/>
            </a:xfrm>
            <a:effectLst>
              <a:outerShdw blurRad="76200" dist="38100" dir="5400000" algn="t" rotWithShape="0">
                <a:prstClr val="black">
                  <a:alpha val="20000"/>
                </a:prstClr>
              </a:outerShdw>
            </a:effectLst>
            <a:scene3d>
              <a:camera prst="orthographicFront">
                <a:rot lat="19200000" lon="0" rev="0"/>
              </a:camera>
              <a:lightRig rig="chilly" dir="t">
                <a:rot lat="0" lon="0" rev="1200000"/>
              </a:lightRig>
            </a:scene3d>
          </p:grpSpPr>
          <p:sp>
            <p:nvSpPr>
              <p:cNvPr id="68" name="AutoShape 3"/>
              <p:cNvSpPr>
                <a:spLocks noChangeAspect="1" noChangeArrowheads="1"/>
              </p:cNvSpPr>
              <p:nvPr/>
            </p:nvSpPr>
            <p:spPr bwMode="auto">
              <a:xfrm>
                <a:off x="3257175" y="3322570"/>
                <a:ext cx="1340717" cy="604659"/>
              </a:xfrm>
              <a:prstGeom prst="roundRect">
                <a:avLst>
                  <a:gd name="adj" fmla="val 16667"/>
                </a:avLst>
              </a:prstGeom>
              <a:noFill/>
              <a:ln w="57150">
                <a:solidFill>
                  <a:schemeClr val="accent5"/>
                </a:solidFill>
                <a:round/>
                <a:headEnd/>
                <a:tailEnd/>
              </a:ln>
              <a:sp3d>
                <a:bevelT w="25400" h="25400"/>
                <a:bevelB w="25400" h="25400"/>
              </a:sp3d>
            </p:spPr>
            <p:txBody>
              <a:bodyPr wrap="none" anchor="ctr"/>
              <a:lstStyle/>
              <a:p>
                <a:endParaRPr lang="en-US" dirty="0"/>
              </a:p>
            </p:txBody>
          </p:sp>
          <p:sp>
            <p:nvSpPr>
              <p:cNvPr id="71" name="Rounded Rectangle 70"/>
              <p:cNvSpPr>
                <a:spLocks noChangeAspect="1"/>
              </p:cNvSpPr>
              <p:nvPr/>
            </p:nvSpPr>
            <p:spPr>
              <a:xfrm>
                <a:off x="4433953" y="34594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ounded Rectangle 72"/>
              <p:cNvSpPr>
                <a:spLocks noChangeAspect="1"/>
              </p:cNvSpPr>
              <p:nvPr/>
            </p:nvSpPr>
            <p:spPr>
              <a:xfrm>
                <a:off x="3124200" y="350520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7" name="Straight Connector 86"/>
              <p:cNvCxnSpPr/>
              <p:nvPr/>
            </p:nvCxnSpPr>
            <p:spPr>
              <a:xfrm flipH="1" flipV="1">
                <a:off x="3581400" y="3276600"/>
                <a:ext cx="304800" cy="609600"/>
              </a:xfrm>
              <a:prstGeom prst="line">
                <a:avLst/>
              </a:prstGeom>
              <a:noFill/>
              <a:ln w="57150">
                <a:solidFill>
                  <a:schemeClr val="accent5"/>
                </a:solidFill>
                <a:round/>
                <a:headEnd/>
                <a:tailEnd/>
              </a:ln>
              <a:sp3d>
                <a:bevelT w="25400" h="25400"/>
                <a:bevelB w="25400" h="25400"/>
              </a:sp3d>
            </p:spPr>
          </p:cxnSp>
          <p:cxnSp>
            <p:nvCxnSpPr>
              <p:cNvPr id="88" name="Straight Connector 87"/>
              <p:cNvCxnSpPr/>
              <p:nvPr/>
            </p:nvCxnSpPr>
            <p:spPr>
              <a:xfrm flipV="1">
                <a:off x="3886200" y="3276600"/>
                <a:ext cx="304800" cy="609600"/>
              </a:xfrm>
              <a:prstGeom prst="line">
                <a:avLst/>
              </a:prstGeom>
              <a:noFill/>
              <a:ln w="57150">
                <a:solidFill>
                  <a:schemeClr val="accent5"/>
                </a:solidFill>
                <a:round/>
                <a:headEnd/>
                <a:tailEnd/>
              </a:ln>
              <a:sp3d>
                <a:bevelT w="25400" h="25400"/>
                <a:bevelB w="25400" h="25400"/>
              </a:sp3d>
            </p:spPr>
          </p:cxnSp>
          <p:sp>
            <p:nvSpPr>
              <p:cNvPr id="69" name="Rounded Rectangle 68"/>
              <p:cNvSpPr>
                <a:spLocks noChangeAspect="1"/>
              </p:cNvSpPr>
              <p:nvPr/>
            </p:nvSpPr>
            <p:spPr>
              <a:xfrm>
                <a:off x="3429000" y="31546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ounded Rectangle 69"/>
              <p:cNvSpPr>
                <a:spLocks noChangeAspect="1"/>
              </p:cNvSpPr>
              <p:nvPr/>
            </p:nvSpPr>
            <p:spPr>
              <a:xfrm>
                <a:off x="4038600" y="31546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ounded Rectangle 71"/>
              <p:cNvSpPr>
                <a:spLocks noChangeAspect="1"/>
              </p:cNvSpPr>
              <p:nvPr/>
            </p:nvSpPr>
            <p:spPr>
              <a:xfrm>
                <a:off x="3748153" y="37642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2" name="TextBox 91"/>
            <p:cNvSpPr txBox="1"/>
            <p:nvPr/>
          </p:nvSpPr>
          <p:spPr>
            <a:xfrm>
              <a:off x="1118769" y="2597735"/>
              <a:ext cx="957955" cy="369332"/>
            </a:xfrm>
            <a:prstGeom prst="rect">
              <a:avLst/>
            </a:prstGeom>
            <a:noFill/>
          </p:spPr>
          <p:txBody>
            <a:bodyPr wrap="none" rtlCol="0">
              <a:spAutoFit/>
            </a:bodyPr>
            <a:lstStyle/>
            <a:p>
              <a:r>
                <a:rPr lang="en-US" dirty="0" smtClean="0"/>
                <a:t>IP/MPLS</a:t>
              </a:r>
              <a:endParaRPr lang="en-US" dirty="0"/>
            </a:p>
          </p:txBody>
        </p:sp>
        <p:sp>
          <p:nvSpPr>
            <p:cNvPr id="93" name="TextBox 92"/>
            <p:cNvSpPr txBox="1"/>
            <p:nvPr/>
          </p:nvSpPr>
          <p:spPr>
            <a:xfrm>
              <a:off x="1174810" y="4116635"/>
              <a:ext cx="816249" cy="923330"/>
            </a:xfrm>
            <a:prstGeom prst="rect">
              <a:avLst/>
            </a:prstGeom>
            <a:noFill/>
          </p:spPr>
          <p:txBody>
            <a:bodyPr wrap="none" rtlCol="0">
              <a:spAutoFit/>
            </a:bodyPr>
            <a:lstStyle/>
            <a:p>
              <a:r>
                <a:rPr lang="en-US" dirty="0" smtClean="0"/>
                <a:t>OTN</a:t>
              </a:r>
            </a:p>
            <a:p>
              <a:r>
                <a:rPr lang="en-US" dirty="0" smtClean="0"/>
                <a:t>SDH</a:t>
              </a:r>
            </a:p>
            <a:p>
              <a:r>
                <a:rPr lang="en-US" dirty="0" smtClean="0"/>
                <a:t>SONET</a:t>
              </a:r>
              <a:endParaRPr lang="en-US" dirty="0"/>
            </a:p>
          </p:txBody>
        </p:sp>
        <p:sp>
          <p:nvSpPr>
            <p:cNvPr id="94" name="TextBox 93"/>
            <p:cNvSpPr txBox="1"/>
            <p:nvPr/>
          </p:nvSpPr>
          <p:spPr>
            <a:xfrm>
              <a:off x="1188044" y="5223170"/>
              <a:ext cx="870751" cy="369332"/>
            </a:xfrm>
            <a:prstGeom prst="rect">
              <a:avLst/>
            </a:prstGeom>
            <a:noFill/>
          </p:spPr>
          <p:txBody>
            <a:bodyPr wrap="none" rtlCol="0">
              <a:spAutoFit/>
            </a:bodyPr>
            <a:lstStyle/>
            <a:p>
              <a:r>
                <a:rPr lang="en-US" dirty="0" smtClean="0"/>
                <a:t>DWDM</a:t>
              </a:r>
              <a:endParaRPr lang="en-US" dirty="0"/>
            </a:p>
          </p:txBody>
        </p:sp>
        <p:sp>
          <p:nvSpPr>
            <p:cNvPr id="66" name="Oval 65"/>
            <p:cNvSpPr/>
            <p:nvPr/>
          </p:nvSpPr>
          <p:spPr>
            <a:xfrm>
              <a:off x="3088029" y="25908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Oval 66"/>
            <p:cNvSpPr/>
            <p:nvPr/>
          </p:nvSpPr>
          <p:spPr>
            <a:xfrm>
              <a:off x="3287009" y="30480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81" name="Straight Arrow Connector 80"/>
          <p:cNvCxnSpPr/>
          <p:nvPr/>
        </p:nvCxnSpPr>
        <p:spPr>
          <a:xfrm>
            <a:off x="3223186" y="3681442"/>
            <a:ext cx="0" cy="26941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223186" y="4946627"/>
            <a:ext cx="0" cy="26941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55" name="Picture 10" descr="http://www.teloshost.net/uploads/users/images/data_center_icon.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13168" y="1446578"/>
            <a:ext cx="1307184" cy="2211023"/>
          </a:xfrm>
          <a:prstGeom prst="rect">
            <a:avLst/>
          </a:prstGeom>
          <a:noFill/>
          <a:extLst>
            <a:ext uri="{909E8E84-426E-40DD-AFC4-6F175D3DCCD1}">
              <a14:hiddenFill xmlns:a14="http://schemas.microsoft.com/office/drawing/2010/main" xmlns="">
                <a:solidFill>
                  <a:srgbClr val="FFFFFF"/>
                </a:solidFill>
              </a14:hiddenFill>
            </a:ext>
          </a:extLst>
        </p:spPr>
      </p:pic>
      <p:sp>
        <p:nvSpPr>
          <p:cNvPr id="120" name="TextBox 119"/>
          <p:cNvSpPr txBox="1"/>
          <p:nvPr/>
        </p:nvSpPr>
        <p:spPr>
          <a:xfrm>
            <a:off x="7555348" y="1077246"/>
            <a:ext cx="1319913" cy="369332"/>
          </a:xfrm>
          <a:prstGeom prst="rect">
            <a:avLst/>
          </a:prstGeom>
          <a:noFill/>
        </p:spPr>
        <p:txBody>
          <a:bodyPr wrap="none" rtlCol="0">
            <a:spAutoFit/>
          </a:bodyPr>
          <a:lstStyle/>
          <a:p>
            <a:r>
              <a:rPr lang="en-US" b="1" dirty="0" smtClean="0"/>
              <a:t>Data Center</a:t>
            </a:r>
            <a:endParaRPr lang="en-US" b="1" dirty="0"/>
          </a:p>
        </p:txBody>
      </p:sp>
      <p:cxnSp>
        <p:nvCxnSpPr>
          <p:cNvPr id="125" name="Straight Arrow Connector 124"/>
          <p:cNvCxnSpPr/>
          <p:nvPr/>
        </p:nvCxnSpPr>
        <p:spPr>
          <a:xfrm rot="16200000">
            <a:off x="7532697" y="2834054"/>
            <a:ext cx="0" cy="53883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6155233" y="4946627"/>
            <a:ext cx="0" cy="26941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6122601" y="3681442"/>
            <a:ext cx="0" cy="26941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3370217" y="6301296"/>
            <a:ext cx="3051227" cy="369332"/>
          </a:xfrm>
          <a:prstGeom prst="rect">
            <a:avLst/>
          </a:prstGeom>
          <a:noFill/>
        </p:spPr>
        <p:txBody>
          <a:bodyPr wrap="square" rtlCol="0">
            <a:spAutoFit/>
          </a:bodyPr>
          <a:lstStyle/>
          <a:p>
            <a:pPr algn="ctr"/>
            <a:r>
              <a:rPr lang="en-US" b="1" dirty="0" smtClean="0"/>
              <a:t>Service Provider Network</a:t>
            </a:r>
            <a:endParaRPr lang="en-US" b="1" dirty="0"/>
          </a:p>
        </p:txBody>
      </p:sp>
      <p:cxnSp>
        <p:nvCxnSpPr>
          <p:cNvPr id="129" name="Straight Arrow Connector 128"/>
          <p:cNvCxnSpPr/>
          <p:nvPr/>
        </p:nvCxnSpPr>
        <p:spPr>
          <a:xfrm rot="16200000">
            <a:off x="4664899" y="5476062"/>
            <a:ext cx="0" cy="53883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30" name="Picture 2" descr="http://t3.gstatic.com/images?q=tbn:ANd9GcT5U22FjqAlp47C-PXNiVer1z7V0FONf4ME_L0P0bGkM5L3JJRIAw"/>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432567" y="1375080"/>
            <a:ext cx="714481" cy="475455"/>
          </a:xfrm>
          <a:prstGeom prst="rect">
            <a:avLst/>
          </a:prstGeom>
          <a:noFill/>
          <a:extLst>
            <a:ext uri="{909E8E84-426E-40DD-AFC4-6F175D3DCCD1}">
              <a14:hiddenFill xmlns:a14="http://schemas.microsoft.com/office/drawing/2010/main" xmlns="">
                <a:solidFill>
                  <a:srgbClr val="FFFFFF"/>
                </a:solidFill>
              </a14:hiddenFill>
            </a:ext>
          </a:extLst>
        </p:spPr>
      </p:pic>
      <p:pic>
        <p:nvPicPr>
          <p:cNvPr id="131" name="Picture 1026" descr="1"/>
          <p:cNvPicPr>
            <a:picLocks noChangeAspect="1" noChangeArrowheads="1"/>
          </p:cNvPicPr>
          <p:nvPr/>
        </p:nvPicPr>
        <p:blipFill>
          <a:blip r:embed="rId9" cstate="print"/>
          <a:srcRect/>
          <a:stretch>
            <a:fillRect/>
          </a:stretch>
        </p:blipFill>
        <p:spPr bwMode="auto">
          <a:xfrm>
            <a:off x="2426693" y="1293085"/>
            <a:ext cx="728800" cy="639447"/>
          </a:xfrm>
          <a:prstGeom prst="rect">
            <a:avLst/>
          </a:prstGeom>
          <a:noFill/>
          <a:ln w="9525">
            <a:noFill/>
            <a:miter lim="800000"/>
            <a:headEnd/>
            <a:tailEnd/>
          </a:ln>
        </p:spPr>
      </p:pic>
      <p:pic>
        <p:nvPicPr>
          <p:cNvPr id="132" name="Picture 5"/>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052340" y="1382150"/>
            <a:ext cx="555729" cy="555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 name="TextBox 132"/>
          <p:cNvSpPr txBox="1"/>
          <p:nvPr/>
        </p:nvSpPr>
        <p:spPr>
          <a:xfrm>
            <a:off x="2355515" y="1077246"/>
            <a:ext cx="1818896" cy="369332"/>
          </a:xfrm>
          <a:prstGeom prst="rect">
            <a:avLst/>
          </a:prstGeom>
          <a:noFill/>
        </p:spPr>
        <p:txBody>
          <a:bodyPr wrap="none" rtlCol="0">
            <a:spAutoFit/>
          </a:bodyPr>
          <a:lstStyle/>
          <a:p>
            <a:r>
              <a:rPr lang="en-US" b="1" dirty="0" smtClean="0"/>
              <a:t>Broadband Users</a:t>
            </a:r>
            <a:endParaRPr lang="en-US" b="1" dirty="0"/>
          </a:p>
        </p:txBody>
      </p:sp>
      <p:cxnSp>
        <p:nvCxnSpPr>
          <p:cNvPr id="134" name="Straight Arrow Connector 133"/>
          <p:cNvCxnSpPr/>
          <p:nvPr/>
        </p:nvCxnSpPr>
        <p:spPr>
          <a:xfrm>
            <a:off x="3223186" y="1899565"/>
            <a:ext cx="0" cy="53883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99" name="Picture 2"/>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5473434" y="3990801"/>
            <a:ext cx="1278451" cy="958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0" name="Picture 1" descr="Description: http://images.fastcompany.com/upload/datacenter2.jpg"/>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5473434" y="2597735"/>
            <a:ext cx="1278451" cy="100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3" descr="C:\Users\mcapuano\AppData\Local\Microsoft\Windows\Temporary Internet Files\Content.Outlook\F3Q9WNO2\Gateway Shot3 (2).JPG"/>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5473434" y="5290440"/>
            <a:ext cx="1278451" cy="849120"/>
          </a:xfrm>
          <a:prstGeom prst="rect">
            <a:avLst/>
          </a:prstGeom>
          <a:noFill/>
          <a:extLst>
            <a:ext uri="{909E8E84-426E-40DD-AFC4-6F175D3DCCD1}">
              <a14:hiddenFill xmlns:a14="http://schemas.microsoft.com/office/drawing/2010/main" xmlns="">
                <a:solidFill>
                  <a:srgbClr val="FFFFFF"/>
                </a:solidFill>
              </a14:hiddenFill>
            </a:ext>
          </a:extLst>
        </p:spPr>
      </p:pic>
      <p:sp>
        <p:nvSpPr>
          <p:cNvPr id="121" name="TextBox 120"/>
          <p:cNvSpPr txBox="1"/>
          <p:nvPr/>
        </p:nvSpPr>
        <p:spPr>
          <a:xfrm>
            <a:off x="4526105" y="1850535"/>
            <a:ext cx="3159867" cy="677108"/>
          </a:xfrm>
          <a:prstGeom prst="rect">
            <a:avLst/>
          </a:prstGeom>
          <a:noFill/>
        </p:spPr>
        <p:txBody>
          <a:bodyPr wrap="square" rtlCol="0">
            <a:spAutoFit/>
          </a:bodyPr>
          <a:lstStyle/>
          <a:p>
            <a:pPr algn="ctr"/>
            <a:r>
              <a:rPr lang="en-US" sz="2000" b="1" dirty="0" smtClean="0">
                <a:solidFill>
                  <a:srgbClr val="FF0000"/>
                </a:solidFill>
              </a:rPr>
              <a:t>Complex multi-layer ops </a:t>
            </a:r>
          </a:p>
          <a:p>
            <a:pPr algn="ctr"/>
            <a:r>
              <a:rPr lang="en-US" sz="1600" b="1" dirty="0" smtClean="0">
                <a:solidFill>
                  <a:srgbClr val="FF0000"/>
                </a:solidFill>
              </a:rPr>
              <a:t>∑ (devices, connections, resources</a:t>
            </a:r>
            <a:r>
              <a:rPr lang="en-US" b="1" dirty="0" smtClean="0">
                <a:solidFill>
                  <a:srgbClr val="FF0000"/>
                </a:solidFill>
              </a:rPr>
              <a:t>)</a:t>
            </a:r>
            <a:endParaRPr lang="en-US" b="1" dirty="0">
              <a:solidFill>
                <a:srgbClr val="FF0000"/>
              </a:solidFill>
            </a:endParaRPr>
          </a:p>
        </p:txBody>
      </p:sp>
      <p:grpSp>
        <p:nvGrpSpPr>
          <p:cNvPr id="63" name="Group 62"/>
          <p:cNvGrpSpPr/>
          <p:nvPr/>
        </p:nvGrpSpPr>
        <p:grpSpPr>
          <a:xfrm>
            <a:off x="406156" y="1077245"/>
            <a:ext cx="774672" cy="5120143"/>
            <a:chOff x="406156" y="1077245"/>
            <a:chExt cx="774672" cy="5120143"/>
          </a:xfrm>
        </p:grpSpPr>
        <p:sp>
          <p:nvSpPr>
            <p:cNvPr id="75" name="TextBox 74"/>
            <p:cNvSpPr txBox="1"/>
            <p:nvPr/>
          </p:nvSpPr>
          <p:spPr>
            <a:xfrm rot="16200000">
              <a:off x="-954118" y="2842857"/>
              <a:ext cx="3900556" cy="369332"/>
            </a:xfrm>
            <a:prstGeom prst="rect">
              <a:avLst/>
            </a:prstGeom>
            <a:solidFill>
              <a:schemeClr val="tx1">
                <a:lumMod val="20000"/>
                <a:lumOff val="80000"/>
              </a:schemeClr>
            </a:solidFill>
          </p:spPr>
          <p:txBody>
            <a:bodyPr wrap="square" rtlCol="0">
              <a:spAutoFit/>
            </a:bodyPr>
            <a:lstStyle/>
            <a:p>
              <a:pPr algn="ctr"/>
              <a:r>
                <a:rPr lang="en-US" dirty="0" smtClean="0"/>
                <a:t>Electrons</a:t>
              </a:r>
              <a:endParaRPr lang="en-US" dirty="0"/>
            </a:p>
          </p:txBody>
        </p:sp>
        <p:sp>
          <p:nvSpPr>
            <p:cNvPr id="76" name="TextBox 75"/>
            <p:cNvSpPr txBox="1"/>
            <p:nvPr/>
          </p:nvSpPr>
          <p:spPr>
            <a:xfrm rot="16200000">
              <a:off x="448393" y="5460547"/>
              <a:ext cx="1095538" cy="369332"/>
            </a:xfrm>
            <a:prstGeom prst="rect">
              <a:avLst/>
            </a:prstGeom>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p:spPr>
          <p:txBody>
            <a:bodyPr wrap="square" rtlCol="0">
              <a:spAutoFit/>
            </a:bodyPr>
            <a:lstStyle/>
            <a:p>
              <a:pPr algn="ctr"/>
              <a:r>
                <a:rPr lang="en-US" dirty="0" smtClean="0"/>
                <a:t>Photons</a:t>
              </a:r>
              <a:endParaRPr lang="en-US" dirty="0"/>
            </a:p>
          </p:txBody>
        </p:sp>
        <p:sp>
          <p:nvSpPr>
            <p:cNvPr id="77" name="TextBox 76"/>
            <p:cNvSpPr txBox="1"/>
            <p:nvPr/>
          </p:nvSpPr>
          <p:spPr>
            <a:xfrm rot="16200000">
              <a:off x="-1361038" y="2844439"/>
              <a:ext cx="3903719" cy="369332"/>
            </a:xfrm>
            <a:prstGeom prst="rect">
              <a:avLst/>
            </a:prstGeom>
            <a:solidFill>
              <a:schemeClr val="tx1">
                <a:lumMod val="20000"/>
                <a:lumOff val="80000"/>
              </a:schemeClr>
            </a:solidFill>
          </p:spPr>
          <p:txBody>
            <a:bodyPr wrap="square" rtlCol="0">
              <a:spAutoFit/>
            </a:bodyPr>
            <a:lstStyle/>
            <a:p>
              <a:pPr algn="ctr"/>
              <a:r>
                <a:rPr lang="en-US" b="1" dirty="0" smtClean="0"/>
                <a:t>Moore’s Law </a:t>
              </a:r>
              <a:r>
                <a:rPr lang="en-US" dirty="0" smtClean="0"/>
                <a:t>applied via IC</a:t>
              </a:r>
              <a:endParaRPr lang="en-US" dirty="0"/>
            </a:p>
          </p:txBody>
        </p:sp>
        <p:sp>
          <p:nvSpPr>
            <p:cNvPr id="78" name="TextBox 77"/>
            <p:cNvSpPr txBox="1"/>
            <p:nvPr/>
          </p:nvSpPr>
          <p:spPr>
            <a:xfrm rot="16200000">
              <a:off x="53443" y="5464953"/>
              <a:ext cx="1095538" cy="369332"/>
            </a:xfrm>
            <a:prstGeom prst="rect">
              <a:avLst/>
            </a:prstGeom>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p:spPr>
          <p:txBody>
            <a:bodyPr wrap="square" rtlCol="0">
              <a:spAutoFit/>
            </a:bodyPr>
            <a:lstStyle/>
            <a:p>
              <a:pPr algn="ctr"/>
              <a:r>
                <a:rPr lang="en-US" b="1" dirty="0" smtClean="0"/>
                <a:t>?</a:t>
              </a:r>
              <a:r>
                <a:rPr lang="en-US" dirty="0" smtClean="0"/>
                <a:t> Law</a:t>
              </a:r>
              <a:endParaRPr lang="en-US" dirty="0"/>
            </a:p>
          </p:txBody>
        </p:sp>
      </p:grpSp>
      <p:sp>
        <p:nvSpPr>
          <p:cNvPr id="80" name="Title 1"/>
          <p:cNvSpPr>
            <a:spLocks noGrp="1"/>
          </p:cNvSpPr>
          <p:nvPr>
            <p:ph type="title"/>
          </p:nvPr>
        </p:nvSpPr>
        <p:spPr>
          <a:xfrm>
            <a:off x="304799" y="59816"/>
            <a:ext cx="8712591" cy="932372"/>
          </a:xfrm>
        </p:spPr>
        <p:txBody>
          <a:bodyPr>
            <a:normAutofit fontScale="90000"/>
          </a:bodyPr>
          <a:lstStyle/>
          <a:p>
            <a:r>
              <a:rPr lang="en-US" dirty="0" smtClean="0"/>
              <a:t>Driven by network challenges of…..</a:t>
            </a:r>
            <a:br>
              <a:rPr lang="en-US" dirty="0" smtClean="0"/>
            </a:br>
            <a:r>
              <a:rPr lang="en-US" dirty="0" smtClean="0"/>
              <a:t>Functional </a:t>
            </a:r>
            <a:r>
              <a:rPr lang="en-US" b="1" dirty="0">
                <a:solidFill>
                  <a:schemeClr val="bg2">
                    <a:lumMod val="60000"/>
                    <a:lumOff val="40000"/>
                  </a:schemeClr>
                </a:solidFill>
              </a:rPr>
              <a:t>Complexity</a:t>
            </a:r>
            <a:endParaRPr lang="en-US" sz="4000" b="1" dirty="0">
              <a:solidFill>
                <a:schemeClr val="bg2">
                  <a:lumMod val="60000"/>
                  <a:lumOff val="40000"/>
                </a:schemeClr>
              </a:solidFill>
            </a:endParaRPr>
          </a:p>
        </p:txBody>
      </p:sp>
    </p:spTree>
    <p:custDataLst>
      <p:tags r:id="rId1"/>
    </p:custDataLst>
    <p:extLst>
      <p:ext uri="{BB962C8B-B14F-4D97-AF65-F5344CB8AC3E}">
        <p14:creationId xmlns:p14="http://schemas.microsoft.com/office/powerpoint/2010/main" xmlns="" val="2829324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Network </a:t>
            </a:r>
            <a:r>
              <a:rPr lang="en-US" dirty="0"/>
              <a:t>c</a:t>
            </a:r>
            <a:r>
              <a:rPr lang="en-US" dirty="0" smtClean="0"/>
              <a:t>hallenges collide with growing TCO</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a:p>
        </p:txBody>
      </p:sp>
      <p:sp>
        <p:nvSpPr>
          <p:cNvPr id="44" name="Content Placeholder 1"/>
          <p:cNvSpPr txBox="1">
            <a:spLocks/>
          </p:cNvSpPr>
          <p:nvPr/>
        </p:nvSpPr>
        <p:spPr>
          <a:xfrm>
            <a:off x="-1452" y="6296782"/>
            <a:ext cx="7266956"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rgbClr val="5F5F5F"/>
                </a:solidFill>
              </a:rPr>
              <a:t>Source: </a:t>
            </a:r>
            <a:r>
              <a:rPr lang="en-US" sz="1400" i="1" dirty="0" err="1" smtClean="0">
                <a:solidFill>
                  <a:srgbClr val="5F5F5F"/>
                </a:solidFill>
              </a:rPr>
              <a:t>Infonetics</a:t>
            </a:r>
            <a:r>
              <a:rPr lang="en-US" sz="1400" i="1" dirty="0" smtClean="0">
                <a:solidFill>
                  <a:srgbClr val="5F5F5F"/>
                </a:solidFill>
              </a:rPr>
              <a:t> Research – SP </a:t>
            </a:r>
            <a:r>
              <a:rPr lang="en-US" sz="1400" i="1" dirty="0" err="1" smtClean="0">
                <a:solidFill>
                  <a:srgbClr val="5F5F5F"/>
                </a:solidFill>
              </a:rPr>
              <a:t>Capex</a:t>
            </a:r>
            <a:r>
              <a:rPr lang="en-US" sz="1400" i="1" dirty="0" smtClean="0">
                <a:solidFill>
                  <a:srgbClr val="5F5F5F"/>
                </a:solidFill>
              </a:rPr>
              <a:t>, </a:t>
            </a:r>
            <a:r>
              <a:rPr lang="en-US" sz="1400" i="1" dirty="0" err="1" smtClean="0">
                <a:solidFill>
                  <a:srgbClr val="5F5F5F"/>
                </a:solidFill>
              </a:rPr>
              <a:t>Opex</a:t>
            </a:r>
            <a:r>
              <a:rPr lang="en-US" sz="1400" i="1" dirty="0" smtClean="0">
                <a:solidFill>
                  <a:srgbClr val="5F5F5F"/>
                </a:solidFill>
              </a:rPr>
              <a:t>, ARPU Update for 50+ SPs, December 2011</a:t>
            </a:r>
          </a:p>
        </p:txBody>
      </p:sp>
      <p:graphicFrame>
        <p:nvGraphicFramePr>
          <p:cNvPr id="53" name="Chart 52"/>
          <p:cNvGraphicFramePr>
            <a:graphicFrameLocks/>
          </p:cNvGraphicFramePr>
          <p:nvPr>
            <p:extLst>
              <p:ext uri="{D42A27DB-BD31-4B8C-83A1-F6EECF244321}">
                <p14:modId xmlns:p14="http://schemas.microsoft.com/office/powerpoint/2010/main" xmlns="" val="27542337"/>
              </p:ext>
            </p:extLst>
          </p:nvPr>
        </p:nvGraphicFramePr>
        <p:xfrm>
          <a:off x="387626" y="1702902"/>
          <a:ext cx="7142569" cy="4285773"/>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p:cNvSpPr txBox="1"/>
          <p:nvPr/>
        </p:nvSpPr>
        <p:spPr>
          <a:xfrm>
            <a:off x="387626" y="1166464"/>
            <a:ext cx="8756374" cy="461665"/>
          </a:xfrm>
          <a:prstGeom prst="rect">
            <a:avLst/>
          </a:prstGeom>
          <a:noFill/>
        </p:spPr>
        <p:txBody>
          <a:bodyPr wrap="square" rtlCol="0">
            <a:spAutoFit/>
          </a:bodyPr>
          <a:lstStyle/>
          <a:p>
            <a:pPr algn="ctr"/>
            <a:r>
              <a:rPr lang="en-US" sz="2400" b="1" dirty="0" smtClean="0">
                <a:solidFill>
                  <a:srgbClr val="C00000"/>
                </a:solidFill>
              </a:rPr>
              <a:t>Total Cost of Ownership (TCO): </a:t>
            </a:r>
            <a:r>
              <a:rPr lang="en-US" sz="2400" b="1" dirty="0" err="1" smtClean="0">
                <a:solidFill>
                  <a:srgbClr val="C00000"/>
                </a:solidFill>
              </a:rPr>
              <a:t>Capex</a:t>
            </a:r>
            <a:r>
              <a:rPr lang="en-US" sz="2400" b="1" dirty="0" smtClean="0">
                <a:solidFill>
                  <a:srgbClr val="C00000"/>
                </a:solidFill>
              </a:rPr>
              <a:t> is big, </a:t>
            </a:r>
            <a:r>
              <a:rPr lang="en-US" sz="2400" b="1" u="sng" dirty="0" err="1" smtClean="0">
                <a:solidFill>
                  <a:srgbClr val="C00000"/>
                </a:solidFill>
              </a:rPr>
              <a:t>Opex</a:t>
            </a:r>
            <a:r>
              <a:rPr lang="en-US" sz="2400" b="1" u="sng" dirty="0" smtClean="0">
                <a:solidFill>
                  <a:srgbClr val="C00000"/>
                </a:solidFill>
              </a:rPr>
              <a:t> is bigger</a:t>
            </a:r>
            <a:endParaRPr lang="en-US" sz="2400" b="1" u="sng" dirty="0">
              <a:solidFill>
                <a:srgbClr val="C00000"/>
              </a:solidFill>
            </a:endParaRPr>
          </a:p>
        </p:txBody>
      </p:sp>
      <p:sp>
        <p:nvSpPr>
          <p:cNvPr id="2" name="TextBox 1"/>
          <p:cNvSpPr txBox="1"/>
          <p:nvPr/>
        </p:nvSpPr>
        <p:spPr>
          <a:xfrm>
            <a:off x="6915953" y="3537912"/>
            <a:ext cx="1523815" cy="2554545"/>
          </a:xfrm>
          <a:prstGeom prst="rect">
            <a:avLst/>
          </a:prstGeom>
          <a:noFill/>
        </p:spPr>
        <p:txBody>
          <a:bodyPr wrap="none" rtlCol="0">
            <a:spAutoFit/>
          </a:bodyPr>
          <a:lstStyle/>
          <a:p>
            <a:r>
              <a:rPr lang="en-US" sz="2000" dirty="0" smtClean="0">
                <a:solidFill>
                  <a:srgbClr val="002060"/>
                </a:solidFill>
              </a:rPr>
              <a:t>Power</a:t>
            </a:r>
          </a:p>
          <a:p>
            <a:r>
              <a:rPr lang="en-US" sz="2000" dirty="0" smtClean="0">
                <a:solidFill>
                  <a:srgbClr val="002060"/>
                </a:solidFill>
              </a:rPr>
              <a:t>Space</a:t>
            </a:r>
          </a:p>
          <a:p>
            <a:r>
              <a:rPr lang="en-US" sz="2000" dirty="0" smtClean="0">
                <a:solidFill>
                  <a:srgbClr val="002060"/>
                </a:solidFill>
              </a:rPr>
              <a:t>Cooling</a:t>
            </a:r>
          </a:p>
          <a:p>
            <a:r>
              <a:rPr lang="en-US" sz="2000" dirty="0" smtClean="0">
                <a:solidFill>
                  <a:srgbClr val="002060"/>
                </a:solidFill>
              </a:rPr>
              <a:t>Quality</a:t>
            </a:r>
          </a:p>
          <a:p>
            <a:r>
              <a:rPr lang="en-US" sz="2000" dirty="0" smtClean="0">
                <a:solidFill>
                  <a:srgbClr val="002060"/>
                </a:solidFill>
              </a:rPr>
              <a:t>Planning</a:t>
            </a:r>
          </a:p>
          <a:p>
            <a:r>
              <a:rPr lang="en-US" sz="2000" dirty="0" smtClean="0">
                <a:solidFill>
                  <a:srgbClr val="002060"/>
                </a:solidFill>
              </a:rPr>
              <a:t>Operations</a:t>
            </a:r>
          </a:p>
          <a:p>
            <a:r>
              <a:rPr lang="en-US" sz="2000" dirty="0" smtClean="0">
                <a:solidFill>
                  <a:srgbClr val="002060"/>
                </a:solidFill>
              </a:rPr>
              <a:t>Inventory</a:t>
            </a:r>
          </a:p>
          <a:p>
            <a:r>
              <a:rPr lang="en-US" sz="2000" dirty="0" smtClean="0">
                <a:solidFill>
                  <a:srgbClr val="002060"/>
                </a:solidFill>
              </a:rPr>
              <a:t>Depreciation</a:t>
            </a:r>
            <a:endParaRPr lang="en-US" sz="2000" dirty="0">
              <a:solidFill>
                <a:srgbClr val="002060"/>
              </a:solidFill>
            </a:endParaRPr>
          </a:p>
        </p:txBody>
      </p:sp>
      <p:cxnSp>
        <p:nvCxnSpPr>
          <p:cNvPr id="8" name="Straight Connector 7"/>
          <p:cNvCxnSpPr/>
          <p:nvPr/>
        </p:nvCxnSpPr>
        <p:spPr>
          <a:xfrm flipH="1">
            <a:off x="6812921" y="3537912"/>
            <a:ext cx="25758" cy="25545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812921" y="6092457"/>
            <a:ext cx="162684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426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8" fill="hold" grpId="0" nodeType="afterEffect">
                                  <p:stCondLst>
                                    <p:cond delay="150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P spid="5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564536" y="3869155"/>
            <a:ext cx="2019021" cy="300455"/>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5595917" y="1894951"/>
            <a:ext cx="1142813" cy="300455"/>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p:cNvSpPr>
            <a:spLocks noGrp="1"/>
          </p:cNvSpPr>
          <p:nvPr>
            <p:ph type="title"/>
          </p:nvPr>
        </p:nvSpPr>
        <p:spPr/>
        <p:txBody>
          <a:bodyPr>
            <a:normAutofit fontScale="90000"/>
          </a:bodyPr>
          <a:lstStyle/>
          <a:p>
            <a:r>
              <a:rPr lang="en-US" dirty="0" smtClean="0"/>
              <a:t>Quantum solutions needed by SPs</a:t>
            </a:r>
            <a:r>
              <a:rPr lang="en-US" dirty="0"/>
              <a:t> </a:t>
            </a:r>
            <a:r>
              <a:rPr lang="en-US" dirty="0" smtClean="0"/>
              <a:t>to make transport networks more efficient</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2" name="Rounded Rectangle 11"/>
          <p:cNvSpPr/>
          <p:nvPr/>
        </p:nvSpPr>
        <p:spPr>
          <a:xfrm>
            <a:off x="5744932" y="1091311"/>
            <a:ext cx="3117343" cy="471936"/>
          </a:xfrm>
          <a:prstGeom prst="roundRect">
            <a:avLst/>
          </a:prstGeom>
          <a:solidFill>
            <a:srgbClr val="2A9A5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t>Optimization</a:t>
            </a:r>
            <a:endParaRPr lang="en-US" sz="2800" b="1" dirty="0"/>
          </a:p>
        </p:txBody>
      </p:sp>
      <p:sp>
        <p:nvSpPr>
          <p:cNvPr id="13" name="Rounded Rectangle 12"/>
          <p:cNvSpPr/>
          <p:nvPr/>
        </p:nvSpPr>
        <p:spPr>
          <a:xfrm>
            <a:off x="5788118" y="3046529"/>
            <a:ext cx="3117343" cy="471936"/>
          </a:xfrm>
          <a:prstGeom prst="roundRect">
            <a:avLst/>
          </a:prstGeom>
          <a:solidFill>
            <a:srgbClr val="2A9A5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t>De-layering</a:t>
            </a:r>
            <a:endParaRPr lang="en-US" sz="2800" b="1" dirty="0"/>
          </a:p>
        </p:txBody>
      </p:sp>
      <p:grpSp>
        <p:nvGrpSpPr>
          <p:cNvPr id="7" name="Group 6"/>
          <p:cNvGrpSpPr/>
          <p:nvPr/>
        </p:nvGrpSpPr>
        <p:grpSpPr>
          <a:xfrm>
            <a:off x="89452" y="1091311"/>
            <a:ext cx="5235541" cy="4444785"/>
            <a:chOff x="206123" y="1135336"/>
            <a:chExt cx="5118870" cy="3985589"/>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123" y="1135336"/>
              <a:ext cx="5118870" cy="3985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4" name="Oval 13"/>
            <p:cNvSpPr/>
            <p:nvPr/>
          </p:nvSpPr>
          <p:spPr>
            <a:xfrm>
              <a:off x="3687417" y="2231338"/>
              <a:ext cx="1570382" cy="427383"/>
            </a:xfrm>
            <a:prstGeom prst="ellipse">
              <a:avLst/>
            </a:prstGeom>
            <a:noFill/>
            <a:ln w="38100" cmpd="dbl">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16" name="Straight Arrow Connector 15"/>
          <p:cNvCxnSpPr/>
          <p:nvPr/>
        </p:nvCxnSpPr>
        <p:spPr>
          <a:xfrm flipV="1">
            <a:off x="4154557" y="1327281"/>
            <a:ext cx="1421482" cy="109705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979504" y="2554967"/>
            <a:ext cx="765428" cy="4915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76039" y="1582654"/>
            <a:ext cx="3567961" cy="923330"/>
          </a:xfrm>
          <a:prstGeom prst="rect">
            <a:avLst/>
          </a:prstGeom>
          <a:noFill/>
        </p:spPr>
        <p:txBody>
          <a:bodyPr wrap="square" rtlCol="0">
            <a:spAutoFit/>
          </a:bodyPr>
          <a:lstStyle/>
          <a:p>
            <a:r>
              <a:rPr lang="en-US" b="1" dirty="0" smtClean="0"/>
              <a:t>Key resource </a:t>
            </a:r>
            <a:r>
              <a:rPr lang="en-US" dirty="0" smtClean="0"/>
              <a:t>in Transport &amp; Core = </a:t>
            </a:r>
            <a:r>
              <a:rPr lang="en-US" b="1" dirty="0" smtClean="0"/>
              <a:t>Bandwidth</a:t>
            </a:r>
            <a:r>
              <a:rPr lang="en-US" dirty="0" smtClean="0"/>
              <a:t>, fulfilled by </a:t>
            </a:r>
            <a:r>
              <a:rPr lang="en-US" b="1" dirty="0"/>
              <a:t>Fiber</a:t>
            </a:r>
            <a:r>
              <a:rPr lang="en-US" b="1" dirty="0" smtClean="0"/>
              <a:t>s &amp; Wavelengths</a:t>
            </a:r>
          </a:p>
        </p:txBody>
      </p:sp>
      <p:sp>
        <p:nvSpPr>
          <p:cNvPr id="21" name="TextBox 20"/>
          <p:cNvSpPr txBox="1"/>
          <p:nvPr/>
        </p:nvSpPr>
        <p:spPr>
          <a:xfrm>
            <a:off x="5576039" y="3557718"/>
            <a:ext cx="3567961" cy="923330"/>
          </a:xfrm>
          <a:prstGeom prst="rect">
            <a:avLst/>
          </a:prstGeom>
          <a:noFill/>
        </p:spPr>
        <p:txBody>
          <a:bodyPr wrap="square" rtlCol="0">
            <a:spAutoFit/>
          </a:bodyPr>
          <a:lstStyle/>
          <a:p>
            <a:r>
              <a:rPr lang="en-US" b="1" dirty="0" smtClean="0"/>
              <a:t>Key issue </a:t>
            </a:r>
            <a:r>
              <a:rPr lang="en-US" dirty="0" smtClean="0"/>
              <a:t>in Transport &amp; Core </a:t>
            </a:r>
            <a:r>
              <a:rPr lang="en-US" b="1" dirty="0" smtClean="0"/>
              <a:t>= Device Proliferation, </a:t>
            </a:r>
            <a:r>
              <a:rPr lang="en-US" dirty="0" smtClean="0"/>
              <a:t>leading to </a:t>
            </a:r>
            <a:r>
              <a:rPr lang="en-US" b="1" dirty="0" smtClean="0"/>
              <a:t>Space/Power/</a:t>
            </a:r>
            <a:r>
              <a:rPr lang="en-US" b="1" dirty="0" err="1"/>
              <a:t>C</a:t>
            </a:r>
            <a:r>
              <a:rPr lang="en-US" b="1" dirty="0" err="1" smtClean="0"/>
              <a:t>apex</a:t>
            </a:r>
            <a:r>
              <a:rPr lang="en-US" b="1" dirty="0" smtClean="0"/>
              <a:t> inefficiencies</a:t>
            </a:r>
            <a:endParaRPr lang="en-US" dirty="0" smtClean="0"/>
          </a:p>
        </p:txBody>
      </p:sp>
      <p:grpSp>
        <p:nvGrpSpPr>
          <p:cNvPr id="30" name="Group 29"/>
          <p:cNvGrpSpPr/>
          <p:nvPr/>
        </p:nvGrpSpPr>
        <p:grpSpPr>
          <a:xfrm>
            <a:off x="7239960" y="2221033"/>
            <a:ext cx="1679779" cy="469506"/>
            <a:chOff x="3920839" y="5775423"/>
            <a:chExt cx="1679779" cy="469506"/>
          </a:xfrm>
        </p:grpSpPr>
        <p:grpSp>
          <p:nvGrpSpPr>
            <p:cNvPr id="31" name="Group 30"/>
            <p:cNvGrpSpPr/>
            <p:nvPr/>
          </p:nvGrpSpPr>
          <p:grpSpPr>
            <a:xfrm>
              <a:off x="4585251" y="5775423"/>
              <a:ext cx="1015367" cy="451553"/>
              <a:chOff x="4557247" y="5775423"/>
              <a:chExt cx="1015367" cy="451553"/>
            </a:xfrm>
          </p:grpSpPr>
          <p:grpSp>
            <p:nvGrpSpPr>
              <p:cNvPr id="33" name="Group 32"/>
              <p:cNvGrpSpPr/>
              <p:nvPr/>
            </p:nvGrpSpPr>
            <p:grpSpPr>
              <a:xfrm>
                <a:off x="4732340" y="5775423"/>
                <a:ext cx="840274" cy="451553"/>
                <a:chOff x="7624213" y="3860457"/>
                <a:chExt cx="840274" cy="451553"/>
              </a:xfrm>
            </p:grpSpPr>
            <p:sp>
              <p:nvSpPr>
                <p:cNvPr id="37" name="Can 36"/>
                <p:cNvSpPr/>
                <p:nvPr/>
              </p:nvSpPr>
              <p:spPr>
                <a:xfrm rot="16200000" flipH="1">
                  <a:off x="7818573" y="3666097"/>
                  <a:ext cx="451553" cy="8402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TextBox 37"/>
                <p:cNvSpPr txBox="1"/>
                <p:nvPr/>
              </p:nvSpPr>
              <p:spPr>
                <a:xfrm>
                  <a:off x="7754036" y="3919707"/>
                  <a:ext cx="710451" cy="307777"/>
                </a:xfrm>
                <a:prstGeom prst="rect">
                  <a:avLst/>
                </a:prstGeom>
                <a:noFill/>
              </p:spPr>
              <p:txBody>
                <a:bodyPr wrap="none" rtlCol="0">
                  <a:spAutoFit/>
                </a:bodyPr>
                <a:lstStyle/>
                <a:p>
                  <a:r>
                    <a:rPr lang="en-US" sz="1400" dirty="0" smtClean="0">
                      <a:solidFill>
                        <a:schemeClr val="bg1"/>
                      </a:solidFill>
                    </a:rPr>
                    <a:t>100G </a:t>
                  </a:r>
                  <a:r>
                    <a:rPr lang="en-US" sz="1400" dirty="0" smtClean="0">
                      <a:solidFill>
                        <a:schemeClr val="bg1"/>
                      </a:solidFill>
                      <a:sym typeface="Symbol"/>
                    </a:rPr>
                    <a:t></a:t>
                  </a:r>
                  <a:endParaRPr lang="en-US" sz="1400" dirty="0">
                    <a:solidFill>
                      <a:schemeClr val="bg1"/>
                    </a:solidFill>
                  </a:endParaRPr>
                </a:p>
              </p:txBody>
            </p:sp>
          </p:grpSp>
          <p:sp>
            <p:nvSpPr>
              <p:cNvPr id="34" name="Can 33"/>
              <p:cNvSpPr/>
              <p:nvPr/>
            </p:nvSpPr>
            <p:spPr>
              <a:xfrm rot="16200000" flipH="1">
                <a:off x="4665835" y="5765371"/>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Can 34"/>
              <p:cNvSpPr/>
              <p:nvPr/>
            </p:nvSpPr>
            <p:spPr>
              <a:xfrm rot="16200000" flipH="1">
                <a:off x="4630522" y="5840943"/>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Can 35"/>
              <p:cNvSpPr/>
              <p:nvPr/>
            </p:nvSpPr>
            <p:spPr>
              <a:xfrm rot="16200000" flipH="1">
                <a:off x="4652537" y="5905452"/>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Can 38"/>
              <p:cNvSpPr/>
              <p:nvPr/>
            </p:nvSpPr>
            <p:spPr>
              <a:xfrm rot="16200000" flipH="1">
                <a:off x="4693471" y="6013221"/>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2" name="TextBox 31"/>
            <p:cNvSpPr txBox="1"/>
            <p:nvPr/>
          </p:nvSpPr>
          <p:spPr>
            <a:xfrm>
              <a:off x="3920839" y="5783264"/>
              <a:ext cx="694228" cy="461665"/>
            </a:xfrm>
            <a:prstGeom prst="rect">
              <a:avLst/>
            </a:prstGeom>
            <a:noFill/>
          </p:spPr>
          <p:txBody>
            <a:bodyPr wrap="none" rtlCol="0">
              <a:spAutoFit/>
            </a:bodyPr>
            <a:lstStyle/>
            <a:p>
              <a:pPr algn="r"/>
              <a:r>
                <a:rPr lang="en-US" sz="1200" dirty="0"/>
                <a:t>4</a:t>
              </a:r>
              <a:r>
                <a:rPr lang="en-US" sz="1200" dirty="0" smtClean="0"/>
                <a:t>x10G</a:t>
              </a:r>
            </a:p>
            <a:p>
              <a:pPr algn="r"/>
              <a:r>
                <a:rPr lang="en-US" sz="1200" dirty="0" smtClean="0"/>
                <a:t>Services</a:t>
              </a:r>
              <a:endParaRPr lang="en-US" sz="1200" dirty="0"/>
            </a:p>
          </p:txBody>
        </p:sp>
      </p:grpSp>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0395" y="4431352"/>
            <a:ext cx="2323783" cy="2031529"/>
          </a:xfrm>
          <a:prstGeom prst="roundRect">
            <a:avLst>
              <a:gd name="adj" fmla="val 69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Content Placeholder 1"/>
          <p:cNvSpPr txBox="1">
            <a:spLocks/>
          </p:cNvSpPr>
          <p:nvPr/>
        </p:nvSpPr>
        <p:spPr>
          <a:xfrm>
            <a:off x="-1451" y="6276904"/>
            <a:ext cx="4358272"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rgbClr val="5F5F5F"/>
                </a:solidFill>
              </a:rPr>
              <a:t>Source: Telecom Italia Investors Conference 2011</a:t>
            </a:r>
          </a:p>
        </p:txBody>
      </p:sp>
    </p:spTree>
    <p:extLst>
      <p:ext uri="{BB962C8B-B14F-4D97-AF65-F5344CB8AC3E}">
        <p14:creationId xmlns:p14="http://schemas.microsoft.com/office/powerpoint/2010/main" xmlns="" val="4278232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2000"/>
                            </p:stCondLst>
                            <p:childTnLst>
                              <p:par>
                                <p:cTn id="49" presetID="22" presetClass="entr" presetSubtype="1" fill="hold" nodeType="afterEffect">
                                  <p:stCondLst>
                                    <p:cond delay="0"/>
                                  </p:stCondLst>
                                  <p:childTnLst>
                                    <p:set>
                                      <p:cBhvr>
                                        <p:cTn id="50" dur="1" fill="hold">
                                          <p:stCondLst>
                                            <p:cond delay="0"/>
                                          </p:stCondLst>
                                        </p:cTn>
                                        <p:tgtEl>
                                          <p:spTgt spid="3076"/>
                                        </p:tgtEl>
                                        <p:attrNameLst>
                                          <p:attrName>style.visibility</p:attrName>
                                        </p:attrNameLst>
                                      </p:cBhvr>
                                      <p:to>
                                        <p:strVal val="visible"/>
                                      </p:to>
                                    </p:set>
                                    <p:animEffect transition="in" filter="wipe(up)">
                                      <p:cBhvr>
                                        <p:cTn id="5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12" grpId="0" animBg="1"/>
      <p:bldP spid="13"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7996" y="327447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prstClr val="white"/>
                </a:solidFill>
              </a:rPr>
              <a:t>Boosting network efficiency</a:t>
            </a:r>
          </a:p>
        </p:txBody>
      </p:sp>
      <p:sp>
        <p:nvSpPr>
          <p:cNvPr id="5" name="Rectangle 4"/>
          <p:cNvSpPr/>
          <p:nvPr/>
        </p:nvSpPr>
        <p:spPr>
          <a:xfrm>
            <a:off x="1677997" y="448415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Enabling customer success</a:t>
            </a:r>
          </a:p>
        </p:txBody>
      </p:sp>
      <p:sp>
        <p:nvSpPr>
          <p:cNvPr id="7" name="Rectangle 6"/>
          <p:cNvSpPr/>
          <p:nvPr/>
        </p:nvSpPr>
        <p:spPr>
          <a:xfrm>
            <a:off x="1677995" y="204003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Network challenges</a:t>
            </a:r>
          </a:p>
        </p:txBody>
      </p:sp>
      <p:sp>
        <p:nvSpPr>
          <p:cNvPr id="11"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
        <p:nvSpPr>
          <p:cNvPr id="12" name="Rectangle 11"/>
          <p:cNvSpPr/>
          <p:nvPr/>
        </p:nvSpPr>
        <p:spPr>
          <a:xfrm>
            <a:off x="1666846" y="85429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Business challenges</a:t>
            </a:r>
          </a:p>
        </p:txBody>
      </p:sp>
    </p:spTree>
    <p:extLst>
      <p:ext uri="{BB962C8B-B14F-4D97-AF65-F5344CB8AC3E}">
        <p14:creationId xmlns:p14="http://schemas.microsoft.com/office/powerpoint/2010/main" xmlns="" val="3898498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92467" y="2918611"/>
            <a:ext cx="8809486" cy="3600322"/>
          </a:xfrm>
          <a:prstGeom prst="rect">
            <a:avLst/>
          </a:prstGeom>
          <a:solidFill>
            <a:schemeClr val="tx1">
              <a:alpha val="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p:cNvSpPr>
            <a:spLocks noGrp="1"/>
          </p:cNvSpPr>
          <p:nvPr>
            <p:ph type="title"/>
          </p:nvPr>
        </p:nvSpPr>
        <p:spPr/>
        <p:txBody>
          <a:bodyPr/>
          <a:lstStyle/>
          <a:p>
            <a:r>
              <a:rPr lang="en-US" dirty="0">
                <a:solidFill>
                  <a:schemeClr val="bg2">
                    <a:lumMod val="60000"/>
                    <a:lumOff val="40000"/>
                  </a:schemeClr>
                </a:solidFill>
              </a:rPr>
              <a:t>Optimizing</a:t>
            </a:r>
            <a:r>
              <a:rPr lang="en-US" dirty="0" smtClean="0">
                <a:solidFill>
                  <a:srgbClr val="00CC66"/>
                </a:solidFill>
              </a:rPr>
              <a:t> </a:t>
            </a:r>
            <a:r>
              <a:rPr lang="en-US" dirty="0" smtClean="0"/>
              <a:t>bandwidth between client &amp; line</a:t>
            </a:r>
            <a:endParaRPr lang="en-US" dirty="0">
              <a:solidFill>
                <a:schemeClr val="accent6">
                  <a:lumMod val="60000"/>
                  <a:lumOff val="40000"/>
                </a:schemeClr>
              </a:solidFill>
            </a:endParaRPr>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28" name="Content Placeholder 1"/>
          <p:cNvSpPr txBox="1">
            <a:spLocks/>
          </p:cNvSpPr>
          <p:nvPr/>
        </p:nvSpPr>
        <p:spPr>
          <a:xfrm>
            <a:off x="1836705" y="2483593"/>
            <a:ext cx="6086104" cy="430791"/>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2000" b="1" dirty="0" smtClean="0"/>
              <a:t>OTN provides two flexible &amp; independent functions</a:t>
            </a:r>
          </a:p>
        </p:txBody>
      </p:sp>
      <p:sp>
        <p:nvSpPr>
          <p:cNvPr id="42" name="Content Placeholder 1"/>
          <p:cNvSpPr txBox="1">
            <a:spLocks/>
          </p:cNvSpPr>
          <p:nvPr/>
        </p:nvSpPr>
        <p:spPr>
          <a:xfrm>
            <a:off x="1158488" y="2903188"/>
            <a:ext cx="2337462" cy="441658"/>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b="1" dirty="0" smtClean="0"/>
              <a:t>Multiplexing</a:t>
            </a:r>
          </a:p>
          <a:p>
            <a:pPr marL="57150" indent="0" algn="ctr">
              <a:buNone/>
            </a:pPr>
            <a:endParaRPr lang="en-US" b="1" dirty="0"/>
          </a:p>
        </p:txBody>
      </p:sp>
      <p:sp>
        <p:nvSpPr>
          <p:cNvPr id="43" name="Content Placeholder 1"/>
          <p:cNvSpPr txBox="1">
            <a:spLocks/>
          </p:cNvSpPr>
          <p:nvPr/>
        </p:nvSpPr>
        <p:spPr>
          <a:xfrm>
            <a:off x="5410318" y="2903188"/>
            <a:ext cx="2337462" cy="441658"/>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b="1" dirty="0" smtClean="0"/>
              <a:t>Switching</a:t>
            </a:r>
          </a:p>
          <a:p>
            <a:pPr marL="57150" indent="0" algn="ctr">
              <a:buNone/>
            </a:pPr>
            <a:endParaRPr lang="en-US" b="1" dirty="0"/>
          </a:p>
        </p:txBody>
      </p:sp>
      <p:sp>
        <p:nvSpPr>
          <p:cNvPr id="60" name="Freeform 5"/>
          <p:cNvSpPr>
            <a:spLocks/>
          </p:cNvSpPr>
          <p:nvPr/>
        </p:nvSpPr>
        <p:spPr bwMode="auto">
          <a:xfrm>
            <a:off x="5254581" y="1542385"/>
            <a:ext cx="928855" cy="567195"/>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0">
                <a:srgbClr val="FF3399"/>
              </a:gs>
              <a:gs pos="25000">
                <a:srgbClr val="FF6633"/>
              </a:gs>
              <a:gs pos="50000">
                <a:srgbClr val="FFFF00"/>
              </a:gs>
              <a:gs pos="75000">
                <a:srgbClr val="01A78F"/>
              </a:gs>
              <a:gs pos="100000">
                <a:srgbClr val="3366FF"/>
              </a:gs>
            </a:gsLst>
            <a:lin ang="5400000" scaled="0"/>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61" name="Content Placeholder 1"/>
          <p:cNvSpPr txBox="1">
            <a:spLocks/>
          </p:cNvSpPr>
          <p:nvPr/>
        </p:nvSpPr>
        <p:spPr>
          <a:xfrm>
            <a:off x="1438836" y="1012719"/>
            <a:ext cx="6360216" cy="444736"/>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2400" b="1" dirty="0" smtClean="0">
                <a:solidFill>
                  <a:srgbClr val="C00000"/>
                </a:solidFill>
              </a:rPr>
              <a:t>Handling Network Bandwidth Mismatch</a:t>
            </a:r>
          </a:p>
        </p:txBody>
      </p:sp>
      <p:cxnSp>
        <p:nvCxnSpPr>
          <p:cNvPr id="62" name="Straight Connector 61"/>
          <p:cNvCxnSpPr/>
          <p:nvPr/>
        </p:nvCxnSpPr>
        <p:spPr>
          <a:xfrm>
            <a:off x="3906732" y="1743626"/>
            <a:ext cx="1373607" cy="0"/>
          </a:xfrm>
          <a:prstGeom prst="line">
            <a:avLst/>
          </a:prstGeom>
          <a:ln w="57150">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4" name="Content Placeholder 1"/>
          <p:cNvSpPr txBox="1">
            <a:spLocks/>
          </p:cNvSpPr>
          <p:nvPr/>
        </p:nvSpPr>
        <p:spPr>
          <a:xfrm>
            <a:off x="1596980" y="1439111"/>
            <a:ext cx="1506828" cy="709106"/>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b="1" dirty="0" smtClean="0"/>
              <a:t>Client (Service)</a:t>
            </a:r>
          </a:p>
        </p:txBody>
      </p:sp>
      <p:sp>
        <p:nvSpPr>
          <p:cNvPr id="65" name="Content Placeholder 1"/>
          <p:cNvSpPr txBox="1">
            <a:spLocks/>
          </p:cNvSpPr>
          <p:nvPr/>
        </p:nvSpPr>
        <p:spPr>
          <a:xfrm>
            <a:off x="6189991" y="1436242"/>
            <a:ext cx="1376941" cy="596064"/>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b="1" dirty="0" smtClean="0"/>
              <a:t>Line (Transport)</a:t>
            </a:r>
          </a:p>
        </p:txBody>
      </p:sp>
      <p:pic>
        <p:nvPicPr>
          <p:cNvPr id="66" name="Picture 13"/>
          <p:cNvPicPr>
            <a:picLocks noChangeAspect="1" noChangeArrowheads="1"/>
          </p:cNvPicPr>
          <p:nvPr/>
        </p:nvPicPr>
        <p:blipFill>
          <a:blip r:embed="rId2" cstate="email">
            <a:clrChange>
              <a:clrFrom>
                <a:srgbClr val="000000"/>
              </a:clrFrom>
              <a:clrTo>
                <a:srgbClr val="000000">
                  <a:alpha val="0"/>
                </a:srgbClr>
              </a:clrTo>
            </a:clrChange>
          </a:blip>
          <a:srcRect/>
          <a:stretch>
            <a:fillRect/>
          </a:stretch>
        </p:blipFill>
        <p:spPr bwMode="auto">
          <a:xfrm>
            <a:off x="3322748" y="1419504"/>
            <a:ext cx="513072" cy="532645"/>
          </a:xfrm>
          <a:prstGeom prst="rect">
            <a:avLst/>
          </a:prstGeom>
          <a:noFill/>
          <a:ln w="9525">
            <a:noFill/>
            <a:miter lim="800000"/>
            <a:headEnd/>
            <a:tailEnd/>
          </a:ln>
        </p:spPr>
      </p:pic>
      <p:grpSp>
        <p:nvGrpSpPr>
          <p:cNvPr id="67" name="Group 11"/>
          <p:cNvGrpSpPr>
            <a:grpSpLocks/>
          </p:cNvGrpSpPr>
          <p:nvPr/>
        </p:nvGrpSpPr>
        <p:grpSpPr bwMode="auto">
          <a:xfrm>
            <a:off x="2955317" y="1471017"/>
            <a:ext cx="352405" cy="417154"/>
            <a:chOff x="1988" y="2956"/>
            <a:chExt cx="488" cy="470"/>
          </a:xfrm>
        </p:grpSpPr>
        <p:sp>
          <p:nvSpPr>
            <p:cNvPr id="68" name="Shape 2369"/>
            <p:cNvSpPr>
              <a:spLocks noEditPoints="1"/>
            </p:cNvSpPr>
            <p:nvPr/>
          </p:nvSpPr>
          <p:spPr bwMode="auto">
            <a:xfrm>
              <a:off x="1988" y="2956"/>
              <a:ext cx="488" cy="273"/>
            </a:xfrm>
            <a:custGeom>
              <a:avLst/>
              <a:gdLst>
                <a:gd name="T0" fmla="*/ 2147483647 w 150"/>
                <a:gd name="T1" fmla="*/ 2147483647 h 98"/>
                <a:gd name="T2" fmla="*/ 2147483647 w 150"/>
                <a:gd name="T3" fmla="*/ 2147483647 h 98"/>
                <a:gd name="T4" fmla="*/ 2147483647 w 150"/>
                <a:gd name="T5" fmla="*/ 2147483647 h 98"/>
                <a:gd name="T6" fmla="*/ 2147483647 w 150"/>
                <a:gd name="T7" fmla="*/ 2147483647 h 98"/>
                <a:gd name="T8" fmla="*/ 2147483647 w 150"/>
                <a:gd name="T9" fmla="*/ 2147483647 h 98"/>
                <a:gd name="T10" fmla="*/ 2147483647 w 150"/>
                <a:gd name="T11" fmla="*/ 2147483647 h 98"/>
                <a:gd name="T12" fmla="*/ 2147483647 w 150"/>
                <a:gd name="T13" fmla="*/ 2147483647 h 98"/>
                <a:gd name="T14" fmla="*/ 2147483647 w 150"/>
                <a:gd name="T15" fmla="*/ 2147483647 h 98"/>
                <a:gd name="T16" fmla="*/ 2147483647 w 150"/>
                <a:gd name="T17" fmla="*/ 2147483647 h 98"/>
                <a:gd name="T18" fmla="*/ 2147483647 w 150"/>
                <a:gd name="T19" fmla="*/ 2147483647 h 98"/>
                <a:gd name="T20" fmla="*/ 2147483647 w 150"/>
                <a:gd name="T21" fmla="*/ 2147483647 h 98"/>
                <a:gd name="T22" fmla="*/ 2147483647 w 150"/>
                <a:gd name="T23" fmla="*/ 2147483647 h 98"/>
                <a:gd name="T24" fmla="*/ 2147483647 w 150"/>
                <a:gd name="T25" fmla="*/ 2147483647 h 98"/>
                <a:gd name="T26" fmla="*/ 2147483647 w 150"/>
                <a:gd name="T27" fmla="*/ 2147483647 h 98"/>
                <a:gd name="T28" fmla="*/ 2147483647 w 150"/>
                <a:gd name="T29" fmla="*/ 2147483647 h 98"/>
                <a:gd name="T30" fmla="*/ 2147483647 w 150"/>
                <a:gd name="T31" fmla="*/ 2147483647 h 98"/>
                <a:gd name="T32" fmla="*/ 2147483647 w 150"/>
                <a:gd name="T33" fmla="*/ 2147483647 h 98"/>
                <a:gd name="T34" fmla="*/ 2147483647 w 150"/>
                <a:gd name="T35" fmla="*/ 2147483647 h 98"/>
                <a:gd name="T36" fmla="*/ 2147483647 w 150"/>
                <a:gd name="T37" fmla="*/ 2147483647 h 98"/>
                <a:gd name="T38" fmla="*/ 2147483647 w 150"/>
                <a:gd name="T39" fmla="*/ 2147483647 h 98"/>
                <a:gd name="T40" fmla="*/ 2147483647 w 150"/>
                <a:gd name="T41" fmla="*/ 2147483647 h 98"/>
                <a:gd name="T42" fmla="*/ 2147483647 w 150"/>
                <a:gd name="T43" fmla="*/ 2147483647 h 98"/>
                <a:gd name="T44" fmla="*/ 2147483647 w 150"/>
                <a:gd name="T45" fmla="*/ 2147483647 h 98"/>
                <a:gd name="T46" fmla="*/ 2147483647 w 150"/>
                <a:gd name="T47" fmla="*/ 2147483647 h 98"/>
                <a:gd name="T48" fmla="*/ 2147483647 w 150"/>
                <a:gd name="T49" fmla="*/ 2147483647 h 98"/>
                <a:gd name="T50" fmla="*/ 2147483647 w 150"/>
                <a:gd name="T51" fmla="*/ 2147483647 h 98"/>
                <a:gd name="T52" fmla="*/ 2147483647 w 150"/>
                <a:gd name="T53" fmla="*/ 2147483647 h 98"/>
                <a:gd name="T54" fmla="*/ 2147483647 w 150"/>
                <a:gd name="T55" fmla="*/ 2147483647 h 98"/>
                <a:gd name="T56" fmla="*/ 2147483647 w 150"/>
                <a:gd name="T57" fmla="*/ 2147483647 h 98"/>
                <a:gd name="T58" fmla="*/ 2147483647 w 150"/>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0"/>
                <a:gd name="T91" fmla="*/ 0 h 98"/>
                <a:gd name="T92" fmla="*/ 150 w 150"/>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0" h="98">
                  <a:moveTo>
                    <a:pt x="35" y="10"/>
                  </a:moveTo>
                  <a:cubicBezTo>
                    <a:pt x="16" y="25"/>
                    <a:pt x="9" y="63"/>
                    <a:pt x="27" y="84"/>
                  </a:cubicBezTo>
                  <a:cubicBezTo>
                    <a:pt x="40" y="98"/>
                    <a:pt x="28" y="88"/>
                    <a:pt x="24" y="85"/>
                  </a:cubicBezTo>
                  <a:cubicBezTo>
                    <a:pt x="0" y="68"/>
                    <a:pt x="9" y="21"/>
                    <a:pt x="32" y="8"/>
                  </a:cubicBezTo>
                  <a:cubicBezTo>
                    <a:pt x="44" y="1"/>
                    <a:pt x="35" y="10"/>
                    <a:pt x="35" y="10"/>
                  </a:cubicBezTo>
                  <a:moveTo>
                    <a:pt x="46" y="19"/>
                  </a:moveTo>
                  <a:cubicBezTo>
                    <a:pt x="32" y="31"/>
                    <a:pt x="27" y="59"/>
                    <a:pt x="41" y="75"/>
                  </a:cubicBezTo>
                  <a:cubicBezTo>
                    <a:pt x="50" y="86"/>
                    <a:pt x="41" y="79"/>
                    <a:pt x="38" y="76"/>
                  </a:cubicBezTo>
                  <a:cubicBezTo>
                    <a:pt x="20" y="63"/>
                    <a:pt x="27" y="27"/>
                    <a:pt x="44" y="18"/>
                  </a:cubicBezTo>
                  <a:cubicBezTo>
                    <a:pt x="53" y="12"/>
                    <a:pt x="47" y="19"/>
                    <a:pt x="46" y="19"/>
                  </a:cubicBezTo>
                  <a:moveTo>
                    <a:pt x="57" y="27"/>
                  </a:moveTo>
                  <a:cubicBezTo>
                    <a:pt x="47" y="36"/>
                    <a:pt x="43" y="55"/>
                    <a:pt x="53" y="67"/>
                  </a:cubicBezTo>
                  <a:cubicBezTo>
                    <a:pt x="59" y="74"/>
                    <a:pt x="53" y="69"/>
                    <a:pt x="51" y="67"/>
                  </a:cubicBezTo>
                  <a:cubicBezTo>
                    <a:pt x="38" y="58"/>
                    <a:pt x="43" y="33"/>
                    <a:pt x="55" y="26"/>
                  </a:cubicBezTo>
                  <a:cubicBezTo>
                    <a:pt x="62" y="22"/>
                    <a:pt x="57" y="27"/>
                    <a:pt x="57" y="27"/>
                  </a:cubicBezTo>
                  <a:moveTo>
                    <a:pt x="115" y="9"/>
                  </a:moveTo>
                  <a:cubicBezTo>
                    <a:pt x="134" y="25"/>
                    <a:pt x="141" y="62"/>
                    <a:pt x="122" y="83"/>
                  </a:cubicBezTo>
                  <a:cubicBezTo>
                    <a:pt x="110" y="97"/>
                    <a:pt x="121" y="87"/>
                    <a:pt x="126" y="84"/>
                  </a:cubicBezTo>
                  <a:cubicBezTo>
                    <a:pt x="150" y="67"/>
                    <a:pt x="140" y="20"/>
                    <a:pt x="118" y="7"/>
                  </a:cubicBezTo>
                  <a:cubicBezTo>
                    <a:pt x="106" y="0"/>
                    <a:pt x="115" y="9"/>
                    <a:pt x="115" y="9"/>
                  </a:cubicBezTo>
                  <a:moveTo>
                    <a:pt x="104" y="18"/>
                  </a:moveTo>
                  <a:cubicBezTo>
                    <a:pt x="118" y="30"/>
                    <a:pt x="123" y="58"/>
                    <a:pt x="109" y="74"/>
                  </a:cubicBezTo>
                  <a:cubicBezTo>
                    <a:pt x="100" y="85"/>
                    <a:pt x="108" y="78"/>
                    <a:pt x="112" y="75"/>
                  </a:cubicBezTo>
                  <a:cubicBezTo>
                    <a:pt x="130" y="62"/>
                    <a:pt x="123" y="27"/>
                    <a:pt x="106" y="17"/>
                  </a:cubicBezTo>
                  <a:cubicBezTo>
                    <a:pt x="97" y="12"/>
                    <a:pt x="103" y="18"/>
                    <a:pt x="104" y="18"/>
                  </a:cubicBezTo>
                  <a:moveTo>
                    <a:pt x="93" y="26"/>
                  </a:moveTo>
                  <a:cubicBezTo>
                    <a:pt x="103" y="35"/>
                    <a:pt x="107" y="55"/>
                    <a:pt x="97" y="66"/>
                  </a:cubicBezTo>
                  <a:cubicBezTo>
                    <a:pt x="90" y="74"/>
                    <a:pt x="96" y="68"/>
                    <a:pt x="99" y="67"/>
                  </a:cubicBezTo>
                  <a:cubicBezTo>
                    <a:pt x="112" y="58"/>
                    <a:pt x="107" y="32"/>
                    <a:pt x="95" y="25"/>
                  </a:cubicBezTo>
                  <a:cubicBezTo>
                    <a:pt x="88" y="22"/>
                    <a:pt x="93" y="26"/>
                    <a:pt x="93" y="26"/>
                  </a:cubicBezTo>
                </a:path>
              </a:pathLst>
            </a:custGeom>
            <a:solidFill>
              <a:srgbClr val="D0A800"/>
            </a:solidFill>
            <a:ln w="9525" algn="ctr">
              <a:noFill/>
              <a:miter lim="800000"/>
              <a:headEnd/>
              <a:tailEnd/>
            </a:ln>
          </p:spPr>
          <p:txBody>
            <a:bodyPr/>
            <a:lstStyle/>
            <a:p>
              <a:endParaRPr lang="en-US"/>
            </a:p>
          </p:txBody>
        </p:sp>
        <p:sp>
          <p:nvSpPr>
            <p:cNvPr id="69" name="Shape 2370"/>
            <p:cNvSpPr>
              <a:spLocks noEditPoints="1"/>
            </p:cNvSpPr>
            <p:nvPr/>
          </p:nvSpPr>
          <p:spPr bwMode="auto">
            <a:xfrm>
              <a:off x="2162" y="3054"/>
              <a:ext cx="176" cy="372"/>
            </a:xfrm>
            <a:custGeom>
              <a:avLst/>
              <a:gdLst>
                <a:gd name="T0" fmla="*/ 2147483647 w 83"/>
                <a:gd name="T1" fmla="*/ 2147483647 h 242"/>
                <a:gd name="T2" fmla="*/ 2147483647 w 83"/>
                <a:gd name="T3" fmla="*/ 2147483647 h 242"/>
                <a:gd name="T4" fmla="*/ 2147483647 w 83"/>
                <a:gd name="T5" fmla="*/ 2147483647 h 242"/>
                <a:gd name="T6" fmla="*/ 2147483647 w 83"/>
                <a:gd name="T7" fmla="*/ 2147483647 h 242"/>
                <a:gd name="T8" fmla="*/ 2147483647 w 83"/>
                <a:gd name="T9" fmla="*/ 2147483647 h 242"/>
                <a:gd name="T10" fmla="*/ 2147483647 w 83"/>
                <a:gd name="T11" fmla="*/ 2147483647 h 242"/>
                <a:gd name="T12" fmla="*/ 2147483647 w 83"/>
                <a:gd name="T13" fmla="*/ 2147483647 h 242"/>
                <a:gd name="T14" fmla="*/ 2147483647 w 83"/>
                <a:gd name="T15" fmla="*/ 2147483647 h 242"/>
                <a:gd name="T16" fmla="*/ 2147483647 w 83"/>
                <a:gd name="T17" fmla="*/ 2147483647 h 242"/>
                <a:gd name="T18" fmla="*/ 2147483647 w 83"/>
                <a:gd name="T19" fmla="*/ 2147483647 h 242"/>
                <a:gd name="T20" fmla="*/ 2147483647 w 83"/>
                <a:gd name="T21" fmla="*/ 2147483647 h 242"/>
                <a:gd name="T22" fmla="*/ 0 w 83"/>
                <a:gd name="T23" fmla="*/ 2147483647 h 242"/>
                <a:gd name="T24" fmla="*/ 2147483647 w 83"/>
                <a:gd name="T25" fmla="*/ 2147483647 h 242"/>
                <a:gd name="T26" fmla="*/ 2147483647 w 83"/>
                <a:gd name="T27" fmla="*/ 2147483647 h 242"/>
                <a:gd name="T28" fmla="*/ 2147483647 w 83"/>
                <a:gd name="T29" fmla="*/ 2147483647 h 242"/>
                <a:gd name="T30" fmla="*/ 2147483647 w 83"/>
                <a:gd name="T31" fmla="*/ 2147483647 h 242"/>
                <a:gd name="T32" fmla="*/ 2147483647 w 83"/>
                <a:gd name="T33" fmla="*/ 2147483647 h 242"/>
                <a:gd name="T34" fmla="*/ 2147483647 w 83"/>
                <a:gd name="T35" fmla="*/ 0 h 242"/>
                <a:gd name="T36" fmla="*/ 2147483647 w 83"/>
                <a:gd name="T37" fmla="*/ 2147483647 h 242"/>
                <a:gd name="T38" fmla="*/ 2147483647 w 83"/>
                <a:gd name="T39" fmla="*/ 2147483647 h 242"/>
                <a:gd name="T40" fmla="*/ 2147483647 w 83"/>
                <a:gd name="T41" fmla="*/ 2147483647 h 242"/>
                <a:gd name="T42" fmla="*/ 2147483647 w 83"/>
                <a:gd name="T43" fmla="*/ 2147483647 h 242"/>
                <a:gd name="T44" fmla="*/ 2147483647 w 83"/>
                <a:gd name="T45" fmla="*/ 2147483647 h 242"/>
                <a:gd name="T46" fmla="*/ 2147483647 w 83"/>
                <a:gd name="T47" fmla="*/ 2147483647 h 242"/>
                <a:gd name="T48" fmla="*/ 2147483647 w 83"/>
                <a:gd name="T49" fmla="*/ 2147483647 h 242"/>
                <a:gd name="T50" fmla="*/ 2147483647 w 83"/>
                <a:gd name="T51" fmla="*/ 2147483647 h 242"/>
                <a:gd name="T52" fmla="*/ 2147483647 w 83"/>
                <a:gd name="T53" fmla="*/ 2147483647 h 242"/>
                <a:gd name="T54" fmla="*/ 2147483647 w 83"/>
                <a:gd name="T55" fmla="*/ 2147483647 h 242"/>
                <a:gd name="T56" fmla="*/ 2147483647 w 83"/>
                <a:gd name="T57" fmla="*/ 2147483647 h 242"/>
                <a:gd name="T58" fmla="*/ 2147483647 w 83"/>
                <a:gd name="T59" fmla="*/ 2147483647 h 242"/>
                <a:gd name="T60" fmla="*/ 2147483647 w 83"/>
                <a:gd name="T61" fmla="*/ 2147483647 h 242"/>
                <a:gd name="T62" fmla="*/ 2147483647 w 83"/>
                <a:gd name="T63" fmla="*/ 2147483647 h 242"/>
                <a:gd name="T64" fmla="*/ 2147483647 w 83"/>
                <a:gd name="T65" fmla="*/ 2147483647 h 242"/>
                <a:gd name="T66" fmla="*/ 2147483647 w 83"/>
                <a:gd name="T67" fmla="*/ 2147483647 h 242"/>
                <a:gd name="T68" fmla="*/ 2147483647 w 83"/>
                <a:gd name="T69" fmla="*/ 2147483647 h 242"/>
                <a:gd name="T70" fmla="*/ 2147483647 w 83"/>
                <a:gd name="T71" fmla="*/ 2147483647 h 242"/>
                <a:gd name="T72" fmla="*/ 2147483647 w 83"/>
                <a:gd name="T73" fmla="*/ 2147483647 h 242"/>
                <a:gd name="T74" fmla="*/ 2147483647 w 83"/>
                <a:gd name="T75" fmla="*/ 2147483647 h 242"/>
                <a:gd name="T76" fmla="*/ 2147483647 w 83"/>
                <a:gd name="T77" fmla="*/ 2147483647 h 242"/>
                <a:gd name="T78" fmla="*/ 2147483647 w 83"/>
                <a:gd name="T79" fmla="*/ 2147483647 h 242"/>
                <a:gd name="T80" fmla="*/ 2147483647 w 83"/>
                <a:gd name="T81" fmla="*/ 2147483647 h 242"/>
                <a:gd name="T82" fmla="*/ 2147483647 w 83"/>
                <a:gd name="T83" fmla="*/ 2147483647 h 242"/>
                <a:gd name="T84" fmla="*/ 2147483647 w 83"/>
                <a:gd name="T85" fmla="*/ 2147483647 h 242"/>
                <a:gd name="T86" fmla="*/ 2147483647 w 83"/>
                <a:gd name="T87" fmla="*/ 2147483647 h 242"/>
                <a:gd name="T88" fmla="*/ 2147483647 w 83"/>
                <a:gd name="T89" fmla="*/ 2147483647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242"/>
                <a:gd name="T137" fmla="*/ 83 w 83"/>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242">
                  <a:moveTo>
                    <a:pt x="26" y="96"/>
                  </a:moveTo>
                  <a:lnTo>
                    <a:pt x="35" y="96"/>
                  </a:lnTo>
                  <a:lnTo>
                    <a:pt x="28" y="82"/>
                  </a:lnTo>
                  <a:lnTo>
                    <a:pt x="26" y="96"/>
                  </a:lnTo>
                  <a:moveTo>
                    <a:pt x="44" y="77"/>
                  </a:moveTo>
                  <a:lnTo>
                    <a:pt x="40" y="92"/>
                  </a:lnTo>
                  <a:lnTo>
                    <a:pt x="39" y="79"/>
                  </a:lnTo>
                  <a:lnTo>
                    <a:pt x="44" y="77"/>
                  </a:lnTo>
                  <a:moveTo>
                    <a:pt x="42" y="94"/>
                  </a:moveTo>
                  <a:lnTo>
                    <a:pt x="46" y="79"/>
                  </a:lnTo>
                  <a:lnTo>
                    <a:pt x="48" y="91"/>
                  </a:lnTo>
                  <a:lnTo>
                    <a:pt x="42" y="94"/>
                  </a:lnTo>
                  <a:moveTo>
                    <a:pt x="36" y="93"/>
                  </a:moveTo>
                  <a:lnTo>
                    <a:pt x="35" y="80"/>
                  </a:lnTo>
                  <a:lnTo>
                    <a:pt x="30" y="79"/>
                  </a:lnTo>
                  <a:lnTo>
                    <a:pt x="36" y="93"/>
                  </a:lnTo>
                  <a:moveTo>
                    <a:pt x="9" y="222"/>
                  </a:moveTo>
                  <a:lnTo>
                    <a:pt x="41" y="190"/>
                  </a:lnTo>
                  <a:lnTo>
                    <a:pt x="13" y="190"/>
                  </a:lnTo>
                  <a:lnTo>
                    <a:pt x="9" y="222"/>
                  </a:lnTo>
                  <a:moveTo>
                    <a:pt x="44" y="193"/>
                  </a:moveTo>
                  <a:lnTo>
                    <a:pt x="7" y="231"/>
                  </a:lnTo>
                  <a:lnTo>
                    <a:pt x="6" y="239"/>
                  </a:lnTo>
                  <a:lnTo>
                    <a:pt x="0" y="239"/>
                  </a:lnTo>
                  <a:lnTo>
                    <a:pt x="26" y="68"/>
                  </a:lnTo>
                  <a:lnTo>
                    <a:pt x="33" y="63"/>
                  </a:lnTo>
                  <a:lnTo>
                    <a:pt x="32" y="36"/>
                  </a:lnTo>
                  <a:lnTo>
                    <a:pt x="28" y="36"/>
                  </a:lnTo>
                  <a:lnTo>
                    <a:pt x="28" y="46"/>
                  </a:lnTo>
                  <a:lnTo>
                    <a:pt x="23" y="45"/>
                  </a:lnTo>
                  <a:lnTo>
                    <a:pt x="22" y="20"/>
                  </a:lnTo>
                  <a:lnTo>
                    <a:pt x="28" y="19"/>
                  </a:lnTo>
                  <a:lnTo>
                    <a:pt x="28" y="32"/>
                  </a:lnTo>
                  <a:lnTo>
                    <a:pt x="32" y="32"/>
                  </a:lnTo>
                  <a:lnTo>
                    <a:pt x="31" y="0"/>
                  </a:lnTo>
                  <a:lnTo>
                    <a:pt x="37" y="0"/>
                  </a:lnTo>
                  <a:lnTo>
                    <a:pt x="37" y="32"/>
                  </a:lnTo>
                  <a:lnTo>
                    <a:pt x="41" y="32"/>
                  </a:lnTo>
                  <a:lnTo>
                    <a:pt x="42" y="19"/>
                  </a:lnTo>
                  <a:lnTo>
                    <a:pt x="49" y="18"/>
                  </a:lnTo>
                  <a:lnTo>
                    <a:pt x="47" y="48"/>
                  </a:lnTo>
                  <a:lnTo>
                    <a:pt x="40" y="47"/>
                  </a:lnTo>
                  <a:lnTo>
                    <a:pt x="41" y="36"/>
                  </a:lnTo>
                  <a:lnTo>
                    <a:pt x="37" y="36"/>
                  </a:lnTo>
                  <a:lnTo>
                    <a:pt x="38" y="62"/>
                  </a:lnTo>
                  <a:lnTo>
                    <a:pt x="46" y="64"/>
                  </a:lnTo>
                  <a:lnTo>
                    <a:pt x="83" y="218"/>
                  </a:lnTo>
                  <a:lnTo>
                    <a:pt x="81" y="221"/>
                  </a:lnTo>
                  <a:lnTo>
                    <a:pt x="75" y="221"/>
                  </a:lnTo>
                  <a:lnTo>
                    <a:pt x="72" y="207"/>
                  </a:lnTo>
                  <a:lnTo>
                    <a:pt x="51" y="190"/>
                  </a:lnTo>
                  <a:lnTo>
                    <a:pt x="56" y="239"/>
                  </a:lnTo>
                  <a:lnTo>
                    <a:pt x="54" y="242"/>
                  </a:lnTo>
                  <a:lnTo>
                    <a:pt x="49" y="241"/>
                  </a:lnTo>
                  <a:lnTo>
                    <a:pt x="44" y="193"/>
                  </a:lnTo>
                  <a:moveTo>
                    <a:pt x="14" y="185"/>
                  </a:moveTo>
                  <a:lnTo>
                    <a:pt x="42" y="185"/>
                  </a:lnTo>
                  <a:lnTo>
                    <a:pt x="20" y="145"/>
                  </a:lnTo>
                  <a:lnTo>
                    <a:pt x="14" y="185"/>
                  </a:lnTo>
                  <a:moveTo>
                    <a:pt x="71" y="201"/>
                  </a:moveTo>
                  <a:lnTo>
                    <a:pt x="52" y="186"/>
                  </a:lnTo>
                  <a:lnTo>
                    <a:pt x="66" y="179"/>
                  </a:lnTo>
                  <a:lnTo>
                    <a:pt x="71" y="201"/>
                  </a:lnTo>
                  <a:moveTo>
                    <a:pt x="53" y="182"/>
                  </a:moveTo>
                  <a:lnTo>
                    <a:pt x="65" y="174"/>
                  </a:lnTo>
                  <a:lnTo>
                    <a:pt x="58" y="142"/>
                  </a:lnTo>
                  <a:lnTo>
                    <a:pt x="53" y="182"/>
                  </a:lnTo>
                  <a:moveTo>
                    <a:pt x="43" y="179"/>
                  </a:moveTo>
                  <a:lnTo>
                    <a:pt x="22" y="141"/>
                  </a:lnTo>
                  <a:lnTo>
                    <a:pt x="39" y="141"/>
                  </a:lnTo>
                  <a:lnTo>
                    <a:pt x="43" y="179"/>
                  </a:lnTo>
                  <a:moveTo>
                    <a:pt x="22" y="128"/>
                  </a:moveTo>
                  <a:lnTo>
                    <a:pt x="35" y="100"/>
                  </a:lnTo>
                  <a:lnTo>
                    <a:pt x="26" y="100"/>
                  </a:lnTo>
                  <a:lnTo>
                    <a:pt x="22" y="128"/>
                  </a:lnTo>
                  <a:moveTo>
                    <a:pt x="37" y="104"/>
                  </a:moveTo>
                  <a:lnTo>
                    <a:pt x="23" y="137"/>
                  </a:lnTo>
                  <a:lnTo>
                    <a:pt x="39" y="137"/>
                  </a:lnTo>
                  <a:lnTo>
                    <a:pt x="37" y="104"/>
                  </a:lnTo>
                  <a:moveTo>
                    <a:pt x="45" y="137"/>
                  </a:moveTo>
                  <a:lnTo>
                    <a:pt x="55" y="131"/>
                  </a:lnTo>
                  <a:lnTo>
                    <a:pt x="41" y="105"/>
                  </a:lnTo>
                  <a:lnTo>
                    <a:pt x="45" y="137"/>
                  </a:lnTo>
                  <a:moveTo>
                    <a:pt x="55" y="136"/>
                  </a:moveTo>
                  <a:lnTo>
                    <a:pt x="45" y="141"/>
                  </a:lnTo>
                  <a:lnTo>
                    <a:pt x="49" y="178"/>
                  </a:lnTo>
                  <a:lnTo>
                    <a:pt x="55" y="136"/>
                  </a:lnTo>
                  <a:moveTo>
                    <a:pt x="49" y="95"/>
                  </a:moveTo>
                  <a:lnTo>
                    <a:pt x="42" y="99"/>
                  </a:lnTo>
                  <a:lnTo>
                    <a:pt x="54" y="122"/>
                  </a:lnTo>
                  <a:lnTo>
                    <a:pt x="49" y="95"/>
                  </a:lnTo>
                </a:path>
              </a:pathLst>
            </a:custGeom>
            <a:solidFill>
              <a:srgbClr val="D0A800"/>
            </a:solidFill>
            <a:ln w="9525" algn="ctr">
              <a:noFill/>
              <a:miter lim="800000"/>
              <a:headEnd/>
              <a:tailEnd/>
            </a:ln>
          </p:spPr>
          <p:txBody>
            <a:bodyPr/>
            <a:lstStyle/>
            <a:p>
              <a:endParaRPr lang="en-US"/>
            </a:p>
          </p:txBody>
        </p:sp>
      </p:grpSp>
      <p:cxnSp>
        <p:nvCxnSpPr>
          <p:cNvPr id="8" name="Straight Connector 7"/>
          <p:cNvCxnSpPr/>
          <p:nvPr/>
        </p:nvCxnSpPr>
        <p:spPr>
          <a:xfrm>
            <a:off x="6101202" y="2067457"/>
            <a:ext cx="2800751" cy="81484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92467" y="2109580"/>
            <a:ext cx="4232448" cy="767179"/>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5492" y="3683882"/>
            <a:ext cx="3990564" cy="2244307"/>
            <a:chOff x="15492" y="3683882"/>
            <a:chExt cx="3990564" cy="2244307"/>
          </a:xfrm>
        </p:grpSpPr>
        <p:sp>
          <p:nvSpPr>
            <p:cNvPr id="55" name="Can 54"/>
            <p:cNvSpPr/>
            <p:nvPr/>
          </p:nvSpPr>
          <p:spPr>
            <a:xfrm rot="16200000" flipH="1">
              <a:off x="3074960" y="4107323"/>
              <a:ext cx="535138" cy="1327055"/>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Cube 23"/>
            <p:cNvSpPr/>
            <p:nvPr/>
          </p:nvSpPr>
          <p:spPr>
            <a:xfrm flipH="1">
              <a:off x="1648446" y="3683882"/>
              <a:ext cx="1113383" cy="1473469"/>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4" name="Can 43"/>
            <p:cNvSpPr/>
            <p:nvPr/>
          </p:nvSpPr>
          <p:spPr>
            <a:xfrm rot="16200000" flipH="1">
              <a:off x="1343144" y="3851483"/>
              <a:ext cx="451553" cy="621509"/>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TextBox 44"/>
            <p:cNvSpPr txBox="1"/>
            <p:nvPr/>
          </p:nvSpPr>
          <p:spPr>
            <a:xfrm>
              <a:off x="2068386" y="4352752"/>
              <a:ext cx="511679" cy="307777"/>
            </a:xfrm>
            <a:prstGeom prst="rect">
              <a:avLst/>
            </a:prstGeom>
            <a:noFill/>
          </p:spPr>
          <p:txBody>
            <a:bodyPr wrap="none" rtlCol="0">
              <a:spAutoFit/>
            </a:bodyPr>
            <a:lstStyle/>
            <a:p>
              <a:r>
                <a:rPr lang="en-US" sz="1400" dirty="0" smtClean="0"/>
                <a:t>Mux</a:t>
              </a:r>
              <a:endParaRPr lang="en-US" sz="1400" dirty="0"/>
            </a:p>
          </p:txBody>
        </p:sp>
        <p:sp>
          <p:nvSpPr>
            <p:cNvPr id="46" name="Can 45"/>
            <p:cNvSpPr/>
            <p:nvPr/>
          </p:nvSpPr>
          <p:spPr>
            <a:xfrm rot="16200000" flipH="1">
              <a:off x="1161492" y="3926446"/>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an 46"/>
            <p:cNvSpPr/>
            <p:nvPr/>
          </p:nvSpPr>
          <p:spPr>
            <a:xfrm rot="16200000" flipH="1">
              <a:off x="1146057" y="4041774"/>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Can 47"/>
            <p:cNvSpPr/>
            <p:nvPr/>
          </p:nvSpPr>
          <p:spPr>
            <a:xfrm rot="16200000" flipH="1">
              <a:off x="1168072" y="4106283"/>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Can 48"/>
            <p:cNvSpPr/>
            <p:nvPr/>
          </p:nvSpPr>
          <p:spPr>
            <a:xfrm rot="16200000" flipH="1">
              <a:off x="1209006" y="4214052"/>
              <a:ext cx="45721" cy="192272"/>
            </a:xfrm>
            <a:prstGeom prst="can">
              <a:avLst/>
            </a:prstGeom>
            <a:solidFill>
              <a:schemeClr val="bg1">
                <a:lumMod val="95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TextBox 49"/>
            <p:cNvSpPr txBox="1"/>
            <p:nvPr/>
          </p:nvSpPr>
          <p:spPr>
            <a:xfrm>
              <a:off x="16040" y="3907532"/>
              <a:ext cx="1111202" cy="523220"/>
            </a:xfrm>
            <a:prstGeom prst="rect">
              <a:avLst/>
            </a:prstGeom>
            <a:noFill/>
          </p:spPr>
          <p:txBody>
            <a:bodyPr wrap="none" rtlCol="0">
              <a:spAutoFit/>
            </a:bodyPr>
            <a:lstStyle/>
            <a:p>
              <a:pPr algn="r"/>
              <a:r>
                <a:rPr lang="en-US" sz="1400" dirty="0" smtClean="0"/>
                <a:t>3x10G, 1x1G</a:t>
              </a:r>
            </a:p>
            <a:p>
              <a:pPr algn="r"/>
              <a:r>
                <a:rPr lang="en-US" sz="1400" b="1" dirty="0" smtClean="0"/>
                <a:t>Services</a:t>
              </a:r>
              <a:endParaRPr lang="en-US" sz="1400" b="1" dirty="0"/>
            </a:p>
          </p:txBody>
        </p:sp>
        <p:sp>
          <p:nvSpPr>
            <p:cNvPr id="52" name="Can 51"/>
            <p:cNvSpPr/>
            <p:nvPr/>
          </p:nvSpPr>
          <p:spPr>
            <a:xfrm rot="16200000" flipH="1">
              <a:off x="1343145" y="4372669"/>
              <a:ext cx="451553" cy="621509"/>
            </a:xfrm>
            <a:prstGeom prst="ca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Can 75"/>
            <p:cNvSpPr/>
            <p:nvPr/>
          </p:nvSpPr>
          <p:spPr>
            <a:xfrm rot="16200000" flipH="1">
              <a:off x="1179422" y="4482259"/>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Can 76"/>
            <p:cNvSpPr/>
            <p:nvPr/>
          </p:nvSpPr>
          <p:spPr>
            <a:xfrm rot="16200000" flipH="1">
              <a:off x="1183905" y="4594321"/>
              <a:ext cx="45721" cy="192272"/>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Can 77"/>
            <p:cNvSpPr/>
            <p:nvPr/>
          </p:nvSpPr>
          <p:spPr>
            <a:xfrm rot="16200000" flipH="1">
              <a:off x="1161494" y="4706383"/>
              <a:ext cx="45721" cy="192272"/>
            </a:xfrm>
            <a:prstGeom prst="can">
              <a:avLst/>
            </a:prstGeom>
            <a:solidFill>
              <a:schemeClr val="bg1">
                <a:lumMod val="95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TextBox 83"/>
            <p:cNvSpPr txBox="1"/>
            <p:nvPr/>
          </p:nvSpPr>
          <p:spPr>
            <a:xfrm>
              <a:off x="15492" y="4491834"/>
              <a:ext cx="1111202" cy="523220"/>
            </a:xfrm>
            <a:prstGeom prst="rect">
              <a:avLst/>
            </a:prstGeom>
            <a:noFill/>
          </p:spPr>
          <p:txBody>
            <a:bodyPr wrap="none" rtlCol="0">
              <a:spAutoFit/>
            </a:bodyPr>
            <a:lstStyle/>
            <a:p>
              <a:pPr algn="r"/>
              <a:r>
                <a:rPr lang="en-US" sz="1400" dirty="0" smtClean="0"/>
                <a:t>2x10G, 1x1G</a:t>
              </a:r>
            </a:p>
            <a:p>
              <a:pPr algn="r"/>
              <a:r>
                <a:rPr lang="en-US" sz="1400" b="1" dirty="0" smtClean="0"/>
                <a:t>Services</a:t>
              </a:r>
              <a:endParaRPr lang="en-US" sz="1400" b="1" dirty="0"/>
            </a:p>
          </p:txBody>
        </p:sp>
        <p:sp>
          <p:nvSpPr>
            <p:cNvPr id="79" name="Can 78"/>
            <p:cNvSpPr/>
            <p:nvPr/>
          </p:nvSpPr>
          <p:spPr>
            <a:xfrm rot="16200000" flipH="1">
              <a:off x="3226296" y="3938876"/>
              <a:ext cx="146434" cy="1379749"/>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Can 79"/>
            <p:cNvSpPr/>
            <p:nvPr/>
          </p:nvSpPr>
          <p:spPr>
            <a:xfrm rot="16200000" flipH="1">
              <a:off x="3216379" y="4174397"/>
              <a:ext cx="157401" cy="1368064"/>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TextBox 90"/>
            <p:cNvSpPr txBox="1"/>
            <p:nvPr/>
          </p:nvSpPr>
          <p:spPr>
            <a:xfrm>
              <a:off x="2956295" y="4477650"/>
              <a:ext cx="704039" cy="307777"/>
            </a:xfrm>
            <a:prstGeom prst="rect">
              <a:avLst/>
            </a:prstGeom>
            <a:noFill/>
          </p:spPr>
          <p:txBody>
            <a:bodyPr wrap="none" rtlCol="0">
              <a:spAutoFit/>
            </a:bodyPr>
            <a:lstStyle/>
            <a:p>
              <a:pPr algn="r"/>
              <a:r>
                <a:rPr lang="en-US" sz="1400" dirty="0" smtClean="0">
                  <a:solidFill>
                    <a:schemeClr val="bg1"/>
                  </a:solidFill>
                </a:rPr>
                <a:t>100G </a:t>
              </a:r>
              <a:r>
                <a:rPr lang="en-US" sz="1400" dirty="0" smtClean="0">
                  <a:solidFill>
                    <a:schemeClr val="bg1"/>
                  </a:solidFill>
                  <a:sym typeface="Symbol"/>
                </a:rPr>
                <a:t></a:t>
              </a:r>
              <a:endParaRPr lang="en-US" sz="1400" dirty="0">
                <a:solidFill>
                  <a:schemeClr val="bg1"/>
                </a:solidFill>
              </a:endParaRPr>
            </a:p>
          </p:txBody>
        </p:sp>
        <p:sp>
          <p:nvSpPr>
            <p:cNvPr id="81" name="TextBox 80"/>
            <p:cNvSpPr txBox="1"/>
            <p:nvPr/>
          </p:nvSpPr>
          <p:spPr>
            <a:xfrm>
              <a:off x="2957433" y="4701968"/>
              <a:ext cx="704039" cy="307777"/>
            </a:xfrm>
            <a:prstGeom prst="rect">
              <a:avLst/>
            </a:prstGeom>
            <a:noFill/>
          </p:spPr>
          <p:txBody>
            <a:bodyPr wrap="none" rtlCol="0">
              <a:spAutoFit/>
            </a:bodyPr>
            <a:lstStyle/>
            <a:p>
              <a:pPr algn="r"/>
              <a:r>
                <a:rPr lang="en-US" sz="1400" dirty="0" smtClean="0">
                  <a:solidFill>
                    <a:schemeClr val="bg1"/>
                  </a:solidFill>
                </a:rPr>
                <a:t>100G </a:t>
              </a:r>
              <a:r>
                <a:rPr lang="en-US" sz="1400" dirty="0" smtClean="0">
                  <a:solidFill>
                    <a:schemeClr val="bg1"/>
                  </a:solidFill>
                  <a:sym typeface="Symbol"/>
                </a:rPr>
                <a:t></a:t>
              </a:r>
              <a:endParaRPr lang="en-US" sz="1400" dirty="0">
                <a:solidFill>
                  <a:schemeClr val="bg1"/>
                </a:solidFill>
              </a:endParaRPr>
            </a:p>
          </p:txBody>
        </p:sp>
        <p:sp>
          <p:nvSpPr>
            <p:cNvPr id="176" name="Content Placeholder 1"/>
            <p:cNvSpPr txBox="1">
              <a:spLocks/>
            </p:cNvSpPr>
            <p:nvPr/>
          </p:nvSpPr>
          <p:spPr>
            <a:xfrm>
              <a:off x="2353687" y="5325516"/>
              <a:ext cx="1225597" cy="602673"/>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spcBef>
                  <a:spcPts val="0"/>
                </a:spcBef>
                <a:buNone/>
              </a:pPr>
              <a:r>
                <a:rPr lang="en-US" sz="1600" dirty="0" smtClean="0"/>
                <a:t>DWDM</a:t>
              </a:r>
            </a:p>
            <a:p>
              <a:pPr marL="57150" indent="0" algn="ctr">
                <a:spcBef>
                  <a:spcPts val="0"/>
                </a:spcBef>
                <a:buNone/>
              </a:pPr>
              <a:r>
                <a:rPr lang="en-US" sz="1600" b="1" dirty="0" smtClean="0"/>
                <a:t>Line-side</a:t>
              </a:r>
            </a:p>
          </p:txBody>
        </p:sp>
        <p:cxnSp>
          <p:nvCxnSpPr>
            <p:cNvPr id="177" name="Straight Arrow Connector 176"/>
            <p:cNvCxnSpPr/>
            <p:nvPr/>
          </p:nvCxnSpPr>
          <p:spPr>
            <a:xfrm flipV="1">
              <a:off x="3144518" y="5019684"/>
              <a:ext cx="97392" cy="365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3" name="Group 92"/>
          <p:cNvGrpSpPr/>
          <p:nvPr/>
        </p:nvGrpSpPr>
        <p:grpSpPr>
          <a:xfrm>
            <a:off x="4114800" y="3618872"/>
            <a:ext cx="4359163" cy="2853122"/>
            <a:chOff x="4114800" y="3618872"/>
            <a:chExt cx="4359163" cy="2853122"/>
          </a:xfrm>
        </p:grpSpPr>
        <p:cxnSp>
          <p:nvCxnSpPr>
            <p:cNvPr id="106" name="Straight Connector 105"/>
            <p:cNvCxnSpPr/>
            <p:nvPr/>
          </p:nvCxnSpPr>
          <p:spPr>
            <a:xfrm flipV="1">
              <a:off x="6990021" y="4350985"/>
              <a:ext cx="0" cy="1631804"/>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6943641" y="4346270"/>
              <a:ext cx="0" cy="1636519"/>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6909267" y="4349732"/>
              <a:ext cx="0" cy="1633057"/>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7106045" y="4353799"/>
              <a:ext cx="0" cy="1628990"/>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7154439" y="4353800"/>
              <a:ext cx="0" cy="1628989"/>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sp>
          <p:nvSpPr>
            <p:cNvPr id="118" name="Can 117"/>
            <p:cNvSpPr/>
            <p:nvPr/>
          </p:nvSpPr>
          <p:spPr>
            <a:xfrm rot="1594086" flipH="1">
              <a:off x="6381609" y="4997352"/>
              <a:ext cx="267569" cy="781945"/>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Can 118"/>
            <p:cNvSpPr/>
            <p:nvPr/>
          </p:nvSpPr>
          <p:spPr>
            <a:xfrm flipH="1">
              <a:off x="6825822" y="5075308"/>
              <a:ext cx="442422" cy="75363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Can 120"/>
            <p:cNvSpPr/>
            <p:nvPr/>
          </p:nvSpPr>
          <p:spPr>
            <a:xfrm rot="16200000" flipH="1">
              <a:off x="7460561" y="4302783"/>
              <a:ext cx="273332" cy="724822"/>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Cube 121"/>
            <p:cNvSpPr/>
            <p:nvPr/>
          </p:nvSpPr>
          <p:spPr>
            <a:xfrm flipH="1">
              <a:off x="6173125" y="4256784"/>
              <a:ext cx="1175273" cy="87663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126" name="Group 125"/>
            <p:cNvGrpSpPr/>
            <p:nvPr/>
          </p:nvGrpSpPr>
          <p:grpSpPr>
            <a:xfrm>
              <a:off x="6174983" y="3663334"/>
              <a:ext cx="1173417" cy="810074"/>
              <a:chOff x="4876799" y="3346518"/>
              <a:chExt cx="1159043" cy="2292010"/>
            </a:xfrm>
            <a:solidFill>
              <a:srgbClr val="0070C0">
                <a:alpha val="40000"/>
              </a:srgbClr>
            </a:solidFill>
          </p:grpSpPr>
          <p:sp>
            <p:nvSpPr>
              <p:cNvPr id="183" name="Cube 182"/>
              <p:cNvSpPr/>
              <p:nvPr/>
            </p:nvSpPr>
            <p:spPr>
              <a:xfrm flipH="1">
                <a:off x="4876799" y="3346518"/>
                <a:ext cx="1159043" cy="2292010"/>
              </a:xfrm>
              <a:prstGeom prst="cube">
                <a:avLst>
                  <a:gd name="adj" fmla="val 23565"/>
                </a:avLst>
              </a:prstGeom>
              <a:grpFill/>
              <a:ln w="127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4" name="Freeform 183"/>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an 126"/>
            <p:cNvSpPr/>
            <p:nvPr/>
          </p:nvSpPr>
          <p:spPr>
            <a:xfrm rot="16200000" flipH="1">
              <a:off x="5487689" y="4180966"/>
              <a:ext cx="535138" cy="1173814"/>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an 127"/>
            <p:cNvSpPr/>
            <p:nvPr/>
          </p:nvSpPr>
          <p:spPr>
            <a:xfrm rot="16200000" flipH="1">
              <a:off x="5568087" y="3790959"/>
              <a:ext cx="146434" cy="1692138"/>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an 128"/>
            <p:cNvSpPr/>
            <p:nvPr/>
          </p:nvSpPr>
          <p:spPr>
            <a:xfrm rot="16200000" flipH="1">
              <a:off x="5514341" y="3921325"/>
              <a:ext cx="157401" cy="1677807"/>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an 129"/>
            <p:cNvSpPr/>
            <p:nvPr/>
          </p:nvSpPr>
          <p:spPr>
            <a:xfrm rot="16200000" flipH="1">
              <a:off x="5626214" y="4041656"/>
              <a:ext cx="157401" cy="1677806"/>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an 130"/>
            <p:cNvSpPr/>
            <p:nvPr/>
          </p:nvSpPr>
          <p:spPr>
            <a:xfrm flipH="1">
              <a:off x="6879378" y="5003872"/>
              <a:ext cx="157401" cy="911857"/>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Can 132"/>
            <p:cNvSpPr/>
            <p:nvPr/>
          </p:nvSpPr>
          <p:spPr>
            <a:xfrm rot="1632925" flipH="1">
              <a:off x="6451621" y="4982995"/>
              <a:ext cx="157401" cy="858200"/>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Can 133"/>
            <p:cNvSpPr/>
            <p:nvPr/>
          </p:nvSpPr>
          <p:spPr>
            <a:xfrm rot="16200000" flipH="1">
              <a:off x="7579228" y="4298285"/>
              <a:ext cx="120595" cy="705895"/>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8" name="Straight Connector 137"/>
            <p:cNvCxnSpPr/>
            <p:nvPr/>
          </p:nvCxnSpPr>
          <p:spPr>
            <a:xfrm flipV="1">
              <a:off x="4742210" y="4583784"/>
              <a:ext cx="1781726" cy="307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4769518" y="4610990"/>
              <a:ext cx="1782252" cy="218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4768994" y="4647048"/>
              <a:ext cx="1828038" cy="38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4672566" y="4727926"/>
              <a:ext cx="1948316" cy="4970"/>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4713623" y="4759110"/>
              <a:ext cx="1950995" cy="2485"/>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4750702" y="4854218"/>
              <a:ext cx="1950995" cy="2485"/>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4775677" y="4896263"/>
              <a:ext cx="1950995" cy="2485"/>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6342165" y="4959261"/>
              <a:ext cx="467755" cy="910316"/>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6313714" y="4931288"/>
              <a:ext cx="461227" cy="897650"/>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7233103" y="4629075"/>
              <a:ext cx="839743" cy="1227"/>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7205271" y="4668020"/>
              <a:ext cx="867575" cy="4217"/>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56" name="Can 155"/>
            <p:cNvSpPr/>
            <p:nvPr/>
          </p:nvSpPr>
          <p:spPr>
            <a:xfrm flipH="1">
              <a:off x="7051025" y="5011824"/>
              <a:ext cx="157401" cy="911857"/>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7" name="Straight Connector 156"/>
            <p:cNvCxnSpPr/>
            <p:nvPr/>
          </p:nvCxnSpPr>
          <p:spPr>
            <a:xfrm flipV="1">
              <a:off x="6518560" y="4348307"/>
              <a:ext cx="0" cy="23701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flipV="1">
              <a:off x="6543816" y="4348307"/>
              <a:ext cx="2" cy="26604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6592932" y="4348307"/>
              <a:ext cx="0" cy="29506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620882" y="4348307"/>
              <a:ext cx="0" cy="37959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V="1">
              <a:off x="6664618" y="4348307"/>
              <a:ext cx="0" cy="414589"/>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6699046" y="4348307"/>
              <a:ext cx="0" cy="507153"/>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6726672" y="4348307"/>
              <a:ext cx="0" cy="552245"/>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6774941" y="4348307"/>
              <a:ext cx="0" cy="587243"/>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808758" y="4342679"/>
              <a:ext cx="1162" cy="623217"/>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V="1">
              <a:off x="7237178" y="4348307"/>
              <a:ext cx="0" cy="28188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7208338" y="4348307"/>
              <a:ext cx="89" cy="32393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74" name="Content Placeholder 1"/>
            <p:cNvSpPr txBox="1">
              <a:spLocks/>
            </p:cNvSpPr>
            <p:nvPr/>
          </p:nvSpPr>
          <p:spPr>
            <a:xfrm>
              <a:off x="4888873" y="3959076"/>
              <a:ext cx="997647" cy="270850"/>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Fiber</a:t>
              </a:r>
            </a:p>
          </p:txBody>
        </p:sp>
        <p:cxnSp>
          <p:nvCxnSpPr>
            <p:cNvPr id="175" name="Straight Arrow Connector 174"/>
            <p:cNvCxnSpPr/>
            <p:nvPr/>
          </p:nvCxnSpPr>
          <p:spPr>
            <a:xfrm>
              <a:off x="5525261" y="4245828"/>
              <a:ext cx="16992" cy="242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8" name="Content Placeholder 1"/>
            <p:cNvSpPr txBox="1">
              <a:spLocks/>
            </p:cNvSpPr>
            <p:nvPr/>
          </p:nvSpPr>
          <p:spPr>
            <a:xfrm>
              <a:off x="4198847" y="3618872"/>
              <a:ext cx="1710352" cy="270850"/>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Wavelength, </a:t>
              </a:r>
              <a:r>
                <a:rPr lang="en-US" sz="1800" i="1" dirty="0" smtClean="0">
                  <a:sym typeface="Symbol"/>
                </a:rPr>
                <a:t></a:t>
              </a:r>
              <a:endParaRPr lang="en-US" sz="1800" i="1" dirty="0" smtClean="0"/>
            </a:p>
          </p:txBody>
        </p:sp>
        <p:sp>
          <p:nvSpPr>
            <p:cNvPr id="179" name="Content Placeholder 1"/>
            <p:cNvSpPr txBox="1">
              <a:spLocks/>
            </p:cNvSpPr>
            <p:nvPr/>
          </p:nvSpPr>
          <p:spPr>
            <a:xfrm>
              <a:off x="4114800" y="5375369"/>
              <a:ext cx="1771720" cy="109662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Service</a:t>
              </a:r>
            </a:p>
            <a:p>
              <a:pPr marL="0" indent="0" algn="ctr">
                <a:spcBef>
                  <a:spcPts val="0"/>
                </a:spcBef>
                <a:buNone/>
              </a:pPr>
              <a:r>
                <a:rPr lang="en-US" sz="1400" i="1" dirty="0" smtClean="0"/>
                <a:t>packed in OTN containers</a:t>
              </a:r>
            </a:p>
          </p:txBody>
        </p:sp>
        <p:cxnSp>
          <p:nvCxnSpPr>
            <p:cNvPr id="180" name="Straight Arrow Connector 179"/>
            <p:cNvCxnSpPr/>
            <p:nvPr/>
          </p:nvCxnSpPr>
          <p:spPr>
            <a:xfrm>
              <a:off x="4866011" y="3907532"/>
              <a:ext cx="57597" cy="661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V="1">
              <a:off x="4795235" y="4916582"/>
              <a:ext cx="0" cy="544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2" name="Content Placeholder 1"/>
            <p:cNvSpPr txBox="1">
              <a:spLocks/>
            </p:cNvSpPr>
            <p:nvPr/>
          </p:nvSpPr>
          <p:spPr>
            <a:xfrm>
              <a:off x="7248366" y="3781102"/>
              <a:ext cx="1225597" cy="602673"/>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600" dirty="0" smtClean="0"/>
                <a:t>Granular Grooming</a:t>
              </a:r>
              <a:endParaRPr lang="en-US" sz="1600" b="1" dirty="0" smtClean="0"/>
            </a:p>
          </p:txBody>
        </p:sp>
      </p:grpSp>
      <p:grpSp>
        <p:nvGrpSpPr>
          <p:cNvPr id="94" name="Group 93"/>
          <p:cNvGrpSpPr/>
          <p:nvPr/>
        </p:nvGrpSpPr>
        <p:grpSpPr>
          <a:xfrm>
            <a:off x="4397175" y="1532669"/>
            <a:ext cx="436698" cy="448790"/>
            <a:chOff x="787400" y="1922463"/>
            <a:chExt cx="476250" cy="446087"/>
          </a:xfrm>
        </p:grpSpPr>
        <p:sp>
          <p:nvSpPr>
            <p:cNvPr id="95" name="AutoShape 10"/>
            <p:cNvSpPr>
              <a:spLocks noChangeAspect="1" noChangeArrowheads="1" noTextEdit="1"/>
            </p:cNvSpPr>
            <p:nvPr/>
          </p:nvSpPr>
          <p:spPr bwMode="auto">
            <a:xfrm>
              <a:off x="787400" y="1922463"/>
              <a:ext cx="476250" cy="44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12"/>
            <p:cNvSpPr>
              <a:spLocks noChangeArrowheads="1"/>
            </p:cNvSpPr>
            <p:nvPr/>
          </p:nvSpPr>
          <p:spPr bwMode="auto">
            <a:xfrm>
              <a:off x="787400" y="1985963"/>
              <a:ext cx="381000" cy="382587"/>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4"/>
            <p:cNvSpPr>
              <a:spLocks/>
            </p:cNvSpPr>
            <p:nvPr/>
          </p:nvSpPr>
          <p:spPr bwMode="auto">
            <a:xfrm>
              <a:off x="1168400" y="1922463"/>
              <a:ext cx="95250" cy="446087"/>
            </a:xfrm>
            <a:custGeom>
              <a:avLst/>
              <a:gdLst/>
              <a:ahLst/>
              <a:cxnLst>
                <a:cxn ang="0">
                  <a:pos x="60" y="232"/>
                </a:cxn>
                <a:cxn ang="0">
                  <a:pos x="0" y="281"/>
                </a:cxn>
                <a:cxn ang="0">
                  <a:pos x="0" y="40"/>
                </a:cxn>
                <a:cxn ang="0">
                  <a:pos x="60" y="0"/>
                </a:cxn>
                <a:cxn ang="0">
                  <a:pos x="60" y="232"/>
                </a:cxn>
              </a:cxnLst>
              <a:rect l="0" t="0" r="r" b="b"/>
              <a:pathLst>
                <a:path w="60" h="281">
                  <a:moveTo>
                    <a:pt x="60" y="232"/>
                  </a:moveTo>
                  <a:lnTo>
                    <a:pt x="0" y="281"/>
                  </a:lnTo>
                  <a:lnTo>
                    <a:pt x="0" y="40"/>
                  </a:lnTo>
                  <a:lnTo>
                    <a:pt x="60" y="0"/>
                  </a:lnTo>
                  <a:lnTo>
                    <a:pt x="60" y="232"/>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5"/>
            <p:cNvSpPr>
              <a:spLocks noEditPoints="1"/>
            </p:cNvSpPr>
            <p:nvPr/>
          </p:nvSpPr>
          <p:spPr bwMode="auto">
            <a:xfrm>
              <a:off x="809625" y="2011361"/>
              <a:ext cx="331788" cy="331787"/>
            </a:xfrm>
            <a:custGeom>
              <a:avLst/>
              <a:gdLst/>
              <a:ahLst/>
              <a:cxnLst>
                <a:cxn ang="0">
                  <a:pos x="209" y="105"/>
                </a:cxn>
                <a:cxn ang="0">
                  <a:pos x="180" y="78"/>
                </a:cxn>
                <a:cxn ang="0">
                  <a:pos x="180" y="94"/>
                </a:cxn>
                <a:cxn ang="0">
                  <a:pos x="156" y="94"/>
                </a:cxn>
                <a:cxn ang="0">
                  <a:pos x="156" y="53"/>
                </a:cxn>
                <a:cxn ang="0">
                  <a:pos x="116" y="53"/>
                </a:cxn>
                <a:cxn ang="0">
                  <a:pos x="116" y="30"/>
                </a:cxn>
                <a:cxn ang="0">
                  <a:pos x="131" y="30"/>
                </a:cxn>
                <a:cxn ang="0">
                  <a:pos x="105" y="0"/>
                </a:cxn>
                <a:cxn ang="0">
                  <a:pos x="80" y="30"/>
                </a:cxn>
                <a:cxn ang="0">
                  <a:pos x="95" y="30"/>
                </a:cxn>
                <a:cxn ang="0">
                  <a:pos x="95" y="53"/>
                </a:cxn>
                <a:cxn ang="0">
                  <a:pos x="54" y="53"/>
                </a:cxn>
                <a:cxn ang="0">
                  <a:pos x="54" y="94"/>
                </a:cxn>
                <a:cxn ang="0">
                  <a:pos x="31" y="94"/>
                </a:cxn>
                <a:cxn ang="0">
                  <a:pos x="31" y="78"/>
                </a:cxn>
                <a:cxn ang="0">
                  <a:pos x="0" y="105"/>
                </a:cxn>
                <a:cxn ang="0">
                  <a:pos x="31" y="131"/>
                </a:cxn>
                <a:cxn ang="0">
                  <a:pos x="31" y="116"/>
                </a:cxn>
                <a:cxn ang="0">
                  <a:pos x="54" y="116"/>
                </a:cxn>
                <a:cxn ang="0">
                  <a:pos x="54" y="156"/>
                </a:cxn>
                <a:cxn ang="0">
                  <a:pos x="95" y="156"/>
                </a:cxn>
                <a:cxn ang="0">
                  <a:pos x="95" y="179"/>
                </a:cxn>
                <a:cxn ang="0">
                  <a:pos x="80" y="179"/>
                </a:cxn>
                <a:cxn ang="0">
                  <a:pos x="105" y="209"/>
                </a:cxn>
                <a:cxn ang="0">
                  <a:pos x="131" y="179"/>
                </a:cxn>
                <a:cxn ang="0">
                  <a:pos x="116" y="179"/>
                </a:cxn>
                <a:cxn ang="0">
                  <a:pos x="116" y="156"/>
                </a:cxn>
                <a:cxn ang="0">
                  <a:pos x="156" y="156"/>
                </a:cxn>
                <a:cxn ang="0">
                  <a:pos x="156" y="144"/>
                </a:cxn>
                <a:cxn ang="0">
                  <a:pos x="156" y="116"/>
                </a:cxn>
                <a:cxn ang="0">
                  <a:pos x="180" y="116"/>
                </a:cxn>
                <a:cxn ang="0">
                  <a:pos x="180" y="131"/>
                </a:cxn>
                <a:cxn ang="0">
                  <a:pos x="209" y="105"/>
                </a:cxn>
                <a:cxn ang="0">
                  <a:pos x="133" y="133"/>
                </a:cxn>
                <a:cxn ang="0">
                  <a:pos x="78" y="133"/>
                </a:cxn>
                <a:cxn ang="0">
                  <a:pos x="78" y="77"/>
                </a:cxn>
                <a:cxn ang="0">
                  <a:pos x="133" y="77"/>
                </a:cxn>
                <a:cxn ang="0">
                  <a:pos x="133" y="133"/>
                </a:cxn>
              </a:cxnLst>
              <a:rect l="0" t="0" r="r" b="b"/>
              <a:pathLst>
                <a:path w="209" h="209">
                  <a:moveTo>
                    <a:pt x="209" y="105"/>
                  </a:moveTo>
                  <a:lnTo>
                    <a:pt x="180" y="78"/>
                  </a:lnTo>
                  <a:lnTo>
                    <a:pt x="180" y="94"/>
                  </a:lnTo>
                  <a:lnTo>
                    <a:pt x="156" y="94"/>
                  </a:lnTo>
                  <a:lnTo>
                    <a:pt x="156" y="53"/>
                  </a:lnTo>
                  <a:lnTo>
                    <a:pt x="116" y="53"/>
                  </a:lnTo>
                  <a:lnTo>
                    <a:pt x="116" y="30"/>
                  </a:lnTo>
                  <a:lnTo>
                    <a:pt x="131" y="30"/>
                  </a:lnTo>
                  <a:lnTo>
                    <a:pt x="105" y="0"/>
                  </a:lnTo>
                  <a:lnTo>
                    <a:pt x="80" y="30"/>
                  </a:lnTo>
                  <a:lnTo>
                    <a:pt x="95" y="30"/>
                  </a:lnTo>
                  <a:lnTo>
                    <a:pt x="95" y="53"/>
                  </a:lnTo>
                  <a:lnTo>
                    <a:pt x="54" y="53"/>
                  </a:lnTo>
                  <a:lnTo>
                    <a:pt x="54" y="94"/>
                  </a:lnTo>
                  <a:lnTo>
                    <a:pt x="31" y="94"/>
                  </a:lnTo>
                  <a:lnTo>
                    <a:pt x="31" y="78"/>
                  </a:lnTo>
                  <a:lnTo>
                    <a:pt x="0" y="105"/>
                  </a:lnTo>
                  <a:lnTo>
                    <a:pt x="31" y="131"/>
                  </a:lnTo>
                  <a:lnTo>
                    <a:pt x="31" y="116"/>
                  </a:lnTo>
                  <a:lnTo>
                    <a:pt x="54" y="116"/>
                  </a:lnTo>
                  <a:lnTo>
                    <a:pt x="54" y="156"/>
                  </a:lnTo>
                  <a:lnTo>
                    <a:pt x="95" y="156"/>
                  </a:lnTo>
                  <a:lnTo>
                    <a:pt x="95" y="179"/>
                  </a:lnTo>
                  <a:lnTo>
                    <a:pt x="80" y="179"/>
                  </a:lnTo>
                  <a:lnTo>
                    <a:pt x="105" y="209"/>
                  </a:lnTo>
                  <a:lnTo>
                    <a:pt x="131" y="179"/>
                  </a:lnTo>
                  <a:lnTo>
                    <a:pt x="116" y="179"/>
                  </a:lnTo>
                  <a:lnTo>
                    <a:pt x="116" y="156"/>
                  </a:lnTo>
                  <a:lnTo>
                    <a:pt x="156" y="156"/>
                  </a:lnTo>
                  <a:lnTo>
                    <a:pt x="156" y="144"/>
                  </a:lnTo>
                  <a:lnTo>
                    <a:pt x="156" y="116"/>
                  </a:lnTo>
                  <a:lnTo>
                    <a:pt x="180" y="116"/>
                  </a:lnTo>
                  <a:lnTo>
                    <a:pt x="180" y="131"/>
                  </a:lnTo>
                  <a:lnTo>
                    <a:pt x="209" y="105"/>
                  </a:lnTo>
                  <a:close/>
                  <a:moveTo>
                    <a:pt x="133" y="133"/>
                  </a:moveTo>
                  <a:lnTo>
                    <a:pt x="78" y="133"/>
                  </a:lnTo>
                  <a:lnTo>
                    <a:pt x="78" y="77"/>
                  </a:lnTo>
                  <a:lnTo>
                    <a:pt x="133" y="77"/>
                  </a:lnTo>
                  <a:lnTo>
                    <a:pt x="133" y="1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787400" y="1922463"/>
              <a:ext cx="476250" cy="63500"/>
            </a:xfrm>
            <a:custGeom>
              <a:avLst/>
              <a:gdLst/>
              <a:ahLst/>
              <a:cxnLst>
                <a:cxn ang="0">
                  <a:pos x="240" y="40"/>
                </a:cxn>
                <a:cxn ang="0">
                  <a:pos x="0" y="40"/>
                </a:cxn>
                <a:cxn ang="0">
                  <a:pos x="83" y="0"/>
                </a:cxn>
                <a:cxn ang="0">
                  <a:pos x="300" y="0"/>
                </a:cxn>
                <a:cxn ang="0">
                  <a:pos x="240" y="40"/>
                </a:cxn>
              </a:cxnLst>
              <a:rect l="0" t="0" r="r" b="b"/>
              <a:pathLst>
                <a:path w="300" h="40">
                  <a:moveTo>
                    <a:pt x="240" y="40"/>
                  </a:moveTo>
                  <a:lnTo>
                    <a:pt x="0" y="40"/>
                  </a:lnTo>
                  <a:lnTo>
                    <a:pt x="83" y="0"/>
                  </a:lnTo>
                  <a:lnTo>
                    <a:pt x="300" y="0"/>
                  </a:lnTo>
                  <a:lnTo>
                    <a:pt x="240" y="4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0" name="Rounded Rectangle 99"/>
          <p:cNvSpPr/>
          <p:nvPr/>
        </p:nvSpPr>
        <p:spPr>
          <a:xfrm>
            <a:off x="8085725" y="86759"/>
            <a:ext cx="982651" cy="298316"/>
          </a:xfrm>
          <a:prstGeom prst="roundRect">
            <a:avLst/>
          </a:prstGeom>
          <a:solidFill>
            <a:srgbClr val="2A9A5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t>Optimization</a:t>
            </a:r>
            <a:endParaRPr lang="en-US" sz="1100" b="1" dirty="0"/>
          </a:p>
        </p:txBody>
      </p:sp>
    </p:spTree>
    <p:extLst>
      <p:ext uri="{BB962C8B-B14F-4D97-AF65-F5344CB8AC3E}">
        <p14:creationId xmlns:p14="http://schemas.microsoft.com/office/powerpoint/2010/main" xmlns="" val="2770888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wipe(up)">
                                      <p:cBhvr>
                                        <p:cTn id="14" dur="500"/>
                                        <p:tgtEl>
                                          <p:spTgt spid="8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500"/>
                                        <p:tgtEl>
                                          <p:spTgt spid="4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left)">
                                      <p:cBhvr>
                                        <p:cTn id="36" dur="500"/>
                                        <p:tgtEl>
                                          <p:spTgt spid="9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wipe(left)">
                                      <p:cBhvr>
                                        <p:cTn id="4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8" grpId="0"/>
      <p:bldP spid="42" grpId="0"/>
      <p:bldP spid="43"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oup 133"/>
          <p:cNvGrpSpPr/>
          <p:nvPr/>
        </p:nvGrpSpPr>
        <p:grpSpPr>
          <a:xfrm>
            <a:off x="2089345" y="1898793"/>
            <a:ext cx="4974490" cy="3655557"/>
            <a:chOff x="3409210" y="1023109"/>
            <a:chExt cx="1568998" cy="959731"/>
          </a:xfrm>
        </p:grpSpPr>
        <p:pic>
          <p:nvPicPr>
            <p:cNvPr id="13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9210" y="1023109"/>
              <a:ext cx="1568998" cy="959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3562" y="1057998"/>
              <a:ext cx="336180" cy="220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Rectangle 4"/>
          <p:cNvSpPr/>
          <p:nvPr/>
        </p:nvSpPr>
        <p:spPr>
          <a:xfrm>
            <a:off x="1662550" y="1595741"/>
            <a:ext cx="5227626" cy="3869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p:cNvSpPr>
            <a:spLocks noGrp="1"/>
          </p:cNvSpPr>
          <p:nvPr>
            <p:ph type="title"/>
          </p:nvPr>
        </p:nvSpPr>
        <p:spPr/>
        <p:txBody>
          <a:bodyPr/>
          <a:lstStyle/>
          <a:p>
            <a:r>
              <a:rPr lang="en-US" dirty="0"/>
              <a:t>Optimizing</a:t>
            </a:r>
            <a:r>
              <a:rPr lang="en-US" dirty="0" smtClean="0"/>
              <a:t> bandwidth with switching</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grpSp>
        <p:nvGrpSpPr>
          <p:cNvPr id="8" name="Group 7"/>
          <p:cNvGrpSpPr/>
          <p:nvPr/>
        </p:nvGrpSpPr>
        <p:grpSpPr>
          <a:xfrm>
            <a:off x="4572000" y="1978861"/>
            <a:ext cx="4601816" cy="3310392"/>
            <a:chOff x="4572000" y="1978861"/>
            <a:chExt cx="4601816" cy="3310392"/>
          </a:xfrm>
        </p:grpSpPr>
        <p:sp>
          <p:nvSpPr>
            <p:cNvPr id="82" name="Rectangle 81"/>
            <p:cNvSpPr/>
            <p:nvPr/>
          </p:nvSpPr>
          <p:spPr>
            <a:xfrm>
              <a:off x="4572000" y="1978861"/>
              <a:ext cx="4478425" cy="3189489"/>
            </a:xfrm>
            <a:prstGeom prst="rect">
              <a:avLst/>
            </a:prstGeom>
            <a:solidFill>
              <a:schemeClr val="tx1">
                <a:alpha val="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Content Placeholder 1"/>
            <p:cNvSpPr txBox="1">
              <a:spLocks/>
            </p:cNvSpPr>
            <p:nvPr/>
          </p:nvSpPr>
          <p:spPr>
            <a:xfrm>
              <a:off x="4860227" y="1978861"/>
              <a:ext cx="4190198" cy="441658"/>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2000" b="1" dirty="0" smtClean="0"/>
                <a:t>Digital (OTN) Switching</a:t>
              </a:r>
            </a:p>
            <a:p>
              <a:pPr marL="57150" indent="0" algn="ctr">
                <a:buNone/>
              </a:pPr>
              <a:endParaRPr lang="en-US" sz="2000" b="1" dirty="0"/>
            </a:p>
          </p:txBody>
        </p:sp>
        <p:grpSp>
          <p:nvGrpSpPr>
            <p:cNvPr id="10" name="Group 9"/>
            <p:cNvGrpSpPr/>
            <p:nvPr/>
          </p:nvGrpSpPr>
          <p:grpSpPr>
            <a:xfrm>
              <a:off x="4775309" y="2355698"/>
              <a:ext cx="4398507" cy="2933555"/>
              <a:chOff x="4198847" y="3349598"/>
              <a:chExt cx="4398507" cy="2933555"/>
            </a:xfrm>
          </p:grpSpPr>
          <p:cxnSp>
            <p:nvCxnSpPr>
              <p:cNvPr id="109" name="Straight Connector 108"/>
              <p:cNvCxnSpPr/>
              <p:nvPr/>
            </p:nvCxnSpPr>
            <p:spPr>
              <a:xfrm flipV="1">
                <a:off x="6990021" y="4350985"/>
                <a:ext cx="0" cy="1631804"/>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6943641" y="4346270"/>
                <a:ext cx="0" cy="1636519"/>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6909267" y="4349732"/>
                <a:ext cx="0" cy="1633057"/>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7106045" y="4353799"/>
                <a:ext cx="0" cy="1628990"/>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7154439" y="4353800"/>
                <a:ext cx="0" cy="1628989"/>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sp>
            <p:nvSpPr>
              <p:cNvPr id="75" name="Can 74"/>
              <p:cNvSpPr/>
              <p:nvPr/>
            </p:nvSpPr>
            <p:spPr>
              <a:xfrm rot="1594086" flipH="1">
                <a:off x="6381609" y="4997352"/>
                <a:ext cx="267569" cy="781945"/>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Can 73"/>
              <p:cNvSpPr/>
              <p:nvPr/>
            </p:nvSpPr>
            <p:spPr>
              <a:xfrm flipH="1">
                <a:off x="6825822" y="5075308"/>
                <a:ext cx="442422" cy="75363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Can 71"/>
              <p:cNvSpPr/>
              <p:nvPr/>
            </p:nvSpPr>
            <p:spPr>
              <a:xfrm rot="16200000" flipH="1">
                <a:off x="7460561" y="4302783"/>
                <a:ext cx="273332" cy="724822"/>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Cube 22"/>
              <p:cNvSpPr/>
              <p:nvPr/>
            </p:nvSpPr>
            <p:spPr>
              <a:xfrm flipH="1">
                <a:off x="6173125" y="4256784"/>
                <a:ext cx="1175273" cy="87663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56" name="Group 55"/>
              <p:cNvGrpSpPr/>
              <p:nvPr/>
            </p:nvGrpSpPr>
            <p:grpSpPr>
              <a:xfrm>
                <a:off x="6174982" y="3937167"/>
                <a:ext cx="1173417" cy="536239"/>
                <a:chOff x="4876798" y="4121299"/>
                <a:chExt cx="1159043" cy="1517226"/>
              </a:xfrm>
              <a:solidFill>
                <a:srgbClr val="0070C0">
                  <a:alpha val="40000"/>
                </a:srgbClr>
              </a:solidFill>
            </p:grpSpPr>
            <p:sp>
              <p:nvSpPr>
                <p:cNvPr id="57" name="Cube 56"/>
                <p:cNvSpPr/>
                <p:nvPr/>
              </p:nvSpPr>
              <p:spPr>
                <a:xfrm flipH="1">
                  <a:off x="4876798" y="4121299"/>
                  <a:ext cx="1159043" cy="1517226"/>
                </a:xfrm>
                <a:prstGeom prst="cube">
                  <a:avLst>
                    <a:gd name="adj" fmla="val 23565"/>
                  </a:avLst>
                </a:prstGeom>
                <a:grpFill/>
                <a:ln w="127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Freeform 57"/>
                <p:cNvSpPr/>
                <p:nvPr/>
              </p:nvSpPr>
              <p:spPr>
                <a:xfrm>
                  <a:off x="5241114" y="4663370"/>
                  <a:ext cx="733596" cy="545615"/>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flipH="1">
                  <a:off x="5241114" y="4663370"/>
                  <a:ext cx="733596" cy="549160"/>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an 72"/>
              <p:cNvSpPr/>
              <p:nvPr/>
            </p:nvSpPr>
            <p:spPr>
              <a:xfrm rot="16200000" flipH="1">
                <a:off x="5487689" y="4180966"/>
                <a:ext cx="535138" cy="1173814"/>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Can 82"/>
              <p:cNvSpPr/>
              <p:nvPr/>
            </p:nvSpPr>
            <p:spPr>
              <a:xfrm rot="16200000" flipH="1">
                <a:off x="5568087" y="3790959"/>
                <a:ext cx="146434" cy="1692138"/>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an 93"/>
              <p:cNvSpPr/>
              <p:nvPr/>
            </p:nvSpPr>
            <p:spPr>
              <a:xfrm rot="16200000" flipH="1">
                <a:off x="5514341" y="3921325"/>
                <a:ext cx="157401" cy="1677807"/>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Can 94"/>
              <p:cNvSpPr/>
              <p:nvPr/>
            </p:nvSpPr>
            <p:spPr>
              <a:xfrm rot="16200000" flipH="1">
                <a:off x="5626214" y="4041656"/>
                <a:ext cx="157401" cy="1677806"/>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an 95"/>
              <p:cNvSpPr/>
              <p:nvPr/>
            </p:nvSpPr>
            <p:spPr>
              <a:xfrm flipH="1">
                <a:off x="6879378" y="5003872"/>
                <a:ext cx="157401" cy="911857"/>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Can 96"/>
              <p:cNvSpPr/>
              <p:nvPr/>
            </p:nvSpPr>
            <p:spPr>
              <a:xfrm rot="1632925" flipH="1">
                <a:off x="6451621" y="4982995"/>
                <a:ext cx="157401" cy="858200"/>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Can 97"/>
              <p:cNvSpPr/>
              <p:nvPr/>
            </p:nvSpPr>
            <p:spPr>
              <a:xfrm rot="16200000" flipH="1">
                <a:off x="7579228" y="4298285"/>
                <a:ext cx="120595" cy="705895"/>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 name="Straight Connector 5"/>
              <p:cNvCxnSpPr/>
              <p:nvPr/>
            </p:nvCxnSpPr>
            <p:spPr>
              <a:xfrm flipV="1">
                <a:off x="4742210" y="4583784"/>
                <a:ext cx="1781726" cy="307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4769518" y="4610990"/>
                <a:ext cx="1782252" cy="218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4768994" y="4647048"/>
                <a:ext cx="1828038" cy="38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4672566" y="4727926"/>
                <a:ext cx="1948316" cy="4970"/>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4713623" y="4759110"/>
                <a:ext cx="1950995" cy="2485"/>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4750702" y="4854218"/>
                <a:ext cx="1950995" cy="2485"/>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4775677" y="4896263"/>
                <a:ext cx="1950995" cy="2485"/>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6342165" y="4959261"/>
                <a:ext cx="467755" cy="910316"/>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313714" y="4931288"/>
                <a:ext cx="461227" cy="897650"/>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7233103" y="4629075"/>
                <a:ext cx="839743" cy="1227"/>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205271" y="4668020"/>
                <a:ext cx="867575" cy="4217"/>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23" name="Can 122"/>
              <p:cNvSpPr/>
              <p:nvPr/>
            </p:nvSpPr>
            <p:spPr>
              <a:xfrm flipH="1">
                <a:off x="7051025" y="5011824"/>
                <a:ext cx="157401" cy="911857"/>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2" name="Straight Connector 131"/>
              <p:cNvCxnSpPr/>
              <p:nvPr/>
            </p:nvCxnSpPr>
            <p:spPr>
              <a:xfrm flipV="1">
                <a:off x="6518560" y="4348307"/>
                <a:ext cx="0" cy="23701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flipV="1">
                <a:off x="6543816" y="4348307"/>
                <a:ext cx="2" cy="26604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6592932" y="4348307"/>
                <a:ext cx="0" cy="29506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6620882" y="4348307"/>
                <a:ext cx="0" cy="37959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664618" y="4348307"/>
                <a:ext cx="0" cy="414589"/>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6699046" y="4348307"/>
                <a:ext cx="0" cy="507153"/>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6726672" y="4348307"/>
                <a:ext cx="0" cy="552245"/>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6774941" y="4348307"/>
                <a:ext cx="0" cy="587243"/>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6808758" y="4342679"/>
                <a:ext cx="1162" cy="623217"/>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7237178" y="4348307"/>
                <a:ext cx="0" cy="28188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7208338" y="4348307"/>
                <a:ext cx="89" cy="32393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59" name="Content Placeholder 1"/>
              <p:cNvSpPr txBox="1">
                <a:spLocks/>
              </p:cNvSpPr>
              <p:nvPr/>
            </p:nvSpPr>
            <p:spPr>
              <a:xfrm>
                <a:off x="4888873" y="3959076"/>
                <a:ext cx="997647" cy="270850"/>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Fiber</a:t>
                </a:r>
              </a:p>
            </p:txBody>
          </p:sp>
          <p:cxnSp>
            <p:nvCxnSpPr>
              <p:cNvPr id="161" name="Straight Arrow Connector 160"/>
              <p:cNvCxnSpPr/>
              <p:nvPr/>
            </p:nvCxnSpPr>
            <p:spPr>
              <a:xfrm>
                <a:off x="5525261" y="4245828"/>
                <a:ext cx="16992" cy="242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3" name="Content Placeholder 1"/>
              <p:cNvSpPr txBox="1">
                <a:spLocks/>
              </p:cNvSpPr>
              <p:nvPr/>
            </p:nvSpPr>
            <p:spPr>
              <a:xfrm>
                <a:off x="4198847" y="3618872"/>
                <a:ext cx="1710352" cy="270850"/>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Wavelength, </a:t>
                </a:r>
                <a:r>
                  <a:rPr lang="en-US" sz="1800" i="1" dirty="0" smtClean="0">
                    <a:sym typeface="Symbol"/>
                  </a:rPr>
                  <a:t></a:t>
                </a:r>
                <a:endParaRPr lang="en-US" sz="1800" i="1" dirty="0" smtClean="0"/>
              </a:p>
            </p:txBody>
          </p:sp>
          <p:sp>
            <p:nvSpPr>
              <p:cNvPr id="164" name="Content Placeholder 1"/>
              <p:cNvSpPr txBox="1">
                <a:spLocks/>
              </p:cNvSpPr>
              <p:nvPr/>
            </p:nvSpPr>
            <p:spPr>
              <a:xfrm>
                <a:off x="4244007" y="5186528"/>
                <a:ext cx="1771720" cy="109662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Service</a:t>
                </a:r>
              </a:p>
              <a:p>
                <a:pPr marL="0" indent="0" algn="ctr">
                  <a:spcBef>
                    <a:spcPts val="0"/>
                  </a:spcBef>
                  <a:buNone/>
                </a:pPr>
                <a:r>
                  <a:rPr lang="en-US" sz="1400" i="1" dirty="0" smtClean="0"/>
                  <a:t>packed in OTN containers, </a:t>
                </a:r>
                <a:r>
                  <a:rPr lang="en-US" sz="1400" b="1" i="1" dirty="0" smtClean="0"/>
                  <a:t>groomed</a:t>
                </a:r>
                <a:r>
                  <a:rPr lang="en-US" sz="1400" i="1" dirty="0" smtClean="0"/>
                  <a:t> in Digital Switch</a:t>
                </a:r>
              </a:p>
            </p:txBody>
          </p:sp>
          <p:cxnSp>
            <p:nvCxnSpPr>
              <p:cNvPr id="165" name="Straight Arrow Connector 164"/>
              <p:cNvCxnSpPr/>
              <p:nvPr/>
            </p:nvCxnSpPr>
            <p:spPr>
              <a:xfrm>
                <a:off x="4866011" y="3907532"/>
                <a:ext cx="57597" cy="661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flipV="1">
                <a:off x="4795235" y="4916582"/>
                <a:ext cx="0" cy="544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7" name="Content Placeholder 1"/>
              <p:cNvSpPr txBox="1">
                <a:spLocks/>
              </p:cNvSpPr>
              <p:nvPr/>
            </p:nvSpPr>
            <p:spPr>
              <a:xfrm>
                <a:off x="5352193" y="3349598"/>
                <a:ext cx="3245161" cy="400727"/>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600" b="1" dirty="0" smtClean="0"/>
                  <a:t>Granular Grooming at </a:t>
                </a:r>
                <a:r>
                  <a:rPr lang="en-US" sz="1600" b="1" u="sng" dirty="0" smtClean="0"/>
                  <a:t>service level </a:t>
                </a:r>
              </a:p>
            </p:txBody>
          </p:sp>
          <p:sp>
            <p:nvSpPr>
              <p:cNvPr id="259" name="Content Placeholder 1"/>
              <p:cNvSpPr txBox="1">
                <a:spLocks/>
              </p:cNvSpPr>
              <p:nvPr/>
            </p:nvSpPr>
            <p:spPr>
              <a:xfrm>
                <a:off x="7245027" y="3765363"/>
                <a:ext cx="1108374" cy="587634"/>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1800" b="1" dirty="0" smtClean="0">
                    <a:solidFill>
                      <a:srgbClr val="0070C0"/>
                    </a:solidFill>
                  </a:rPr>
                  <a:t>Digital Switch</a:t>
                </a:r>
              </a:p>
            </p:txBody>
          </p:sp>
        </p:grpSp>
      </p:grpSp>
      <p:grpSp>
        <p:nvGrpSpPr>
          <p:cNvPr id="7" name="Group 6"/>
          <p:cNvGrpSpPr/>
          <p:nvPr/>
        </p:nvGrpSpPr>
        <p:grpSpPr>
          <a:xfrm>
            <a:off x="26072" y="1968922"/>
            <a:ext cx="4256994" cy="3336237"/>
            <a:chOff x="26072" y="1968922"/>
            <a:chExt cx="4256994" cy="3336237"/>
          </a:xfrm>
        </p:grpSpPr>
        <p:sp>
          <p:nvSpPr>
            <p:cNvPr id="256" name="Rectangle 255"/>
            <p:cNvSpPr/>
            <p:nvPr/>
          </p:nvSpPr>
          <p:spPr>
            <a:xfrm>
              <a:off x="109330" y="1982840"/>
              <a:ext cx="4173736" cy="3189489"/>
            </a:xfrm>
            <a:prstGeom prst="rect">
              <a:avLst/>
            </a:prstGeom>
            <a:solidFill>
              <a:schemeClr val="tx1">
                <a:alpha val="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Content Placeholder 1"/>
            <p:cNvSpPr txBox="1">
              <a:spLocks/>
            </p:cNvSpPr>
            <p:nvPr/>
          </p:nvSpPr>
          <p:spPr>
            <a:xfrm>
              <a:off x="26072" y="1968922"/>
              <a:ext cx="4192653" cy="441658"/>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2000" b="1" dirty="0" smtClean="0"/>
                <a:t>Optical (Lambda) Switching</a:t>
              </a:r>
            </a:p>
            <a:p>
              <a:pPr marL="57150" indent="0" algn="ctr">
                <a:buNone/>
              </a:pPr>
              <a:endParaRPr lang="en-US" sz="2000" b="1" dirty="0"/>
            </a:p>
          </p:txBody>
        </p:sp>
        <p:grpSp>
          <p:nvGrpSpPr>
            <p:cNvPr id="186" name="Group 185"/>
            <p:cNvGrpSpPr/>
            <p:nvPr/>
          </p:nvGrpSpPr>
          <p:grpSpPr>
            <a:xfrm>
              <a:off x="26072" y="2402145"/>
              <a:ext cx="4099828" cy="2903014"/>
              <a:chOff x="4198847" y="3400017"/>
              <a:chExt cx="4099828" cy="2903014"/>
            </a:xfrm>
          </p:grpSpPr>
          <p:sp>
            <p:nvSpPr>
              <p:cNvPr id="195" name="Cube 194"/>
              <p:cNvSpPr/>
              <p:nvPr/>
            </p:nvSpPr>
            <p:spPr>
              <a:xfrm flipH="1">
                <a:off x="6097653" y="3959076"/>
                <a:ext cx="1250744" cy="1174342"/>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92" name="Can 191"/>
              <p:cNvSpPr/>
              <p:nvPr/>
            </p:nvSpPr>
            <p:spPr>
              <a:xfrm rot="1594086" flipH="1">
                <a:off x="6381609" y="4997352"/>
                <a:ext cx="267569" cy="781945"/>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Can 192"/>
              <p:cNvSpPr/>
              <p:nvPr/>
            </p:nvSpPr>
            <p:spPr>
              <a:xfrm flipH="1">
                <a:off x="6825822" y="5075308"/>
                <a:ext cx="297799" cy="75363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4" name="Can 193"/>
              <p:cNvSpPr/>
              <p:nvPr/>
            </p:nvSpPr>
            <p:spPr>
              <a:xfrm rot="16200000" flipH="1">
                <a:off x="7460561" y="4302783"/>
                <a:ext cx="273332" cy="724822"/>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7" name="Can 196"/>
              <p:cNvSpPr/>
              <p:nvPr/>
            </p:nvSpPr>
            <p:spPr>
              <a:xfrm rot="16200000" flipH="1">
                <a:off x="5487689" y="4180966"/>
                <a:ext cx="535138" cy="1173814"/>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8" name="Can 197"/>
              <p:cNvSpPr/>
              <p:nvPr/>
            </p:nvSpPr>
            <p:spPr>
              <a:xfrm rot="16200000" flipH="1">
                <a:off x="6324457" y="3034589"/>
                <a:ext cx="146434" cy="3204878"/>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1" name="Can 200"/>
              <p:cNvSpPr/>
              <p:nvPr/>
            </p:nvSpPr>
            <p:spPr>
              <a:xfrm flipH="1">
                <a:off x="6879377" y="4681528"/>
                <a:ext cx="157401" cy="1234201"/>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2" name="Can 201"/>
              <p:cNvSpPr/>
              <p:nvPr/>
            </p:nvSpPr>
            <p:spPr>
              <a:xfrm rot="1632925" flipH="1">
                <a:off x="6483707" y="4850441"/>
                <a:ext cx="157401" cy="998521"/>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4" name="Straight Connector 203"/>
              <p:cNvCxnSpPr/>
              <p:nvPr/>
            </p:nvCxnSpPr>
            <p:spPr>
              <a:xfrm flipV="1">
                <a:off x="4742210" y="4583784"/>
                <a:ext cx="3286263" cy="307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flipV="1">
                <a:off x="4769518" y="4612081"/>
                <a:ext cx="3258955" cy="109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4768994" y="4641469"/>
                <a:ext cx="3259479" cy="5967"/>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27" name="Content Placeholder 1"/>
              <p:cNvSpPr txBox="1">
                <a:spLocks/>
              </p:cNvSpPr>
              <p:nvPr/>
            </p:nvSpPr>
            <p:spPr>
              <a:xfrm>
                <a:off x="4888873" y="3959076"/>
                <a:ext cx="997647" cy="270850"/>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Fiber</a:t>
                </a:r>
              </a:p>
            </p:txBody>
          </p:sp>
          <p:cxnSp>
            <p:nvCxnSpPr>
              <p:cNvPr id="228" name="Straight Arrow Connector 227"/>
              <p:cNvCxnSpPr/>
              <p:nvPr/>
            </p:nvCxnSpPr>
            <p:spPr>
              <a:xfrm>
                <a:off x="5525261" y="4245828"/>
                <a:ext cx="16992" cy="242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9" name="Content Placeholder 1"/>
              <p:cNvSpPr txBox="1">
                <a:spLocks/>
              </p:cNvSpPr>
              <p:nvPr/>
            </p:nvSpPr>
            <p:spPr>
              <a:xfrm>
                <a:off x="4198847" y="3618872"/>
                <a:ext cx="1710352" cy="270850"/>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Wavelength, </a:t>
                </a:r>
                <a:r>
                  <a:rPr lang="en-US" sz="1800" i="1" dirty="0" smtClean="0">
                    <a:sym typeface="Symbol"/>
                  </a:rPr>
                  <a:t></a:t>
                </a:r>
                <a:endParaRPr lang="en-US" sz="1800" i="1" dirty="0" smtClean="0"/>
              </a:p>
            </p:txBody>
          </p:sp>
          <p:sp>
            <p:nvSpPr>
              <p:cNvPr id="230" name="Content Placeholder 1"/>
              <p:cNvSpPr txBox="1">
                <a:spLocks/>
              </p:cNvSpPr>
              <p:nvPr/>
            </p:nvSpPr>
            <p:spPr>
              <a:xfrm>
                <a:off x="4282105" y="5206406"/>
                <a:ext cx="1815548" cy="109662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sz="1800" i="1" dirty="0" smtClean="0"/>
                  <a:t>Service</a:t>
                </a:r>
              </a:p>
              <a:p>
                <a:pPr marL="0" indent="0" algn="ctr">
                  <a:spcBef>
                    <a:spcPts val="0"/>
                  </a:spcBef>
                  <a:buNone/>
                </a:pPr>
                <a:r>
                  <a:rPr lang="en-US" sz="1400" b="1" i="1" dirty="0"/>
                  <a:t>s</a:t>
                </a:r>
                <a:r>
                  <a:rPr lang="en-US" sz="1400" b="1" i="1" dirty="0" smtClean="0"/>
                  <a:t>tays </a:t>
                </a:r>
                <a:r>
                  <a:rPr lang="en-US" sz="1400" i="1" dirty="0" smtClean="0"/>
                  <a:t>within the same </a:t>
                </a:r>
                <a:r>
                  <a:rPr lang="en-US" sz="1400" i="1" dirty="0" smtClean="0">
                    <a:sym typeface="Symbol"/>
                  </a:rPr>
                  <a:t>, in</a:t>
                </a:r>
                <a:r>
                  <a:rPr lang="en-US" sz="1400" i="1" dirty="0" smtClean="0"/>
                  <a:t> Wavelength Switch</a:t>
                </a:r>
              </a:p>
            </p:txBody>
          </p:sp>
          <p:cxnSp>
            <p:nvCxnSpPr>
              <p:cNvPr id="231" name="Straight Arrow Connector 230"/>
              <p:cNvCxnSpPr/>
              <p:nvPr/>
            </p:nvCxnSpPr>
            <p:spPr>
              <a:xfrm>
                <a:off x="4866011" y="3907532"/>
                <a:ext cx="57597" cy="661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V="1">
                <a:off x="4795235" y="4916582"/>
                <a:ext cx="0" cy="544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3" name="Content Placeholder 1"/>
              <p:cNvSpPr txBox="1">
                <a:spLocks/>
              </p:cNvSpPr>
              <p:nvPr/>
            </p:nvSpPr>
            <p:spPr>
              <a:xfrm>
                <a:off x="5908812" y="3400017"/>
                <a:ext cx="2389863" cy="602673"/>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600" b="1" dirty="0" smtClean="0"/>
                  <a:t>Grooming at </a:t>
                </a:r>
                <a:r>
                  <a:rPr lang="en-US" sz="1600" b="1" u="sng" dirty="0" smtClean="0">
                    <a:sym typeface="Symbol"/>
                  </a:rPr>
                  <a:t></a:t>
                </a:r>
                <a:r>
                  <a:rPr lang="en-US" sz="1600" b="1" u="sng" dirty="0" smtClean="0"/>
                  <a:t> level only</a:t>
                </a:r>
              </a:p>
            </p:txBody>
          </p:sp>
          <p:sp>
            <p:nvSpPr>
              <p:cNvPr id="199" name="Can 198"/>
              <p:cNvSpPr/>
              <p:nvPr/>
            </p:nvSpPr>
            <p:spPr>
              <a:xfrm rot="16200000" flipH="1">
                <a:off x="5821885" y="3613781"/>
                <a:ext cx="157401" cy="2292895"/>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0" name="Content Placeholder 1"/>
              <p:cNvSpPr txBox="1">
                <a:spLocks/>
              </p:cNvSpPr>
              <p:nvPr/>
            </p:nvSpPr>
            <p:spPr>
              <a:xfrm>
                <a:off x="7123621" y="3845335"/>
                <a:ext cx="1145237" cy="270850"/>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1800" b="1" dirty="0" smtClean="0">
                    <a:solidFill>
                      <a:srgbClr val="0070C0"/>
                    </a:solidFill>
                  </a:rPr>
                  <a:t>ROADM</a:t>
                </a:r>
              </a:p>
            </p:txBody>
          </p:sp>
          <p:cxnSp>
            <p:nvCxnSpPr>
              <p:cNvPr id="188" name="Straight Connector 187"/>
              <p:cNvCxnSpPr/>
              <p:nvPr/>
            </p:nvCxnSpPr>
            <p:spPr>
              <a:xfrm flipV="1">
                <a:off x="6943641" y="4724444"/>
                <a:ext cx="0" cy="1258346"/>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V="1">
                <a:off x="6909267" y="4754385"/>
                <a:ext cx="0" cy="1228406"/>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V="1">
                <a:off x="4672566" y="4726929"/>
                <a:ext cx="2271075" cy="5967"/>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flipV="1">
                <a:off x="4713623" y="4759110"/>
                <a:ext cx="2195644" cy="2486"/>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sp>
            <p:nvSpPr>
              <p:cNvPr id="200" name="Can 199"/>
              <p:cNvSpPr/>
              <p:nvPr/>
            </p:nvSpPr>
            <p:spPr>
              <a:xfrm rot="16200000" flipH="1">
                <a:off x="5784669" y="3883205"/>
                <a:ext cx="157401" cy="1994716"/>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9" name="Straight Connector 208"/>
              <p:cNvCxnSpPr/>
              <p:nvPr/>
            </p:nvCxnSpPr>
            <p:spPr>
              <a:xfrm flipV="1">
                <a:off x="4750702" y="4848251"/>
                <a:ext cx="2075120" cy="8454"/>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flipV="1">
                <a:off x="4775677" y="4880561"/>
                <a:ext cx="2001426" cy="18190"/>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342165" y="4848251"/>
                <a:ext cx="483657" cy="1021326"/>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flipV="1">
                <a:off x="6313714" y="4874592"/>
                <a:ext cx="463389" cy="954347"/>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grpSp>
      <p:sp>
        <p:nvSpPr>
          <p:cNvPr id="257" name="Content Placeholder 1"/>
          <p:cNvSpPr txBox="1">
            <a:spLocks/>
          </p:cNvSpPr>
          <p:nvPr/>
        </p:nvSpPr>
        <p:spPr>
          <a:xfrm>
            <a:off x="4942736" y="1210449"/>
            <a:ext cx="3506972" cy="444736"/>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400" b="1" dirty="0" smtClean="0">
                <a:solidFill>
                  <a:srgbClr val="C00000"/>
                </a:solidFill>
              </a:rPr>
              <a:t>What type of Switching? </a:t>
            </a:r>
          </a:p>
        </p:txBody>
      </p:sp>
      <p:grpSp>
        <p:nvGrpSpPr>
          <p:cNvPr id="11" name="Group 10"/>
          <p:cNvGrpSpPr/>
          <p:nvPr/>
        </p:nvGrpSpPr>
        <p:grpSpPr>
          <a:xfrm>
            <a:off x="4623367" y="5228172"/>
            <a:ext cx="4412802" cy="1148310"/>
            <a:chOff x="4623367" y="5228172"/>
            <a:chExt cx="4412802" cy="1148310"/>
          </a:xfrm>
        </p:grpSpPr>
        <p:grpSp>
          <p:nvGrpSpPr>
            <p:cNvPr id="268" name="Group 267"/>
            <p:cNvGrpSpPr/>
            <p:nvPr/>
          </p:nvGrpSpPr>
          <p:grpSpPr>
            <a:xfrm>
              <a:off x="5941012" y="5370835"/>
              <a:ext cx="1769482" cy="862984"/>
              <a:chOff x="3892080" y="5693862"/>
              <a:chExt cx="1769482" cy="862984"/>
            </a:xfrm>
          </p:grpSpPr>
          <p:grpSp>
            <p:nvGrpSpPr>
              <p:cNvPr id="269" name="Group 268"/>
              <p:cNvGrpSpPr/>
              <p:nvPr/>
            </p:nvGrpSpPr>
            <p:grpSpPr>
              <a:xfrm>
                <a:off x="4627864" y="5693862"/>
                <a:ext cx="1033698" cy="862984"/>
                <a:chOff x="4599860" y="5693862"/>
                <a:chExt cx="1033698" cy="862984"/>
              </a:xfrm>
            </p:grpSpPr>
            <p:grpSp>
              <p:nvGrpSpPr>
                <p:cNvPr id="271" name="Group 270"/>
                <p:cNvGrpSpPr/>
                <p:nvPr/>
              </p:nvGrpSpPr>
              <p:grpSpPr>
                <a:xfrm>
                  <a:off x="4732340" y="5693862"/>
                  <a:ext cx="901218" cy="862984"/>
                  <a:chOff x="7624213" y="3778896"/>
                  <a:chExt cx="901218" cy="862984"/>
                </a:xfrm>
              </p:grpSpPr>
              <p:sp>
                <p:nvSpPr>
                  <p:cNvPr id="278" name="Can 277"/>
                  <p:cNvSpPr/>
                  <p:nvPr/>
                </p:nvSpPr>
                <p:spPr>
                  <a:xfrm rot="16200000" flipH="1">
                    <a:off x="7564258" y="3838851"/>
                    <a:ext cx="862984"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9" name="TextBox 278"/>
                  <p:cNvSpPr txBox="1"/>
                  <p:nvPr/>
                </p:nvSpPr>
                <p:spPr>
                  <a:xfrm>
                    <a:off x="7671089" y="3814056"/>
                    <a:ext cx="854342" cy="738664"/>
                  </a:xfrm>
                  <a:prstGeom prst="rect">
                    <a:avLst/>
                  </a:prstGeom>
                  <a:noFill/>
                </p:spPr>
                <p:txBody>
                  <a:bodyPr wrap="square" rtlCol="0">
                    <a:spAutoFit/>
                  </a:bodyPr>
                  <a:lstStyle/>
                  <a:p>
                    <a:pPr algn="ctr"/>
                    <a:r>
                      <a:rPr lang="en-US" sz="1400" dirty="0" smtClean="0">
                        <a:solidFill>
                          <a:schemeClr val="bg1"/>
                        </a:solidFill>
                      </a:rPr>
                      <a:t>100G, 500G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272" name="Can 271"/>
                <p:cNvSpPr/>
                <p:nvPr/>
              </p:nvSpPr>
              <p:spPr>
                <a:xfrm rot="16200000" flipH="1">
                  <a:off x="4644332" y="578866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3" name="Can 272"/>
                <p:cNvSpPr/>
                <p:nvPr/>
              </p:nvSpPr>
              <p:spPr>
                <a:xfrm rot="16200000" flipH="1">
                  <a:off x="4688246" y="589456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4" name="Can 273"/>
                <p:cNvSpPr/>
                <p:nvPr/>
              </p:nvSpPr>
              <p:spPr>
                <a:xfrm rot="16200000" flipH="1">
                  <a:off x="4639172" y="601597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5" name="Can 274"/>
                <p:cNvSpPr/>
                <p:nvPr/>
              </p:nvSpPr>
              <p:spPr>
                <a:xfrm rot="16200000" flipH="1">
                  <a:off x="4706333" y="6152872"/>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6" name="Can 275"/>
                <p:cNvSpPr/>
                <p:nvPr/>
              </p:nvSpPr>
              <p:spPr>
                <a:xfrm rot="16200000" flipH="1">
                  <a:off x="4680506" y="6289774"/>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7" name="Can 276"/>
                <p:cNvSpPr/>
                <p:nvPr/>
              </p:nvSpPr>
              <p:spPr>
                <a:xfrm rot="16200000" flipH="1">
                  <a:off x="4732169" y="603922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0" name="TextBox 269"/>
              <p:cNvSpPr txBox="1"/>
              <p:nvPr/>
            </p:nvSpPr>
            <p:spPr>
              <a:xfrm>
                <a:off x="3892080" y="5899499"/>
                <a:ext cx="777229" cy="461665"/>
              </a:xfrm>
              <a:prstGeom prst="rect">
                <a:avLst/>
              </a:prstGeom>
              <a:noFill/>
            </p:spPr>
            <p:txBody>
              <a:bodyPr wrap="square" rtlCol="0">
                <a:spAutoFit/>
              </a:bodyPr>
              <a:lstStyle/>
              <a:p>
                <a:pPr algn="r"/>
                <a:r>
                  <a:rPr lang="en-US" sz="1200" dirty="0" smtClean="0"/>
                  <a:t>≤ 10G Services</a:t>
                </a:r>
                <a:endParaRPr lang="en-US" sz="1200" dirty="0"/>
              </a:p>
            </p:txBody>
          </p:sp>
        </p:grpSp>
        <p:grpSp>
          <p:nvGrpSpPr>
            <p:cNvPr id="280" name="Group 279"/>
            <p:cNvGrpSpPr/>
            <p:nvPr/>
          </p:nvGrpSpPr>
          <p:grpSpPr>
            <a:xfrm>
              <a:off x="7424831" y="5228172"/>
              <a:ext cx="1611338" cy="1148310"/>
              <a:chOff x="3892080" y="5693862"/>
              <a:chExt cx="1611338" cy="1148310"/>
            </a:xfrm>
          </p:grpSpPr>
          <p:grpSp>
            <p:nvGrpSpPr>
              <p:cNvPr id="281" name="Group 280"/>
              <p:cNvGrpSpPr/>
              <p:nvPr/>
            </p:nvGrpSpPr>
            <p:grpSpPr>
              <a:xfrm>
                <a:off x="4627864" y="5693862"/>
                <a:ext cx="875554" cy="1148310"/>
                <a:chOff x="4599860" y="5693862"/>
                <a:chExt cx="875554" cy="1148310"/>
              </a:xfrm>
            </p:grpSpPr>
            <p:grpSp>
              <p:nvGrpSpPr>
                <p:cNvPr id="283" name="Group 282"/>
                <p:cNvGrpSpPr/>
                <p:nvPr/>
              </p:nvGrpSpPr>
              <p:grpSpPr>
                <a:xfrm>
                  <a:off x="4732340" y="5693862"/>
                  <a:ext cx="743074" cy="1148310"/>
                  <a:chOff x="7624213" y="3778896"/>
                  <a:chExt cx="743074" cy="1148310"/>
                </a:xfrm>
              </p:grpSpPr>
              <p:sp>
                <p:nvSpPr>
                  <p:cNvPr id="295" name="Can 294"/>
                  <p:cNvSpPr/>
                  <p:nvPr/>
                </p:nvSpPr>
                <p:spPr>
                  <a:xfrm rot="16200000" flipH="1">
                    <a:off x="7421595" y="3981514"/>
                    <a:ext cx="1148310"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6" name="TextBox 295"/>
                  <p:cNvSpPr txBox="1"/>
                  <p:nvPr/>
                </p:nvSpPr>
                <p:spPr>
                  <a:xfrm>
                    <a:off x="7756346" y="4070575"/>
                    <a:ext cx="610941" cy="523220"/>
                  </a:xfrm>
                  <a:prstGeom prst="rect">
                    <a:avLst/>
                  </a:prstGeom>
                  <a:noFill/>
                </p:spPr>
                <p:txBody>
                  <a:bodyPr wrap="square" rtlCol="0">
                    <a:spAutoFit/>
                  </a:bodyPr>
                  <a:lstStyle/>
                  <a:p>
                    <a:pPr algn="ctr"/>
                    <a:r>
                      <a:rPr lang="en-US" sz="1400" dirty="0" smtClean="0">
                        <a:solidFill>
                          <a:schemeClr val="bg1"/>
                        </a:solidFill>
                      </a:rPr>
                      <a:t>1T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284" name="Can 283"/>
                <p:cNvSpPr/>
                <p:nvPr/>
              </p:nvSpPr>
              <p:spPr>
                <a:xfrm rot="16200000" flipH="1">
                  <a:off x="4644332" y="578866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5" name="Can 284"/>
                <p:cNvSpPr/>
                <p:nvPr/>
              </p:nvSpPr>
              <p:spPr>
                <a:xfrm rot="16200000" flipH="1">
                  <a:off x="4688246" y="589456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6" name="Can 285"/>
                <p:cNvSpPr/>
                <p:nvPr/>
              </p:nvSpPr>
              <p:spPr>
                <a:xfrm rot="16200000" flipH="1">
                  <a:off x="4639172" y="6015970"/>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7" name="Can 286"/>
                <p:cNvSpPr/>
                <p:nvPr/>
              </p:nvSpPr>
              <p:spPr>
                <a:xfrm rot="16200000" flipH="1">
                  <a:off x="4706333" y="6152872"/>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8" name="Can 287"/>
                <p:cNvSpPr/>
                <p:nvPr/>
              </p:nvSpPr>
              <p:spPr>
                <a:xfrm rot="16200000" flipH="1">
                  <a:off x="4680506" y="6289774"/>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9" name="Can 288"/>
                <p:cNvSpPr/>
                <p:nvPr/>
              </p:nvSpPr>
              <p:spPr>
                <a:xfrm rot="16200000" flipH="1">
                  <a:off x="4732169" y="6039226"/>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0" name="Can 289"/>
                <p:cNvSpPr/>
                <p:nvPr/>
              </p:nvSpPr>
              <p:spPr>
                <a:xfrm rot="16200000" flipH="1">
                  <a:off x="4690844" y="5703439"/>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1" name="Can 290"/>
                <p:cNvSpPr/>
                <p:nvPr/>
              </p:nvSpPr>
              <p:spPr>
                <a:xfrm rot="16200000" flipH="1">
                  <a:off x="4711511" y="5817094"/>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2" name="Can 291"/>
                <p:cNvSpPr/>
                <p:nvPr/>
              </p:nvSpPr>
              <p:spPr>
                <a:xfrm rot="16200000" flipH="1">
                  <a:off x="4677926" y="6457672"/>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3" name="Can 292"/>
                <p:cNvSpPr/>
                <p:nvPr/>
              </p:nvSpPr>
              <p:spPr>
                <a:xfrm rot="16200000" flipH="1">
                  <a:off x="4706342" y="6602323"/>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4" name="Can 293"/>
                <p:cNvSpPr/>
                <p:nvPr/>
              </p:nvSpPr>
              <p:spPr>
                <a:xfrm rot="16200000" flipH="1">
                  <a:off x="4719260" y="6398269"/>
                  <a:ext cx="113649"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82" name="TextBox 281"/>
              <p:cNvSpPr txBox="1"/>
              <p:nvPr/>
            </p:nvSpPr>
            <p:spPr>
              <a:xfrm>
                <a:off x="3892080" y="6046730"/>
                <a:ext cx="777229" cy="461665"/>
              </a:xfrm>
              <a:prstGeom prst="rect">
                <a:avLst/>
              </a:prstGeom>
              <a:noFill/>
            </p:spPr>
            <p:txBody>
              <a:bodyPr wrap="square" rtlCol="0">
                <a:spAutoFit/>
              </a:bodyPr>
              <a:lstStyle/>
              <a:p>
                <a:pPr algn="r"/>
                <a:r>
                  <a:rPr lang="en-US" sz="1200" dirty="0" smtClean="0"/>
                  <a:t>≤ 10G Services</a:t>
                </a:r>
                <a:endParaRPr lang="en-US" sz="1200" dirty="0"/>
              </a:p>
            </p:txBody>
          </p:sp>
        </p:grpSp>
        <p:sp>
          <p:nvSpPr>
            <p:cNvPr id="297" name="TextBox 296"/>
            <p:cNvSpPr txBox="1"/>
            <p:nvPr/>
          </p:nvSpPr>
          <p:spPr>
            <a:xfrm>
              <a:off x="4623367" y="5565681"/>
              <a:ext cx="1410364" cy="473292"/>
            </a:xfrm>
            <a:prstGeom prst="round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t>Good when Service &lt; Line</a:t>
              </a:r>
            </a:p>
          </p:txBody>
        </p:sp>
      </p:grpSp>
      <p:grpSp>
        <p:nvGrpSpPr>
          <p:cNvPr id="9" name="Group 8"/>
          <p:cNvGrpSpPr/>
          <p:nvPr/>
        </p:nvGrpSpPr>
        <p:grpSpPr>
          <a:xfrm>
            <a:off x="622460" y="5540717"/>
            <a:ext cx="3018566" cy="523220"/>
            <a:chOff x="622460" y="5540717"/>
            <a:chExt cx="3018566" cy="523220"/>
          </a:xfrm>
        </p:grpSpPr>
        <p:grpSp>
          <p:nvGrpSpPr>
            <p:cNvPr id="261" name="Group 260"/>
            <p:cNvGrpSpPr/>
            <p:nvPr/>
          </p:nvGrpSpPr>
          <p:grpSpPr>
            <a:xfrm>
              <a:off x="2029688" y="5540717"/>
              <a:ext cx="1611338" cy="523220"/>
              <a:chOff x="3892080" y="5744520"/>
              <a:chExt cx="1611338" cy="523220"/>
            </a:xfrm>
          </p:grpSpPr>
          <p:grpSp>
            <p:nvGrpSpPr>
              <p:cNvPr id="262" name="Group 261"/>
              <p:cNvGrpSpPr/>
              <p:nvPr/>
            </p:nvGrpSpPr>
            <p:grpSpPr>
              <a:xfrm>
                <a:off x="4633024" y="5744520"/>
                <a:ext cx="870394" cy="523220"/>
                <a:chOff x="4605020" y="5744520"/>
                <a:chExt cx="870394" cy="523220"/>
              </a:xfrm>
            </p:grpSpPr>
            <p:grpSp>
              <p:nvGrpSpPr>
                <p:cNvPr id="264" name="Group 263"/>
                <p:cNvGrpSpPr/>
                <p:nvPr/>
              </p:nvGrpSpPr>
              <p:grpSpPr>
                <a:xfrm>
                  <a:off x="4732340" y="5744520"/>
                  <a:ext cx="743074" cy="523220"/>
                  <a:chOff x="7624213" y="3829554"/>
                  <a:chExt cx="743074" cy="523220"/>
                </a:xfrm>
              </p:grpSpPr>
              <p:sp>
                <p:nvSpPr>
                  <p:cNvPr id="266" name="Can 265"/>
                  <p:cNvSpPr/>
                  <p:nvPr/>
                </p:nvSpPr>
                <p:spPr>
                  <a:xfrm rot="16200000" flipH="1">
                    <a:off x="7769973" y="3714698"/>
                    <a:ext cx="451553" cy="743074"/>
                  </a:xfrm>
                  <a:prstGeom prst="can">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7" name="TextBox 266"/>
                  <p:cNvSpPr txBox="1"/>
                  <p:nvPr/>
                </p:nvSpPr>
                <p:spPr>
                  <a:xfrm>
                    <a:off x="7748205" y="3829554"/>
                    <a:ext cx="619080" cy="523220"/>
                  </a:xfrm>
                  <a:prstGeom prst="rect">
                    <a:avLst/>
                  </a:prstGeom>
                  <a:noFill/>
                </p:spPr>
                <p:txBody>
                  <a:bodyPr wrap="none" rtlCol="0">
                    <a:spAutoFit/>
                  </a:bodyPr>
                  <a:lstStyle/>
                  <a:p>
                    <a:pPr algn="ctr"/>
                    <a:r>
                      <a:rPr lang="en-US" sz="1400" dirty="0" smtClean="0">
                        <a:solidFill>
                          <a:schemeClr val="bg1"/>
                        </a:solidFill>
                      </a:rPr>
                      <a:t>10G </a:t>
                    </a:r>
                    <a:r>
                      <a:rPr lang="en-US" sz="1400" dirty="0" smtClean="0">
                        <a:solidFill>
                          <a:schemeClr val="bg1"/>
                        </a:solidFill>
                        <a:sym typeface="Symbol"/>
                      </a:rPr>
                      <a:t></a:t>
                    </a:r>
                  </a:p>
                  <a:p>
                    <a:pPr algn="ctr"/>
                    <a:r>
                      <a:rPr lang="en-US" sz="1400" dirty="0" smtClean="0">
                        <a:solidFill>
                          <a:schemeClr val="bg1"/>
                        </a:solidFill>
                        <a:sym typeface="Symbol"/>
                      </a:rPr>
                      <a:t>Line</a:t>
                    </a:r>
                    <a:endParaRPr lang="en-US" sz="1400" dirty="0">
                      <a:solidFill>
                        <a:schemeClr val="bg1"/>
                      </a:solidFill>
                      <a:sym typeface="Symbol"/>
                    </a:endParaRPr>
                  </a:p>
                </p:txBody>
              </p:sp>
            </p:grpSp>
            <p:sp>
              <p:nvSpPr>
                <p:cNvPr id="265" name="Can 264"/>
                <p:cNvSpPr/>
                <p:nvPr/>
              </p:nvSpPr>
              <p:spPr>
                <a:xfrm rot="16200000" flipH="1">
                  <a:off x="4541492" y="5891500"/>
                  <a:ext cx="319330" cy="192274"/>
                </a:xfrm>
                <a:prstGeom prst="can">
                  <a:avLst/>
                </a:prstGeom>
                <a:solidFill>
                  <a:schemeClr val="tx1">
                    <a:lumMod val="60000"/>
                    <a:lumOff val="40000"/>
                  </a:schemeClr>
                </a:solidFill>
                <a:ln w="3175">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63" name="TextBox 262"/>
              <p:cNvSpPr txBox="1"/>
              <p:nvPr/>
            </p:nvSpPr>
            <p:spPr>
              <a:xfrm>
                <a:off x="3892080" y="5783264"/>
                <a:ext cx="777229" cy="461665"/>
              </a:xfrm>
              <a:prstGeom prst="rect">
                <a:avLst/>
              </a:prstGeom>
              <a:noFill/>
            </p:spPr>
            <p:txBody>
              <a:bodyPr wrap="square" rtlCol="0">
                <a:spAutoFit/>
              </a:bodyPr>
              <a:lstStyle/>
              <a:p>
                <a:pPr algn="r"/>
                <a:r>
                  <a:rPr lang="en-US" sz="1200" dirty="0" smtClean="0"/>
                  <a:t>≤ 10G Services</a:t>
                </a:r>
                <a:endParaRPr lang="en-US" sz="1200" dirty="0"/>
              </a:p>
            </p:txBody>
          </p:sp>
        </p:grpSp>
        <p:sp>
          <p:nvSpPr>
            <p:cNvPr id="298" name="TextBox 297"/>
            <p:cNvSpPr txBox="1"/>
            <p:nvPr/>
          </p:nvSpPr>
          <p:spPr>
            <a:xfrm>
              <a:off x="622460" y="5565681"/>
              <a:ext cx="1410364" cy="473292"/>
            </a:xfrm>
            <a:prstGeom prst="round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t>Good when Service </a:t>
              </a:r>
              <a:r>
                <a:rPr lang="en-US" sz="1400" dirty="0" smtClean="0"/>
                <a:t>= </a:t>
              </a:r>
              <a:r>
                <a:rPr lang="en-US" sz="1400" dirty="0"/>
                <a:t>Line</a:t>
              </a:r>
            </a:p>
          </p:txBody>
        </p:sp>
      </p:grpSp>
      <p:sp>
        <p:nvSpPr>
          <p:cNvPr id="131" name="Content Placeholder 1"/>
          <p:cNvSpPr txBox="1">
            <a:spLocks/>
          </p:cNvSpPr>
          <p:nvPr/>
        </p:nvSpPr>
        <p:spPr>
          <a:xfrm>
            <a:off x="-1451" y="6306721"/>
            <a:ext cx="2551701" cy="348403"/>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rgbClr val="5F5F5F"/>
                </a:solidFill>
              </a:rPr>
              <a:t>Source: Cost Pyramid- ECOC</a:t>
            </a:r>
          </a:p>
        </p:txBody>
      </p:sp>
      <p:grpSp>
        <p:nvGrpSpPr>
          <p:cNvPr id="2" name="Group 1"/>
          <p:cNvGrpSpPr/>
          <p:nvPr/>
        </p:nvGrpSpPr>
        <p:grpSpPr>
          <a:xfrm>
            <a:off x="3409210" y="1023109"/>
            <a:ext cx="1568998" cy="959731"/>
            <a:chOff x="3409210" y="1023109"/>
            <a:chExt cx="1568998" cy="95973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9210" y="1023109"/>
              <a:ext cx="1568998" cy="959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3562" y="1057998"/>
              <a:ext cx="336180" cy="220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2981561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up)">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wipe(left)">
                                      <p:cBhvr>
                                        <p:cTn id="24" dur="500"/>
                                        <p:tgtEl>
                                          <p:spTgt spid="25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075" y="1041674"/>
            <a:ext cx="8229600" cy="5400675"/>
          </a:xfrm>
        </p:spPr>
        <p:txBody>
          <a:bodyPr>
            <a:noAutofit/>
          </a:bodyPr>
          <a:lstStyle/>
          <a:p>
            <a:pPr marL="0" indent="0">
              <a:spcBef>
                <a:spcPts val="1200"/>
              </a:spcBef>
              <a:buNone/>
            </a:pPr>
            <a:r>
              <a:rPr lang="en-US" sz="1600" b="1" dirty="0">
                <a:ea typeface="ＭＳ Ｐゴシック" pitchFamily="34" charset="-128"/>
              </a:rPr>
              <a:t>This presentation contains "forward-looking" statements that involve risks, uncertainties and assumptions. If the risks or uncertainties ever materialize or the assumptions prove incorrect, our results may differ materially from those expressed or implied by such forward-looking statements. All statements other than statements of historical fact could be deemed forward-looking, including, but not limited to, any projections of financial information; any statements about historical results that may suggest trends for our business; any statements of the plans, strategies, and objectives of management for future operations; any statements of expectation or belief regarding future events, potential markets or market size, technology developments, or enforceability of our intellectual property rights; and any statements of assumptions underlying any of the items mentioned. </a:t>
            </a:r>
          </a:p>
          <a:p>
            <a:pPr marL="0" indent="0">
              <a:spcBef>
                <a:spcPts val="1200"/>
              </a:spcBef>
              <a:buNone/>
            </a:pPr>
            <a:r>
              <a:rPr lang="en-US" sz="1600" b="1" dirty="0">
                <a:ea typeface="ＭＳ Ｐゴシック" pitchFamily="34" charset="-128"/>
              </a:rPr>
              <a:t>These statements are based on estimates and information available to us at the time of this presentation and are not guarantees of future performance. Actual results could differ materially from our current expectations as a result of many factors, including but not limited to: </a:t>
            </a:r>
            <a:r>
              <a:rPr lang="en-US" sz="1600" b="1" dirty="0"/>
              <a:t>aggressive business tactics by our competitors, our dependence on a single product, our reliance on single-source suppliers, our ability to protect our intellectual property, claims by others that we infringe their intellectual property, and our ability to respond to rapid technological changes, and other risks that may impact our business are set forth in our annual reports on Form 10-K filed with the Securities and Exchange Commission</a:t>
            </a:r>
            <a:r>
              <a:rPr lang="en-US" sz="1600" b="1" dirty="0" smtClean="0"/>
              <a:t>, </a:t>
            </a:r>
            <a:r>
              <a:rPr lang="en-US" sz="1600" b="1" dirty="0"/>
              <a:t>as well as subsequent reports filed with or furnished to the </a:t>
            </a:r>
            <a:r>
              <a:rPr lang="en-US" sz="1600" b="1" dirty="0" smtClean="0"/>
              <a:t>SEC.</a:t>
            </a:r>
            <a:r>
              <a:rPr lang="en-US" sz="1600" b="1" dirty="0"/>
              <a:t> These reports are available on our website at www.infinera.com and the SEC’s website at </a:t>
            </a:r>
            <a:r>
              <a:rPr lang="en-US" sz="1600" b="1" u="sng" dirty="0">
                <a:hlinkClick r:id="rId3"/>
              </a:rPr>
              <a:t>www.sec.gov</a:t>
            </a:r>
            <a:r>
              <a:rPr lang="en-US" sz="1600" b="1" dirty="0"/>
              <a:t>.  </a:t>
            </a:r>
            <a:r>
              <a:rPr lang="en-US" sz="1600" b="1" dirty="0" smtClean="0"/>
              <a:t>We assume </a:t>
            </a:r>
            <a:r>
              <a:rPr lang="en-US" sz="1600" b="1" dirty="0"/>
              <a:t>no obligation to, and </a:t>
            </a:r>
            <a:r>
              <a:rPr lang="en-US" sz="1600" b="1" dirty="0" smtClean="0"/>
              <a:t>do </a:t>
            </a:r>
            <a:r>
              <a:rPr lang="en-US" sz="1600" b="1" dirty="0"/>
              <a:t>not currently intend to, update any such forward-looking statements.</a:t>
            </a:r>
          </a:p>
          <a:p>
            <a:endParaRPr lang="en-US" sz="1600" dirty="0"/>
          </a:p>
        </p:txBody>
      </p:sp>
      <p:sp>
        <p:nvSpPr>
          <p:cNvPr id="3" name="Title 2"/>
          <p:cNvSpPr>
            <a:spLocks noGrp="1"/>
          </p:cNvSpPr>
          <p:nvPr>
            <p:ph type="title"/>
          </p:nvPr>
        </p:nvSpPr>
        <p:spPr/>
        <p:txBody>
          <a:bodyPr/>
          <a:lstStyle/>
          <a:p>
            <a:r>
              <a:rPr lang="en-US" dirty="0" smtClean="0"/>
              <a:t>Safe Harbor</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Tree>
    <p:extLst>
      <p:ext uri="{BB962C8B-B14F-4D97-AF65-F5344CB8AC3E}">
        <p14:creationId xmlns:p14="http://schemas.microsoft.com/office/powerpoint/2010/main" xmlns="" val="3776779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5618" y="2979674"/>
            <a:ext cx="7117080" cy="2448352"/>
            <a:chOff x="5461744" y="1399222"/>
            <a:chExt cx="5195887" cy="1143000"/>
          </a:xfrm>
          <a:scene3d>
            <a:camera prst="orthographicFront">
              <a:rot lat="18899995" lon="0" rev="0"/>
            </a:camera>
            <a:lightRig rig="balanced" dir="t"/>
          </a:scene3d>
        </p:grpSpPr>
        <p:sp>
          <p:nvSpPr>
            <p:cNvPr id="18" name="Freeform 11"/>
            <p:cNvSpPr>
              <a:spLocks/>
            </p:cNvSpPr>
            <p:nvPr/>
          </p:nvSpPr>
          <p:spPr bwMode="auto">
            <a:xfrm>
              <a:off x="5461744" y="1400175"/>
              <a:ext cx="5195887" cy="1135380"/>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5" name="Line 152"/>
            <p:cNvSpPr>
              <a:spLocks noChangeShapeType="1"/>
            </p:cNvSpPr>
            <p:nvPr/>
          </p:nvSpPr>
          <p:spPr bwMode="auto">
            <a:xfrm flipH="1">
              <a:off x="5994191" y="1399222"/>
              <a:ext cx="1508760" cy="11430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6" name="Line 153"/>
            <p:cNvSpPr>
              <a:spLocks noChangeShapeType="1"/>
            </p:cNvSpPr>
            <p:nvPr/>
          </p:nvSpPr>
          <p:spPr bwMode="auto">
            <a:xfrm flipH="1">
              <a:off x="8901221" y="1399222"/>
              <a:ext cx="19050" cy="843915"/>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7" name="Line 154"/>
            <p:cNvSpPr>
              <a:spLocks noChangeShapeType="1"/>
            </p:cNvSpPr>
            <p:nvPr/>
          </p:nvSpPr>
          <p:spPr bwMode="auto">
            <a:xfrm>
              <a:off x="7502951" y="1399222"/>
              <a:ext cx="411480" cy="9144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grpSp>
      <p:sp>
        <p:nvSpPr>
          <p:cNvPr id="87" name="Cube 86"/>
          <p:cNvSpPr/>
          <p:nvPr/>
        </p:nvSpPr>
        <p:spPr>
          <a:xfrm flipH="1">
            <a:off x="1916558" y="308489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8" name="Cube 87"/>
          <p:cNvSpPr/>
          <p:nvPr/>
        </p:nvSpPr>
        <p:spPr>
          <a:xfrm flipH="1">
            <a:off x="3182644" y="3081618"/>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Cube 88"/>
          <p:cNvSpPr/>
          <p:nvPr/>
        </p:nvSpPr>
        <p:spPr>
          <a:xfrm flipH="1">
            <a:off x="1197948" y="4719369"/>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0" name="Cube 89"/>
          <p:cNvSpPr/>
          <p:nvPr/>
        </p:nvSpPr>
        <p:spPr>
          <a:xfrm flipH="1">
            <a:off x="3792212" y="4406195"/>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Cube 90"/>
          <p:cNvSpPr/>
          <p:nvPr/>
        </p:nvSpPr>
        <p:spPr>
          <a:xfrm flipH="1">
            <a:off x="5146003" y="436437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2" name="Cube 91"/>
          <p:cNvSpPr/>
          <p:nvPr/>
        </p:nvSpPr>
        <p:spPr>
          <a:xfrm flipH="1">
            <a:off x="7543058" y="435702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3" name="Cube 92"/>
          <p:cNvSpPr/>
          <p:nvPr/>
        </p:nvSpPr>
        <p:spPr>
          <a:xfrm flipH="1">
            <a:off x="7410290" y="2987442"/>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4" name="Cube 93"/>
          <p:cNvSpPr/>
          <p:nvPr/>
        </p:nvSpPr>
        <p:spPr>
          <a:xfrm flipH="1">
            <a:off x="5159050" y="3060525"/>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dirty="0" smtClean="0"/>
              <a:t>What if there’s no digital switching in the network?</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9" name="TextBox 18"/>
          <p:cNvSpPr txBox="1"/>
          <p:nvPr/>
        </p:nvSpPr>
        <p:spPr>
          <a:xfrm>
            <a:off x="-69582" y="1026498"/>
            <a:ext cx="931665" cy="1862048"/>
          </a:xfrm>
          <a:prstGeom prst="rect">
            <a:avLst/>
          </a:prstGeom>
          <a:noFill/>
        </p:spPr>
        <p:txBody>
          <a:bodyPr wrap="none" rtlCol="0">
            <a:spAutoFit/>
          </a:bodyPr>
          <a:lstStyle/>
          <a:p>
            <a:r>
              <a:rPr lang="en-US" sz="11500" dirty="0" smtClean="0">
                <a:solidFill>
                  <a:schemeClr val="bg1">
                    <a:lumMod val="85000"/>
                  </a:schemeClr>
                </a:solidFill>
              </a:rPr>
              <a:t>1</a:t>
            </a:r>
            <a:endParaRPr lang="en-US" sz="11500" dirty="0">
              <a:solidFill>
                <a:schemeClr val="bg1">
                  <a:lumMod val="85000"/>
                </a:schemeClr>
              </a:solidFill>
            </a:endParaRPr>
          </a:p>
        </p:txBody>
      </p:sp>
      <p:sp>
        <p:nvSpPr>
          <p:cNvPr id="26" name="Can 25"/>
          <p:cNvSpPr/>
          <p:nvPr/>
        </p:nvSpPr>
        <p:spPr>
          <a:xfrm rot="5400000" flipH="1">
            <a:off x="2930200" y="2645384"/>
            <a:ext cx="90840" cy="1477803"/>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p:cNvCxnSpPr/>
          <p:nvPr/>
        </p:nvCxnSpPr>
        <p:spPr>
          <a:xfrm flipH="1" flipV="1">
            <a:off x="1814339" y="2358076"/>
            <a:ext cx="416183" cy="1040114"/>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1861392" y="2315353"/>
            <a:ext cx="414248" cy="1038795"/>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8057885" y="47145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034708" y="46874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39" name="Can 38"/>
          <p:cNvSpPr/>
          <p:nvPr/>
        </p:nvSpPr>
        <p:spPr>
          <a:xfrm rot="5400000" flipH="1">
            <a:off x="4998428" y="474087"/>
            <a:ext cx="100784" cy="5567758"/>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2" name="Straight Connector 41"/>
          <p:cNvCxnSpPr/>
          <p:nvPr/>
        </p:nvCxnSpPr>
        <p:spPr>
          <a:xfrm flipH="1" flipV="1">
            <a:off x="2224783" y="270445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48" name="Can 47"/>
          <p:cNvSpPr/>
          <p:nvPr/>
        </p:nvSpPr>
        <p:spPr>
          <a:xfrm rot="5400000" flipH="1">
            <a:off x="2708675" y="2912194"/>
            <a:ext cx="78700" cy="1380416"/>
          </a:xfrm>
          <a:prstGeom prst="can">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Connector 49"/>
          <p:cNvCxnSpPr/>
          <p:nvPr/>
        </p:nvCxnSpPr>
        <p:spPr>
          <a:xfrm flipH="1" flipV="1">
            <a:off x="2287732" y="2717712"/>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2330803" y="271108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1409700" y="2744768"/>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1373127" y="2774622"/>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55" name="Can 54"/>
          <p:cNvSpPr/>
          <p:nvPr/>
        </p:nvSpPr>
        <p:spPr>
          <a:xfrm rot="20095844" flipH="1" flipV="1">
            <a:off x="3685958" y="3508573"/>
            <a:ext cx="75664" cy="1496930"/>
          </a:xfrm>
          <a:prstGeom prst="can">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Can 55"/>
          <p:cNvSpPr/>
          <p:nvPr/>
        </p:nvSpPr>
        <p:spPr>
          <a:xfrm rot="5400000" flipH="1">
            <a:off x="6148116" y="2791400"/>
            <a:ext cx="80524" cy="3828441"/>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Can 56"/>
          <p:cNvSpPr/>
          <p:nvPr/>
        </p:nvSpPr>
        <p:spPr>
          <a:xfrm rot="20095844" flipH="1" flipV="1">
            <a:off x="3960979" y="3305855"/>
            <a:ext cx="75664" cy="1514360"/>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8" name="Straight Connector 57"/>
          <p:cNvCxnSpPr/>
          <p:nvPr/>
        </p:nvCxnSpPr>
        <p:spPr>
          <a:xfrm flipH="1" flipV="1">
            <a:off x="4036215" y="490152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7819364" y="3228422"/>
            <a:ext cx="417445"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4002503" y="491883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7819364" y="3248027"/>
            <a:ext cx="447243" cy="2618"/>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7819365" y="3270250"/>
            <a:ext cx="515982"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Can 23"/>
          <p:cNvSpPr/>
          <p:nvPr/>
        </p:nvSpPr>
        <p:spPr>
          <a:xfrm rot="5400000" flipH="1">
            <a:off x="2465402" y="3195492"/>
            <a:ext cx="550176" cy="43751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TextBox 79"/>
          <p:cNvSpPr txBox="1"/>
          <p:nvPr/>
        </p:nvSpPr>
        <p:spPr>
          <a:xfrm>
            <a:off x="1514102" y="1932694"/>
            <a:ext cx="612878" cy="430887"/>
          </a:xfrm>
          <a:prstGeom prst="rect">
            <a:avLst/>
          </a:prstGeom>
          <a:noFill/>
        </p:spPr>
        <p:txBody>
          <a:bodyPr wrap="square" rtlCol="0">
            <a:spAutoFit/>
          </a:bodyPr>
          <a:lstStyle/>
          <a:p>
            <a:pPr algn="ctr"/>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1" name="TextBox 80"/>
          <p:cNvSpPr txBox="1"/>
          <p:nvPr/>
        </p:nvSpPr>
        <p:spPr>
          <a:xfrm>
            <a:off x="2109586" y="2325757"/>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sp>
        <p:nvSpPr>
          <p:cNvPr id="82" name="TextBox 81"/>
          <p:cNvSpPr txBox="1"/>
          <p:nvPr/>
        </p:nvSpPr>
        <p:spPr>
          <a:xfrm>
            <a:off x="823399" y="2518091"/>
            <a:ext cx="612878" cy="430887"/>
          </a:xfrm>
          <a:prstGeom prst="rect">
            <a:avLst/>
          </a:prstGeom>
          <a:noFill/>
        </p:spPr>
        <p:txBody>
          <a:bodyPr wrap="square" rtlCol="0">
            <a:spAutoFit/>
          </a:bodyPr>
          <a:lstStyle/>
          <a:p>
            <a:pPr algn="r"/>
            <a:r>
              <a:rPr lang="en-US" sz="1100" dirty="0" smtClean="0">
                <a:solidFill>
                  <a:srgbClr val="C00000"/>
                </a:solidFill>
              </a:rPr>
              <a:t>2x10G Svc</a:t>
            </a:r>
            <a:endParaRPr lang="en-US" sz="1100" dirty="0">
              <a:solidFill>
                <a:srgbClr val="C00000"/>
              </a:solidFill>
            </a:endParaRPr>
          </a:p>
        </p:txBody>
      </p:sp>
      <p:sp>
        <p:nvSpPr>
          <p:cNvPr id="83" name="TextBox 82"/>
          <p:cNvSpPr txBox="1"/>
          <p:nvPr/>
        </p:nvSpPr>
        <p:spPr>
          <a:xfrm>
            <a:off x="8452153" y="4470641"/>
            <a:ext cx="612878" cy="430887"/>
          </a:xfrm>
          <a:prstGeom prst="rect">
            <a:avLst/>
          </a:prstGeom>
          <a:noFill/>
        </p:spPr>
        <p:txBody>
          <a:bodyPr wrap="square" rtlCol="0">
            <a:spAutoFit/>
          </a:bodyPr>
          <a:lstStyle/>
          <a:p>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4" name="TextBox 83"/>
          <p:cNvSpPr txBox="1"/>
          <p:nvPr/>
        </p:nvSpPr>
        <p:spPr>
          <a:xfrm>
            <a:off x="4103248" y="5286533"/>
            <a:ext cx="612878" cy="430887"/>
          </a:xfrm>
          <a:prstGeom prst="rect">
            <a:avLst/>
          </a:prstGeom>
          <a:noFill/>
        </p:spPr>
        <p:txBody>
          <a:bodyPr wrap="square" rtlCol="0">
            <a:spAutoFit/>
          </a:bodyPr>
          <a:lstStyle/>
          <a:p>
            <a:r>
              <a:rPr lang="en-US" sz="1100" dirty="0" smtClean="0">
                <a:solidFill>
                  <a:srgbClr val="C00000"/>
                </a:solidFill>
              </a:rPr>
              <a:t>2x10G Svc</a:t>
            </a:r>
            <a:endParaRPr lang="en-US" sz="1100" dirty="0">
              <a:solidFill>
                <a:srgbClr val="C00000"/>
              </a:solidFill>
            </a:endParaRPr>
          </a:p>
        </p:txBody>
      </p:sp>
      <p:sp>
        <p:nvSpPr>
          <p:cNvPr id="85" name="TextBox 84"/>
          <p:cNvSpPr txBox="1"/>
          <p:nvPr/>
        </p:nvSpPr>
        <p:spPr>
          <a:xfrm>
            <a:off x="8320294" y="3084896"/>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sp>
        <p:nvSpPr>
          <p:cNvPr id="47" name="Content Placeholder 1"/>
          <p:cNvSpPr txBox="1">
            <a:spLocks/>
          </p:cNvSpPr>
          <p:nvPr/>
        </p:nvSpPr>
        <p:spPr>
          <a:xfrm>
            <a:off x="5707698" y="1036278"/>
            <a:ext cx="3418849" cy="921244"/>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r">
              <a:spcBef>
                <a:spcPts val="0"/>
              </a:spcBef>
              <a:buNone/>
            </a:pPr>
            <a:r>
              <a:rPr lang="en-US" sz="2000" b="1" dirty="0" smtClean="0"/>
              <a:t>Simple 8 node network</a:t>
            </a:r>
          </a:p>
          <a:p>
            <a:pPr marL="57150" indent="0" algn="r">
              <a:spcBef>
                <a:spcPts val="0"/>
              </a:spcBef>
              <a:buNone/>
            </a:pPr>
            <a:r>
              <a:rPr lang="en-US" sz="1600" b="1" dirty="0" smtClean="0"/>
              <a:t>Demands from only 1 node</a:t>
            </a:r>
          </a:p>
          <a:p>
            <a:pPr marL="57150" indent="0" algn="r">
              <a:spcBef>
                <a:spcPts val="0"/>
              </a:spcBef>
              <a:buNone/>
            </a:pPr>
            <a:r>
              <a:rPr lang="en-US" sz="1600" dirty="0" smtClean="0"/>
              <a:t>10G Services, 100G Transport</a:t>
            </a:r>
          </a:p>
        </p:txBody>
      </p:sp>
      <p:sp>
        <p:nvSpPr>
          <p:cNvPr id="59" name="Cube 58"/>
          <p:cNvSpPr/>
          <p:nvPr/>
        </p:nvSpPr>
        <p:spPr>
          <a:xfrm flipH="1">
            <a:off x="441154" y="6081231"/>
            <a:ext cx="287371" cy="298598"/>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TextBox 65"/>
          <p:cNvSpPr txBox="1"/>
          <p:nvPr/>
        </p:nvSpPr>
        <p:spPr>
          <a:xfrm>
            <a:off x="676061" y="6006108"/>
            <a:ext cx="1693156" cy="523220"/>
          </a:xfrm>
          <a:prstGeom prst="rect">
            <a:avLst/>
          </a:prstGeom>
          <a:noFill/>
        </p:spPr>
        <p:txBody>
          <a:bodyPr wrap="none" rtlCol="0">
            <a:spAutoFit/>
          </a:bodyPr>
          <a:lstStyle/>
          <a:p>
            <a:r>
              <a:rPr lang="en-US" sz="1400" dirty="0" smtClean="0"/>
              <a:t>Transport Node</a:t>
            </a:r>
          </a:p>
          <a:p>
            <a:r>
              <a:rPr lang="en-US" sz="1400" i="1" dirty="0" err="1" smtClean="0"/>
              <a:t>Muxponder</a:t>
            </a:r>
            <a:r>
              <a:rPr lang="en-US" sz="1400" i="1" dirty="0" smtClean="0"/>
              <a:t>, ROADM</a:t>
            </a:r>
            <a:endParaRPr lang="en-US" sz="1400" i="1" dirty="0"/>
          </a:p>
        </p:txBody>
      </p:sp>
      <p:sp>
        <p:nvSpPr>
          <p:cNvPr id="2" name="TextBox 1"/>
          <p:cNvSpPr txBox="1"/>
          <p:nvPr/>
        </p:nvSpPr>
        <p:spPr>
          <a:xfrm>
            <a:off x="2338967" y="2744768"/>
            <a:ext cx="324128" cy="369332"/>
          </a:xfrm>
          <a:prstGeom prst="rect">
            <a:avLst/>
          </a:prstGeom>
          <a:noFill/>
        </p:spPr>
        <p:txBody>
          <a:bodyPr wrap="none" rtlCol="0">
            <a:spAutoFit/>
          </a:bodyPr>
          <a:lstStyle/>
          <a:p>
            <a:r>
              <a:rPr lang="en-US" b="1" dirty="0" smtClean="0"/>
              <a:t>A</a:t>
            </a:r>
            <a:endParaRPr lang="en-US" b="1" dirty="0"/>
          </a:p>
        </p:txBody>
      </p:sp>
      <p:sp>
        <p:nvSpPr>
          <p:cNvPr id="67" name="TextBox 66"/>
          <p:cNvSpPr txBox="1"/>
          <p:nvPr/>
        </p:nvSpPr>
        <p:spPr>
          <a:xfrm>
            <a:off x="3582275" y="2744768"/>
            <a:ext cx="314510" cy="369332"/>
          </a:xfrm>
          <a:prstGeom prst="rect">
            <a:avLst/>
          </a:prstGeom>
          <a:noFill/>
        </p:spPr>
        <p:txBody>
          <a:bodyPr wrap="none" rtlCol="0">
            <a:spAutoFit/>
          </a:bodyPr>
          <a:lstStyle/>
          <a:p>
            <a:r>
              <a:rPr lang="en-US" b="1" dirty="0"/>
              <a:t>B</a:t>
            </a:r>
          </a:p>
        </p:txBody>
      </p:sp>
      <p:sp>
        <p:nvSpPr>
          <p:cNvPr id="68" name="TextBox 67"/>
          <p:cNvSpPr txBox="1"/>
          <p:nvPr/>
        </p:nvSpPr>
        <p:spPr>
          <a:xfrm>
            <a:off x="5550443" y="2744768"/>
            <a:ext cx="306494" cy="369332"/>
          </a:xfrm>
          <a:prstGeom prst="rect">
            <a:avLst/>
          </a:prstGeom>
          <a:noFill/>
        </p:spPr>
        <p:txBody>
          <a:bodyPr wrap="none" rtlCol="0">
            <a:spAutoFit/>
          </a:bodyPr>
          <a:lstStyle/>
          <a:p>
            <a:r>
              <a:rPr lang="en-US" b="1" dirty="0"/>
              <a:t>C</a:t>
            </a:r>
          </a:p>
        </p:txBody>
      </p:sp>
      <p:sp>
        <p:nvSpPr>
          <p:cNvPr id="69" name="TextBox 68"/>
          <p:cNvSpPr txBox="1"/>
          <p:nvPr/>
        </p:nvSpPr>
        <p:spPr>
          <a:xfrm>
            <a:off x="7832698" y="2744768"/>
            <a:ext cx="330540" cy="369332"/>
          </a:xfrm>
          <a:prstGeom prst="rect">
            <a:avLst/>
          </a:prstGeom>
          <a:noFill/>
        </p:spPr>
        <p:txBody>
          <a:bodyPr wrap="none" rtlCol="0">
            <a:spAutoFit/>
          </a:bodyPr>
          <a:lstStyle/>
          <a:p>
            <a:r>
              <a:rPr lang="en-US" b="1" dirty="0" smtClean="0"/>
              <a:t>D</a:t>
            </a:r>
            <a:endParaRPr lang="en-US" b="1" dirty="0"/>
          </a:p>
        </p:txBody>
      </p:sp>
      <p:sp>
        <p:nvSpPr>
          <p:cNvPr id="70" name="TextBox 69"/>
          <p:cNvSpPr txBox="1"/>
          <p:nvPr/>
        </p:nvSpPr>
        <p:spPr>
          <a:xfrm>
            <a:off x="1714571" y="5229079"/>
            <a:ext cx="296876" cy="369332"/>
          </a:xfrm>
          <a:prstGeom prst="rect">
            <a:avLst/>
          </a:prstGeom>
          <a:noFill/>
        </p:spPr>
        <p:txBody>
          <a:bodyPr wrap="none" rtlCol="0">
            <a:spAutoFit/>
          </a:bodyPr>
          <a:lstStyle/>
          <a:p>
            <a:r>
              <a:rPr lang="en-US" b="1" dirty="0" smtClean="0"/>
              <a:t>E</a:t>
            </a:r>
            <a:endParaRPr lang="en-US" b="1" dirty="0"/>
          </a:p>
        </p:txBody>
      </p:sp>
      <p:sp>
        <p:nvSpPr>
          <p:cNvPr id="71" name="TextBox 70"/>
          <p:cNvSpPr txBox="1"/>
          <p:nvPr/>
        </p:nvSpPr>
        <p:spPr>
          <a:xfrm>
            <a:off x="4324090" y="4901528"/>
            <a:ext cx="296876" cy="369332"/>
          </a:xfrm>
          <a:prstGeom prst="rect">
            <a:avLst/>
          </a:prstGeom>
          <a:noFill/>
        </p:spPr>
        <p:txBody>
          <a:bodyPr wrap="none" rtlCol="0">
            <a:spAutoFit/>
          </a:bodyPr>
          <a:lstStyle/>
          <a:p>
            <a:r>
              <a:rPr lang="en-US" b="1" dirty="0" smtClean="0"/>
              <a:t>F</a:t>
            </a:r>
            <a:endParaRPr lang="en-US" b="1" dirty="0"/>
          </a:p>
        </p:txBody>
      </p:sp>
      <p:sp>
        <p:nvSpPr>
          <p:cNvPr id="72" name="TextBox 71"/>
          <p:cNvSpPr txBox="1"/>
          <p:nvPr/>
        </p:nvSpPr>
        <p:spPr>
          <a:xfrm>
            <a:off x="5661049" y="4841894"/>
            <a:ext cx="332142" cy="369332"/>
          </a:xfrm>
          <a:prstGeom prst="rect">
            <a:avLst/>
          </a:prstGeom>
          <a:noFill/>
        </p:spPr>
        <p:txBody>
          <a:bodyPr wrap="none" rtlCol="0">
            <a:spAutoFit/>
          </a:bodyPr>
          <a:lstStyle/>
          <a:p>
            <a:r>
              <a:rPr lang="en-US" b="1" dirty="0" smtClean="0"/>
              <a:t>G</a:t>
            </a:r>
            <a:endParaRPr lang="en-US" b="1" dirty="0"/>
          </a:p>
        </p:txBody>
      </p:sp>
      <p:sp>
        <p:nvSpPr>
          <p:cNvPr id="73" name="TextBox 72"/>
          <p:cNvSpPr txBox="1"/>
          <p:nvPr/>
        </p:nvSpPr>
        <p:spPr>
          <a:xfrm>
            <a:off x="8054586" y="4793736"/>
            <a:ext cx="332142" cy="369332"/>
          </a:xfrm>
          <a:prstGeom prst="rect">
            <a:avLst/>
          </a:prstGeom>
          <a:noFill/>
        </p:spPr>
        <p:txBody>
          <a:bodyPr wrap="none" rtlCol="0">
            <a:spAutoFit/>
          </a:bodyPr>
          <a:lstStyle/>
          <a:p>
            <a:r>
              <a:rPr lang="en-US" b="1" dirty="0" smtClean="0"/>
              <a:t>H</a:t>
            </a:r>
            <a:endParaRPr lang="en-US" b="1" dirty="0"/>
          </a:p>
        </p:txBody>
      </p:sp>
      <p:sp>
        <p:nvSpPr>
          <p:cNvPr id="61" name="TextBox 60"/>
          <p:cNvSpPr txBox="1"/>
          <p:nvPr/>
        </p:nvSpPr>
        <p:spPr>
          <a:xfrm>
            <a:off x="2790176" y="1621174"/>
            <a:ext cx="2355827" cy="523220"/>
          </a:xfrm>
          <a:prstGeom prst="rect">
            <a:avLst/>
          </a:prstGeom>
          <a:noFill/>
        </p:spPr>
        <p:txBody>
          <a:bodyPr wrap="square" rtlCol="0">
            <a:spAutoFit/>
          </a:bodyPr>
          <a:lstStyle/>
          <a:p>
            <a:r>
              <a:rPr lang="en-US" sz="1400" b="1" dirty="0"/>
              <a:t>3</a:t>
            </a:r>
            <a:r>
              <a:rPr lang="en-US" sz="1400" b="1" dirty="0" smtClean="0"/>
              <a:t> </a:t>
            </a:r>
            <a:r>
              <a:rPr lang="en-US" sz="1400" b="1" dirty="0" smtClean="0">
                <a:sym typeface="Symbol"/>
              </a:rPr>
              <a:t>s total,</a:t>
            </a:r>
          </a:p>
          <a:p>
            <a:r>
              <a:rPr lang="en-US" sz="1400" b="1" dirty="0" smtClean="0">
                <a:sym typeface="Symbol"/>
              </a:rPr>
              <a:t>each with 20 or 30% fill</a:t>
            </a:r>
            <a:endParaRPr lang="en-US" sz="1400" b="1" dirty="0"/>
          </a:p>
        </p:txBody>
      </p:sp>
      <p:cxnSp>
        <p:nvCxnSpPr>
          <p:cNvPr id="64" name="Straight Arrow Connector 63"/>
          <p:cNvCxnSpPr/>
          <p:nvPr/>
        </p:nvCxnSpPr>
        <p:spPr>
          <a:xfrm flipH="1">
            <a:off x="2811977" y="2094699"/>
            <a:ext cx="163643" cy="103130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3774242" y="2208541"/>
            <a:ext cx="2355827" cy="523220"/>
          </a:xfrm>
          <a:prstGeom prst="rect">
            <a:avLst/>
          </a:prstGeom>
          <a:noFill/>
        </p:spPr>
        <p:txBody>
          <a:bodyPr wrap="square" rtlCol="0">
            <a:spAutoFit/>
          </a:bodyPr>
          <a:lstStyle/>
          <a:p>
            <a:pPr algn="ctr"/>
            <a:r>
              <a:rPr lang="en-US" sz="1400" b="1" dirty="0" smtClean="0"/>
              <a:t>2 </a:t>
            </a:r>
            <a:r>
              <a:rPr lang="en-US" sz="1400" b="1" dirty="0" smtClean="0">
                <a:sym typeface="Symbol"/>
              </a:rPr>
              <a:t>s total,</a:t>
            </a:r>
          </a:p>
          <a:p>
            <a:pPr algn="ctr"/>
            <a:r>
              <a:rPr lang="en-US" sz="1400" b="1" dirty="0" smtClean="0">
                <a:sym typeface="Symbol"/>
              </a:rPr>
              <a:t>each with 20% fill</a:t>
            </a:r>
            <a:endParaRPr lang="en-US" sz="1400" b="1" dirty="0"/>
          </a:p>
        </p:txBody>
      </p:sp>
      <p:sp>
        <p:nvSpPr>
          <p:cNvPr id="75" name="Can 74"/>
          <p:cNvSpPr/>
          <p:nvPr/>
        </p:nvSpPr>
        <p:spPr>
          <a:xfrm rot="20502532" flipH="1">
            <a:off x="3533163" y="3876201"/>
            <a:ext cx="534447" cy="335435"/>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6" name="Straight Arrow Connector 75"/>
          <p:cNvCxnSpPr/>
          <p:nvPr/>
        </p:nvCxnSpPr>
        <p:spPr>
          <a:xfrm flipH="1">
            <a:off x="4036215" y="2684178"/>
            <a:ext cx="627186" cy="11166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80787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25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left)">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0"/>
                            </p:stCondLst>
                            <p:childTnLst>
                              <p:par>
                                <p:cTn id="44" presetID="22" presetClass="entr" presetSubtype="8"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500"/>
                                        <p:tgtEl>
                                          <p:spTgt spid="61"/>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up)">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500"/>
                                        <p:tgtEl>
                                          <p:spTgt spid="75"/>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up)">
                                      <p:cBhvr>
                                        <p:cTn id="6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39" grpId="0" animBg="1"/>
      <p:bldP spid="48" grpId="0" animBg="1"/>
      <p:bldP spid="55" grpId="0" animBg="1"/>
      <p:bldP spid="56" grpId="0" animBg="1"/>
      <p:bldP spid="57" grpId="0" animBg="1"/>
      <p:bldP spid="24" grpId="0" animBg="1"/>
      <p:bldP spid="47" grpId="0"/>
      <p:bldP spid="61" grpId="0"/>
      <p:bldP spid="74" grpId="0"/>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5618" y="2979674"/>
            <a:ext cx="7117080" cy="2448352"/>
            <a:chOff x="5461744" y="1399222"/>
            <a:chExt cx="5195887" cy="1143000"/>
          </a:xfrm>
          <a:scene3d>
            <a:camera prst="orthographicFront">
              <a:rot lat="18899995" lon="0" rev="0"/>
            </a:camera>
            <a:lightRig rig="balanced" dir="t"/>
          </a:scene3d>
        </p:grpSpPr>
        <p:sp>
          <p:nvSpPr>
            <p:cNvPr id="18" name="Freeform 11"/>
            <p:cNvSpPr>
              <a:spLocks/>
            </p:cNvSpPr>
            <p:nvPr/>
          </p:nvSpPr>
          <p:spPr bwMode="auto">
            <a:xfrm>
              <a:off x="5461744" y="1400175"/>
              <a:ext cx="5195887" cy="1135380"/>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5" name="Line 152"/>
            <p:cNvSpPr>
              <a:spLocks noChangeShapeType="1"/>
            </p:cNvSpPr>
            <p:nvPr/>
          </p:nvSpPr>
          <p:spPr bwMode="auto">
            <a:xfrm flipH="1">
              <a:off x="5994191" y="1399222"/>
              <a:ext cx="1508760" cy="11430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6" name="Line 153"/>
            <p:cNvSpPr>
              <a:spLocks noChangeShapeType="1"/>
            </p:cNvSpPr>
            <p:nvPr/>
          </p:nvSpPr>
          <p:spPr bwMode="auto">
            <a:xfrm flipH="1">
              <a:off x="8901221" y="1399222"/>
              <a:ext cx="19050" cy="843915"/>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7" name="Line 154"/>
            <p:cNvSpPr>
              <a:spLocks noChangeShapeType="1"/>
            </p:cNvSpPr>
            <p:nvPr/>
          </p:nvSpPr>
          <p:spPr bwMode="auto">
            <a:xfrm>
              <a:off x="7502951" y="1399222"/>
              <a:ext cx="411480" cy="9144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grpSp>
      <p:sp>
        <p:nvSpPr>
          <p:cNvPr id="87" name="Cube 86"/>
          <p:cNvSpPr/>
          <p:nvPr/>
        </p:nvSpPr>
        <p:spPr>
          <a:xfrm flipH="1">
            <a:off x="1916558" y="308489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8" name="Cube 87"/>
          <p:cNvSpPr/>
          <p:nvPr/>
        </p:nvSpPr>
        <p:spPr>
          <a:xfrm flipH="1">
            <a:off x="3182644" y="3081618"/>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Cube 88"/>
          <p:cNvSpPr/>
          <p:nvPr/>
        </p:nvSpPr>
        <p:spPr>
          <a:xfrm flipH="1">
            <a:off x="1197948" y="4719369"/>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0" name="Cube 89"/>
          <p:cNvSpPr/>
          <p:nvPr/>
        </p:nvSpPr>
        <p:spPr>
          <a:xfrm flipH="1">
            <a:off x="3792212" y="4406195"/>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Cube 90"/>
          <p:cNvSpPr/>
          <p:nvPr/>
        </p:nvSpPr>
        <p:spPr>
          <a:xfrm flipH="1">
            <a:off x="5146003" y="436437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2" name="Cube 91"/>
          <p:cNvSpPr/>
          <p:nvPr/>
        </p:nvSpPr>
        <p:spPr>
          <a:xfrm flipH="1">
            <a:off x="7543058" y="435702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3" name="Cube 92"/>
          <p:cNvSpPr/>
          <p:nvPr/>
        </p:nvSpPr>
        <p:spPr>
          <a:xfrm flipH="1">
            <a:off x="7410290" y="2987442"/>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4" name="Cube 93"/>
          <p:cNvSpPr/>
          <p:nvPr/>
        </p:nvSpPr>
        <p:spPr>
          <a:xfrm flipH="1">
            <a:off x="5159050" y="3060525"/>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dirty="0" smtClean="0"/>
              <a:t>What if there’s no digital switching in the network?</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9" name="TextBox 18"/>
          <p:cNvSpPr txBox="1"/>
          <p:nvPr/>
        </p:nvSpPr>
        <p:spPr>
          <a:xfrm>
            <a:off x="-69582" y="1026498"/>
            <a:ext cx="931665" cy="1862048"/>
          </a:xfrm>
          <a:prstGeom prst="rect">
            <a:avLst/>
          </a:prstGeom>
          <a:noFill/>
        </p:spPr>
        <p:txBody>
          <a:bodyPr wrap="none" rtlCol="0">
            <a:spAutoFit/>
          </a:bodyPr>
          <a:lstStyle/>
          <a:p>
            <a:r>
              <a:rPr lang="en-US" sz="11500" dirty="0" smtClean="0">
                <a:solidFill>
                  <a:schemeClr val="bg1">
                    <a:lumMod val="85000"/>
                  </a:schemeClr>
                </a:solidFill>
              </a:rPr>
              <a:t>2</a:t>
            </a:r>
            <a:endParaRPr lang="en-US" sz="11500" dirty="0">
              <a:solidFill>
                <a:schemeClr val="bg1">
                  <a:lumMod val="85000"/>
                </a:schemeClr>
              </a:solidFill>
            </a:endParaRPr>
          </a:p>
        </p:txBody>
      </p:sp>
      <p:sp>
        <p:nvSpPr>
          <p:cNvPr id="26" name="Can 25"/>
          <p:cNvSpPr/>
          <p:nvPr/>
        </p:nvSpPr>
        <p:spPr>
          <a:xfrm rot="5400000" flipH="1">
            <a:off x="2930200" y="2645384"/>
            <a:ext cx="90840" cy="1477803"/>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p:cNvCxnSpPr/>
          <p:nvPr/>
        </p:nvCxnSpPr>
        <p:spPr>
          <a:xfrm flipH="1" flipV="1">
            <a:off x="1814339" y="2358076"/>
            <a:ext cx="416183" cy="1040114"/>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1861392" y="2315353"/>
            <a:ext cx="414248" cy="1038795"/>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8057885" y="47145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034708" y="46874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39" name="Can 38"/>
          <p:cNvSpPr/>
          <p:nvPr/>
        </p:nvSpPr>
        <p:spPr>
          <a:xfrm rot="5400000" flipH="1">
            <a:off x="4998428" y="474087"/>
            <a:ext cx="100784" cy="5567758"/>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2" name="Straight Connector 41"/>
          <p:cNvCxnSpPr/>
          <p:nvPr/>
        </p:nvCxnSpPr>
        <p:spPr>
          <a:xfrm flipH="1" flipV="1">
            <a:off x="2224783" y="270445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48" name="Can 47"/>
          <p:cNvSpPr/>
          <p:nvPr/>
        </p:nvSpPr>
        <p:spPr>
          <a:xfrm rot="5400000" flipH="1">
            <a:off x="2708675" y="2912194"/>
            <a:ext cx="78700" cy="1380416"/>
          </a:xfrm>
          <a:prstGeom prst="can">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Connector 49"/>
          <p:cNvCxnSpPr/>
          <p:nvPr/>
        </p:nvCxnSpPr>
        <p:spPr>
          <a:xfrm flipH="1" flipV="1">
            <a:off x="2287732" y="2717712"/>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2330803" y="271108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1409700" y="2744768"/>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1373127" y="2774622"/>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55" name="Can 54"/>
          <p:cNvSpPr/>
          <p:nvPr/>
        </p:nvSpPr>
        <p:spPr>
          <a:xfrm rot="20095844" flipH="1" flipV="1">
            <a:off x="3685958" y="3508573"/>
            <a:ext cx="75664" cy="1496930"/>
          </a:xfrm>
          <a:prstGeom prst="can">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Can 55"/>
          <p:cNvSpPr/>
          <p:nvPr/>
        </p:nvSpPr>
        <p:spPr>
          <a:xfrm rot="5400000" flipH="1">
            <a:off x="6148116" y="2791400"/>
            <a:ext cx="80524" cy="3828441"/>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Can 56"/>
          <p:cNvSpPr/>
          <p:nvPr/>
        </p:nvSpPr>
        <p:spPr>
          <a:xfrm rot="20095844" flipH="1" flipV="1">
            <a:off x="3960979" y="3305855"/>
            <a:ext cx="75664" cy="1514360"/>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8" name="Straight Connector 57"/>
          <p:cNvCxnSpPr/>
          <p:nvPr/>
        </p:nvCxnSpPr>
        <p:spPr>
          <a:xfrm flipH="1" flipV="1">
            <a:off x="4036215" y="490152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7819364" y="3228422"/>
            <a:ext cx="417445"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4002503" y="491883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7819364" y="3248027"/>
            <a:ext cx="447243" cy="2618"/>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7819365" y="3270250"/>
            <a:ext cx="515982"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514102" y="1932694"/>
            <a:ext cx="612878" cy="430887"/>
          </a:xfrm>
          <a:prstGeom prst="rect">
            <a:avLst/>
          </a:prstGeom>
          <a:noFill/>
        </p:spPr>
        <p:txBody>
          <a:bodyPr wrap="square" rtlCol="0">
            <a:spAutoFit/>
          </a:bodyPr>
          <a:lstStyle/>
          <a:p>
            <a:pPr algn="ctr"/>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1" name="TextBox 80"/>
          <p:cNvSpPr txBox="1"/>
          <p:nvPr/>
        </p:nvSpPr>
        <p:spPr>
          <a:xfrm>
            <a:off x="2109586" y="2325757"/>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sp>
        <p:nvSpPr>
          <p:cNvPr id="82" name="TextBox 81"/>
          <p:cNvSpPr txBox="1"/>
          <p:nvPr/>
        </p:nvSpPr>
        <p:spPr>
          <a:xfrm>
            <a:off x="823399" y="2518091"/>
            <a:ext cx="612878" cy="430887"/>
          </a:xfrm>
          <a:prstGeom prst="rect">
            <a:avLst/>
          </a:prstGeom>
          <a:noFill/>
        </p:spPr>
        <p:txBody>
          <a:bodyPr wrap="square" rtlCol="0">
            <a:spAutoFit/>
          </a:bodyPr>
          <a:lstStyle/>
          <a:p>
            <a:pPr algn="r"/>
            <a:r>
              <a:rPr lang="en-US" sz="1100" dirty="0" smtClean="0">
                <a:solidFill>
                  <a:srgbClr val="C00000"/>
                </a:solidFill>
              </a:rPr>
              <a:t>2x10G Svc</a:t>
            </a:r>
            <a:endParaRPr lang="en-US" sz="1100" dirty="0">
              <a:solidFill>
                <a:srgbClr val="C00000"/>
              </a:solidFill>
            </a:endParaRPr>
          </a:p>
        </p:txBody>
      </p:sp>
      <p:sp>
        <p:nvSpPr>
          <p:cNvPr id="83" name="TextBox 82"/>
          <p:cNvSpPr txBox="1"/>
          <p:nvPr/>
        </p:nvSpPr>
        <p:spPr>
          <a:xfrm>
            <a:off x="8452153" y="4470641"/>
            <a:ext cx="612878" cy="430887"/>
          </a:xfrm>
          <a:prstGeom prst="rect">
            <a:avLst/>
          </a:prstGeom>
          <a:noFill/>
        </p:spPr>
        <p:txBody>
          <a:bodyPr wrap="square" rtlCol="0">
            <a:spAutoFit/>
          </a:bodyPr>
          <a:lstStyle/>
          <a:p>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4" name="TextBox 83"/>
          <p:cNvSpPr txBox="1"/>
          <p:nvPr/>
        </p:nvSpPr>
        <p:spPr>
          <a:xfrm>
            <a:off x="4103248" y="5286533"/>
            <a:ext cx="612878" cy="430887"/>
          </a:xfrm>
          <a:prstGeom prst="rect">
            <a:avLst/>
          </a:prstGeom>
          <a:noFill/>
        </p:spPr>
        <p:txBody>
          <a:bodyPr wrap="square" rtlCol="0">
            <a:spAutoFit/>
          </a:bodyPr>
          <a:lstStyle/>
          <a:p>
            <a:r>
              <a:rPr lang="en-US" sz="1100" dirty="0" smtClean="0">
                <a:solidFill>
                  <a:srgbClr val="C00000"/>
                </a:solidFill>
              </a:rPr>
              <a:t>2x10G Svc</a:t>
            </a:r>
            <a:endParaRPr lang="en-US" sz="1100" dirty="0">
              <a:solidFill>
                <a:srgbClr val="C00000"/>
              </a:solidFill>
            </a:endParaRPr>
          </a:p>
        </p:txBody>
      </p:sp>
      <p:sp>
        <p:nvSpPr>
          <p:cNvPr id="85" name="TextBox 84"/>
          <p:cNvSpPr txBox="1"/>
          <p:nvPr/>
        </p:nvSpPr>
        <p:spPr>
          <a:xfrm>
            <a:off x="8320294" y="3084896"/>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cxnSp>
        <p:nvCxnSpPr>
          <p:cNvPr id="46" name="Straight Connector 45"/>
          <p:cNvCxnSpPr/>
          <p:nvPr/>
        </p:nvCxnSpPr>
        <p:spPr>
          <a:xfrm flipH="1" flipV="1">
            <a:off x="5439898" y="4825592"/>
            <a:ext cx="295641" cy="697384"/>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4929765" y="4123945"/>
            <a:ext cx="974293" cy="1071755"/>
          </a:xfrm>
          <a:prstGeom prst="ellipse">
            <a:avLst/>
          </a:prstGeom>
          <a:noFill/>
          <a:ln>
            <a:solidFill>
              <a:schemeClr val="accent5">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9" name="Straight Connector 48"/>
          <p:cNvCxnSpPr/>
          <p:nvPr/>
        </p:nvCxnSpPr>
        <p:spPr>
          <a:xfrm flipH="1" flipV="1">
            <a:off x="1679883" y="2534194"/>
            <a:ext cx="475693" cy="946379"/>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53" name="Can 52"/>
          <p:cNvSpPr/>
          <p:nvPr/>
        </p:nvSpPr>
        <p:spPr>
          <a:xfrm rot="5400000" flipH="1">
            <a:off x="2834008" y="2752646"/>
            <a:ext cx="68985" cy="1477803"/>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Can 58"/>
          <p:cNvSpPr/>
          <p:nvPr/>
        </p:nvSpPr>
        <p:spPr>
          <a:xfrm rot="20095844" flipH="1" flipV="1">
            <a:off x="3844779" y="3401756"/>
            <a:ext cx="75664" cy="1514360"/>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Can 60"/>
          <p:cNvSpPr/>
          <p:nvPr/>
        </p:nvSpPr>
        <p:spPr>
          <a:xfrm rot="5400000" flipH="1">
            <a:off x="4771096" y="4181960"/>
            <a:ext cx="76434" cy="1287263"/>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Can 23"/>
          <p:cNvSpPr/>
          <p:nvPr/>
        </p:nvSpPr>
        <p:spPr>
          <a:xfrm rot="5400000" flipH="1">
            <a:off x="2465402" y="3195492"/>
            <a:ext cx="550176" cy="43751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TextBox 63"/>
          <p:cNvSpPr txBox="1"/>
          <p:nvPr/>
        </p:nvSpPr>
        <p:spPr>
          <a:xfrm>
            <a:off x="1271029" y="2290110"/>
            <a:ext cx="612878" cy="430887"/>
          </a:xfrm>
          <a:prstGeom prst="rect">
            <a:avLst/>
          </a:prstGeom>
          <a:noFill/>
        </p:spPr>
        <p:txBody>
          <a:bodyPr wrap="square" rtlCol="0">
            <a:spAutoFit/>
          </a:bodyPr>
          <a:lstStyle/>
          <a:p>
            <a:pPr algn="ctr"/>
            <a:r>
              <a:rPr lang="en-US" sz="1100" dirty="0" smtClean="0">
                <a:solidFill>
                  <a:schemeClr val="accent5">
                    <a:lumMod val="50000"/>
                  </a:schemeClr>
                </a:solidFill>
              </a:rPr>
              <a:t>1x10G Svc</a:t>
            </a:r>
            <a:endParaRPr lang="en-US" sz="1100" dirty="0">
              <a:solidFill>
                <a:schemeClr val="accent5">
                  <a:lumMod val="50000"/>
                </a:schemeClr>
              </a:solidFill>
            </a:endParaRPr>
          </a:p>
        </p:txBody>
      </p:sp>
      <p:sp>
        <p:nvSpPr>
          <p:cNvPr id="66" name="TextBox 65"/>
          <p:cNvSpPr txBox="1"/>
          <p:nvPr/>
        </p:nvSpPr>
        <p:spPr>
          <a:xfrm>
            <a:off x="5697047" y="5433623"/>
            <a:ext cx="612878" cy="430887"/>
          </a:xfrm>
          <a:prstGeom prst="rect">
            <a:avLst/>
          </a:prstGeom>
          <a:noFill/>
        </p:spPr>
        <p:txBody>
          <a:bodyPr wrap="square" rtlCol="0">
            <a:spAutoFit/>
          </a:bodyPr>
          <a:lstStyle/>
          <a:p>
            <a:r>
              <a:rPr lang="en-US" sz="1100" dirty="0" smtClean="0">
                <a:solidFill>
                  <a:schemeClr val="accent5">
                    <a:lumMod val="50000"/>
                  </a:schemeClr>
                </a:solidFill>
              </a:rPr>
              <a:t>1x10G Svc</a:t>
            </a:r>
            <a:endParaRPr lang="en-US" sz="1100" dirty="0">
              <a:solidFill>
                <a:schemeClr val="accent5">
                  <a:lumMod val="50000"/>
                </a:schemeClr>
              </a:solidFill>
            </a:endParaRPr>
          </a:p>
        </p:txBody>
      </p:sp>
      <p:sp>
        <p:nvSpPr>
          <p:cNvPr id="67" name="TextBox 66"/>
          <p:cNvSpPr txBox="1"/>
          <p:nvPr/>
        </p:nvSpPr>
        <p:spPr>
          <a:xfrm>
            <a:off x="2790176" y="1621174"/>
            <a:ext cx="2355827" cy="523220"/>
          </a:xfrm>
          <a:prstGeom prst="rect">
            <a:avLst/>
          </a:prstGeom>
          <a:noFill/>
        </p:spPr>
        <p:txBody>
          <a:bodyPr wrap="square" rtlCol="0">
            <a:spAutoFit/>
          </a:bodyPr>
          <a:lstStyle/>
          <a:p>
            <a:r>
              <a:rPr lang="en-US" sz="1400" b="1" dirty="0" smtClean="0"/>
              <a:t>4 </a:t>
            </a:r>
            <a:r>
              <a:rPr lang="en-US" sz="1400" b="1" dirty="0" smtClean="0">
                <a:sym typeface="Symbol"/>
              </a:rPr>
              <a:t>s total,</a:t>
            </a:r>
          </a:p>
          <a:p>
            <a:r>
              <a:rPr lang="en-US" sz="1400" b="1" dirty="0" smtClean="0">
                <a:sym typeface="Symbol"/>
              </a:rPr>
              <a:t>each with 10, 20 or 30% fill</a:t>
            </a:r>
            <a:endParaRPr lang="en-US" sz="1400" b="1" dirty="0"/>
          </a:p>
        </p:txBody>
      </p:sp>
      <p:cxnSp>
        <p:nvCxnSpPr>
          <p:cNvPr id="68" name="Straight Arrow Connector 67"/>
          <p:cNvCxnSpPr/>
          <p:nvPr/>
        </p:nvCxnSpPr>
        <p:spPr>
          <a:xfrm flipH="1">
            <a:off x="2811977" y="2094699"/>
            <a:ext cx="163643" cy="103130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774242" y="2208541"/>
            <a:ext cx="2355827" cy="523220"/>
          </a:xfrm>
          <a:prstGeom prst="rect">
            <a:avLst/>
          </a:prstGeom>
          <a:noFill/>
        </p:spPr>
        <p:txBody>
          <a:bodyPr wrap="square" rtlCol="0">
            <a:spAutoFit/>
          </a:bodyPr>
          <a:lstStyle/>
          <a:p>
            <a:pPr algn="ctr"/>
            <a:r>
              <a:rPr lang="en-US" sz="1400" b="1" dirty="0" smtClean="0"/>
              <a:t>3 </a:t>
            </a:r>
            <a:r>
              <a:rPr lang="en-US" sz="1400" b="1" dirty="0" smtClean="0">
                <a:sym typeface="Symbol"/>
              </a:rPr>
              <a:t>s total,</a:t>
            </a:r>
          </a:p>
          <a:p>
            <a:pPr algn="ctr"/>
            <a:r>
              <a:rPr lang="en-US" sz="1400" b="1" dirty="0" smtClean="0">
                <a:sym typeface="Symbol"/>
              </a:rPr>
              <a:t>each with 10 or 20% fill</a:t>
            </a:r>
            <a:endParaRPr lang="en-US" sz="1400" b="1" dirty="0"/>
          </a:p>
        </p:txBody>
      </p:sp>
      <p:sp>
        <p:nvSpPr>
          <p:cNvPr id="72" name="Can 71"/>
          <p:cNvSpPr/>
          <p:nvPr/>
        </p:nvSpPr>
        <p:spPr>
          <a:xfrm rot="20502532" flipH="1">
            <a:off x="3533163" y="3876201"/>
            <a:ext cx="534447" cy="335435"/>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3" name="Straight Arrow Connector 72"/>
          <p:cNvCxnSpPr/>
          <p:nvPr/>
        </p:nvCxnSpPr>
        <p:spPr>
          <a:xfrm flipH="1">
            <a:off x="4036215" y="2684178"/>
            <a:ext cx="627186" cy="11166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9" name="Content Placeholder 1"/>
          <p:cNvSpPr txBox="1">
            <a:spLocks/>
          </p:cNvSpPr>
          <p:nvPr/>
        </p:nvSpPr>
        <p:spPr>
          <a:xfrm>
            <a:off x="6361043" y="1036278"/>
            <a:ext cx="2765504" cy="1111859"/>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r">
              <a:spcBef>
                <a:spcPts val="0"/>
              </a:spcBef>
              <a:buNone/>
            </a:pPr>
            <a:r>
              <a:rPr lang="en-US" sz="2000" b="1" dirty="0" smtClean="0"/>
              <a:t>Simple 8 node network</a:t>
            </a:r>
          </a:p>
          <a:p>
            <a:pPr marL="57150" indent="0" algn="r">
              <a:spcBef>
                <a:spcPts val="0"/>
              </a:spcBef>
              <a:buNone/>
            </a:pPr>
            <a:r>
              <a:rPr lang="en-US" sz="1600" dirty="0"/>
              <a:t>Demands </a:t>
            </a:r>
            <a:r>
              <a:rPr lang="en-US" sz="1600" dirty="0" smtClean="0"/>
              <a:t>from only </a:t>
            </a:r>
            <a:r>
              <a:rPr lang="en-US" sz="1600" dirty="0"/>
              <a:t>1 node</a:t>
            </a:r>
          </a:p>
          <a:p>
            <a:pPr marL="57150" indent="0" algn="r">
              <a:spcBef>
                <a:spcPts val="0"/>
              </a:spcBef>
              <a:buNone/>
            </a:pPr>
            <a:r>
              <a:rPr lang="en-US" sz="1600" dirty="0" smtClean="0"/>
              <a:t>10G Services, 100G Transport </a:t>
            </a:r>
            <a:r>
              <a:rPr lang="en-US" sz="1600" b="1" dirty="0" smtClean="0"/>
              <a:t>Adding 1x10G service</a:t>
            </a:r>
          </a:p>
        </p:txBody>
      </p:sp>
      <p:sp>
        <p:nvSpPr>
          <p:cNvPr id="74" name="Cube 73"/>
          <p:cNvSpPr/>
          <p:nvPr/>
        </p:nvSpPr>
        <p:spPr>
          <a:xfrm flipH="1">
            <a:off x="441154" y="6081231"/>
            <a:ext cx="287371" cy="298598"/>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TextBox 75"/>
          <p:cNvSpPr txBox="1"/>
          <p:nvPr/>
        </p:nvSpPr>
        <p:spPr>
          <a:xfrm>
            <a:off x="2338967" y="2744768"/>
            <a:ext cx="324128" cy="369332"/>
          </a:xfrm>
          <a:prstGeom prst="rect">
            <a:avLst/>
          </a:prstGeom>
          <a:noFill/>
        </p:spPr>
        <p:txBody>
          <a:bodyPr wrap="none" rtlCol="0">
            <a:spAutoFit/>
          </a:bodyPr>
          <a:lstStyle/>
          <a:p>
            <a:r>
              <a:rPr lang="en-US" b="1" dirty="0" smtClean="0"/>
              <a:t>A</a:t>
            </a:r>
            <a:endParaRPr lang="en-US" b="1" dirty="0"/>
          </a:p>
        </p:txBody>
      </p:sp>
      <p:sp>
        <p:nvSpPr>
          <p:cNvPr id="77" name="TextBox 76"/>
          <p:cNvSpPr txBox="1"/>
          <p:nvPr/>
        </p:nvSpPr>
        <p:spPr>
          <a:xfrm>
            <a:off x="3582275" y="2744768"/>
            <a:ext cx="314510" cy="369332"/>
          </a:xfrm>
          <a:prstGeom prst="rect">
            <a:avLst/>
          </a:prstGeom>
          <a:noFill/>
        </p:spPr>
        <p:txBody>
          <a:bodyPr wrap="none" rtlCol="0">
            <a:spAutoFit/>
          </a:bodyPr>
          <a:lstStyle/>
          <a:p>
            <a:r>
              <a:rPr lang="en-US" b="1" dirty="0"/>
              <a:t>B</a:t>
            </a:r>
          </a:p>
        </p:txBody>
      </p:sp>
      <p:sp>
        <p:nvSpPr>
          <p:cNvPr id="78" name="TextBox 77"/>
          <p:cNvSpPr txBox="1"/>
          <p:nvPr/>
        </p:nvSpPr>
        <p:spPr>
          <a:xfrm>
            <a:off x="5550443" y="2744768"/>
            <a:ext cx="306494" cy="369332"/>
          </a:xfrm>
          <a:prstGeom prst="rect">
            <a:avLst/>
          </a:prstGeom>
          <a:noFill/>
        </p:spPr>
        <p:txBody>
          <a:bodyPr wrap="none" rtlCol="0">
            <a:spAutoFit/>
          </a:bodyPr>
          <a:lstStyle/>
          <a:p>
            <a:r>
              <a:rPr lang="en-US" b="1" dirty="0"/>
              <a:t>C</a:t>
            </a:r>
          </a:p>
        </p:txBody>
      </p:sp>
      <p:sp>
        <p:nvSpPr>
          <p:cNvPr id="79" name="TextBox 78"/>
          <p:cNvSpPr txBox="1"/>
          <p:nvPr/>
        </p:nvSpPr>
        <p:spPr>
          <a:xfrm>
            <a:off x="7832698" y="2744768"/>
            <a:ext cx="330540" cy="369332"/>
          </a:xfrm>
          <a:prstGeom prst="rect">
            <a:avLst/>
          </a:prstGeom>
          <a:noFill/>
        </p:spPr>
        <p:txBody>
          <a:bodyPr wrap="none" rtlCol="0">
            <a:spAutoFit/>
          </a:bodyPr>
          <a:lstStyle/>
          <a:p>
            <a:r>
              <a:rPr lang="en-US" b="1" dirty="0" smtClean="0"/>
              <a:t>D</a:t>
            </a:r>
            <a:endParaRPr lang="en-US" b="1" dirty="0"/>
          </a:p>
        </p:txBody>
      </p:sp>
      <p:sp>
        <p:nvSpPr>
          <p:cNvPr id="86" name="TextBox 85"/>
          <p:cNvSpPr txBox="1"/>
          <p:nvPr/>
        </p:nvSpPr>
        <p:spPr>
          <a:xfrm>
            <a:off x="1714571" y="5229079"/>
            <a:ext cx="296876" cy="369332"/>
          </a:xfrm>
          <a:prstGeom prst="rect">
            <a:avLst/>
          </a:prstGeom>
          <a:noFill/>
        </p:spPr>
        <p:txBody>
          <a:bodyPr wrap="none" rtlCol="0">
            <a:spAutoFit/>
          </a:bodyPr>
          <a:lstStyle/>
          <a:p>
            <a:r>
              <a:rPr lang="en-US" b="1" dirty="0" smtClean="0"/>
              <a:t>E</a:t>
            </a:r>
            <a:endParaRPr lang="en-US" b="1" dirty="0"/>
          </a:p>
        </p:txBody>
      </p:sp>
      <p:sp>
        <p:nvSpPr>
          <p:cNvPr id="95" name="TextBox 94"/>
          <p:cNvSpPr txBox="1"/>
          <p:nvPr/>
        </p:nvSpPr>
        <p:spPr>
          <a:xfrm>
            <a:off x="4324090" y="4901528"/>
            <a:ext cx="296876" cy="369332"/>
          </a:xfrm>
          <a:prstGeom prst="rect">
            <a:avLst/>
          </a:prstGeom>
          <a:noFill/>
        </p:spPr>
        <p:txBody>
          <a:bodyPr wrap="none" rtlCol="0">
            <a:spAutoFit/>
          </a:bodyPr>
          <a:lstStyle/>
          <a:p>
            <a:r>
              <a:rPr lang="en-US" b="1" dirty="0" smtClean="0"/>
              <a:t>F</a:t>
            </a:r>
            <a:endParaRPr lang="en-US" b="1" dirty="0"/>
          </a:p>
        </p:txBody>
      </p:sp>
      <p:sp>
        <p:nvSpPr>
          <p:cNvPr id="96" name="TextBox 95"/>
          <p:cNvSpPr txBox="1"/>
          <p:nvPr/>
        </p:nvSpPr>
        <p:spPr>
          <a:xfrm>
            <a:off x="5661049" y="4841894"/>
            <a:ext cx="332142" cy="369332"/>
          </a:xfrm>
          <a:prstGeom prst="rect">
            <a:avLst/>
          </a:prstGeom>
          <a:noFill/>
        </p:spPr>
        <p:txBody>
          <a:bodyPr wrap="none" rtlCol="0">
            <a:spAutoFit/>
          </a:bodyPr>
          <a:lstStyle/>
          <a:p>
            <a:r>
              <a:rPr lang="en-US" b="1" dirty="0" smtClean="0"/>
              <a:t>G</a:t>
            </a:r>
            <a:endParaRPr lang="en-US" b="1" dirty="0"/>
          </a:p>
        </p:txBody>
      </p:sp>
      <p:sp>
        <p:nvSpPr>
          <p:cNvPr id="97" name="TextBox 96"/>
          <p:cNvSpPr txBox="1"/>
          <p:nvPr/>
        </p:nvSpPr>
        <p:spPr>
          <a:xfrm>
            <a:off x="8054586" y="4793736"/>
            <a:ext cx="332142" cy="369332"/>
          </a:xfrm>
          <a:prstGeom prst="rect">
            <a:avLst/>
          </a:prstGeom>
          <a:noFill/>
        </p:spPr>
        <p:txBody>
          <a:bodyPr wrap="none" rtlCol="0">
            <a:spAutoFit/>
          </a:bodyPr>
          <a:lstStyle/>
          <a:p>
            <a:r>
              <a:rPr lang="en-US" b="1" dirty="0" smtClean="0"/>
              <a:t>H</a:t>
            </a:r>
            <a:endParaRPr lang="en-US" b="1" dirty="0"/>
          </a:p>
        </p:txBody>
      </p:sp>
      <p:sp>
        <p:nvSpPr>
          <p:cNvPr id="98" name="TextBox 97"/>
          <p:cNvSpPr txBox="1"/>
          <p:nvPr/>
        </p:nvSpPr>
        <p:spPr>
          <a:xfrm>
            <a:off x="676061" y="6006108"/>
            <a:ext cx="1693156" cy="523220"/>
          </a:xfrm>
          <a:prstGeom prst="rect">
            <a:avLst/>
          </a:prstGeom>
          <a:noFill/>
        </p:spPr>
        <p:txBody>
          <a:bodyPr wrap="none" rtlCol="0">
            <a:spAutoFit/>
          </a:bodyPr>
          <a:lstStyle/>
          <a:p>
            <a:r>
              <a:rPr lang="en-US" sz="1400" dirty="0" smtClean="0"/>
              <a:t>Transport Node</a:t>
            </a:r>
          </a:p>
          <a:p>
            <a:r>
              <a:rPr lang="en-US" sz="1400" i="1" dirty="0" err="1" smtClean="0"/>
              <a:t>Muxponder</a:t>
            </a:r>
            <a:r>
              <a:rPr lang="en-US" sz="1400" i="1" dirty="0" smtClean="0"/>
              <a:t>, ROADM</a:t>
            </a:r>
            <a:endParaRPr lang="en-US" sz="1400" i="1" dirty="0"/>
          </a:p>
        </p:txBody>
      </p:sp>
    </p:spTree>
    <p:extLst>
      <p:ext uri="{BB962C8B-B14F-4D97-AF65-F5344CB8AC3E}">
        <p14:creationId xmlns:p14="http://schemas.microsoft.com/office/powerpoint/2010/main" xmlns="" val="2643564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250"/>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500"/>
                                        <p:tgtEl>
                                          <p:spTgt spid="67"/>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wipe(up)">
                                      <p:cBhvr>
                                        <p:cTn id="54" dur="500"/>
                                        <p:tgtEl>
                                          <p:spTgt spid="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left)">
                                      <p:cBhvr>
                                        <p:cTn id="63" dur="500"/>
                                        <p:tgtEl>
                                          <p:spTgt spid="70"/>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animBg="1"/>
      <p:bldP spid="53" grpId="0" animBg="1"/>
      <p:bldP spid="59" grpId="0" animBg="1"/>
      <p:bldP spid="61" grpId="0" animBg="1"/>
      <p:bldP spid="24" grpId="0" animBg="1"/>
      <p:bldP spid="64" grpId="0"/>
      <p:bldP spid="66" grpId="0"/>
      <p:bldP spid="67" grpId="0"/>
      <p:bldP spid="70" grpId="0"/>
      <p:bldP spid="72" grpId="0" animBg="1"/>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5618" y="2979674"/>
            <a:ext cx="7117080" cy="2448352"/>
            <a:chOff x="5461744" y="1399222"/>
            <a:chExt cx="5195887" cy="1143000"/>
          </a:xfrm>
          <a:scene3d>
            <a:camera prst="orthographicFront">
              <a:rot lat="18899995" lon="0" rev="0"/>
            </a:camera>
            <a:lightRig rig="balanced" dir="t"/>
          </a:scene3d>
        </p:grpSpPr>
        <p:sp>
          <p:nvSpPr>
            <p:cNvPr id="18" name="Freeform 11"/>
            <p:cNvSpPr>
              <a:spLocks/>
            </p:cNvSpPr>
            <p:nvPr/>
          </p:nvSpPr>
          <p:spPr bwMode="auto">
            <a:xfrm>
              <a:off x="5461744" y="1400175"/>
              <a:ext cx="5195887" cy="1135380"/>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5" name="Line 152"/>
            <p:cNvSpPr>
              <a:spLocks noChangeShapeType="1"/>
            </p:cNvSpPr>
            <p:nvPr/>
          </p:nvSpPr>
          <p:spPr bwMode="auto">
            <a:xfrm flipH="1">
              <a:off x="5994191" y="1399222"/>
              <a:ext cx="1508760" cy="11430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6" name="Line 153"/>
            <p:cNvSpPr>
              <a:spLocks noChangeShapeType="1"/>
            </p:cNvSpPr>
            <p:nvPr/>
          </p:nvSpPr>
          <p:spPr bwMode="auto">
            <a:xfrm flipH="1">
              <a:off x="8901221" y="1399222"/>
              <a:ext cx="19050" cy="843915"/>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7" name="Line 154"/>
            <p:cNvSpPr>
              <a:spLocks noChangeShapeType="1"/>
            </p:cNvSpPr>
            <p:nvPr/>
          </p:nvSpPr>
          <p:spPr bwMode="auto">
            <a:xfrm>
              <a:off x="7502951" y="1399222"/>
              <a:ext cx="411480" cy="9144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grpSp>
      <p:grpSp>
        <p:nvGrpSpPr>
          <p:cNvPr id="67" name="Group 66"/>
          <p:cNvGrpSpPr/>
          <p:nvPr/>
        </p:nvGrpSpPr>
        <p:grpSpPr>
          <a:xfrm>
            <a:off x="5132956" y="3051436"/>
            <a:ext cx="574742" cy="597196"/>
            <a:chOff x="4876799" y="3346518"/>
            <a:chExt cx="1159043" cy="2292010"/>
          </a:xfrm>
        </p:grpSpPr>
        <p:sp>
          <p:nvSpPr>
            <p:cNvPr id="68" name="Cube 67"/>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Freeform 68"/>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7352695" y="3009760"/>
            <a:ext cx="574742" cy="597196"/>
            <a:chOff x="4876799" y="3346518"/>
            <a:chExt cx="1159043" cy="2292010"/>
          </a:xfrm>
        </p:grpSpPr>
        <p:sp>
          <p:nvSpPr>
            <p:cNvPr id="72" name="Cube 71"/>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Freeform 72"/>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533350" y="4388829"/>
            <a:ext cx="574742" cy="597196"/>
            <a:chOff x="4876799" y="3346518"/>
            <a:chExt cx="1159043" cy="2292010"/>
          </a:xfrm>
        </p:grpSpPr>
        <p:sp>
          <p:nvSpPr>
            <p:cNvPr id="76" name="Cube 75"/>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Freeform 76"/>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5139480" y="4430505"/>
            <a:ext cx="574742" cy="597196"/>
            <a:chOff x="4876799" y="3346518"/>
            <a:chExt cx="1159043" cy="2292010"/>
          </a:xfrm>
        </p:grpSpPr>
        <p:sp>
          <p:nvSpPr>
            <p:cNvPr id="86" name="Cube 85"/>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5" name="Freeform 94"/>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787822" y="4472181"/>
            <a:ext cx="574742" cy="597196"/>
            <a:chOff x="4876799" y="3346518"/>
            <a:chExt cx="1159043" cy="2292010"/>
          </a:xfrm>
        </p:grpSpPr>
        <p:sp>
          <p:nvSpPr>
            <p:cNvPr id="98" name="Cube 97"/>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9" name="Freeform 98"/>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877983" y="3081618"/>
            <a:ext cx="574742" cy="597196"/>
            <a:chOff x="4876799" y="3346518"/>
            <a:chExt cx="1159043" cy="2292010"/>
          </a:xfrm>
        </p:grpSpPr>
        <p:sp>
          <p:nvSpPr>
            <p:cNvPr id="102" name="Cube 101"/>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Freeform 102"/>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3210343" y="3099592"/>
            <a:ext cx="574742" cy="597196"/>
            <a:chOff x="4876799" y="3346518"/>
            <a:chExt cx="1159043" cy="2292010"/>
          </a:xfrm>
        </p:grpSpPr>
        <p:sp>
          <p:nvSpPr>
            <p:cNvPr id="106" name="Cube 105"/>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Freeform 106"/>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1201456" y="4697885"/>
            <a:ext cx="574742" cy="597196"/>
            <a:chOff x="4876799" y="3346518"/>
            <a:chExt cx="1159043" cy="2292010"/>
          </a:xfrm>
        </p:grpSpPr>
        <p:sp>
          <p:nvSpPr>
            <p:cNvPr id="110" name="Cube 109"/>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Freeform 110"/>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304800" y="59816"/>
            <a:ext cx="8628372" cy="932372"/>
          </a:xfrm>
        </p:spPr>
        <p:txBody>
          <a:bodyPr>
            <a:normAutofit fontScale="90000"/>
          </a:bodyPr>
          <a:lstStyle/>
          <a:p>
            <a:r>
              <a:rPr lang="en-US" dirty="0" smtClean="0"/>
              <a:t>Digital switching at each node </a:t>
            </a:r>
            <a:r>
              <a:rPr lang="en-US" dirty="0"/>
              <a:t>optimizes</a:t>
            </a:r>
            <a:r>
              <a:rPr lang="en-US" dirty="0" smtClean="0"/>
              <a:t> bandwidth use</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9" name="TextBox 18"/>
          <p:cNvSpPr txBox="1"/>
          <p:nvPr/>
        </p:nvSpPr>
        <p:spPr>
          <a:xfrm>
            <a:off x="-69582" y="1026498"/>
            <a:ext cx="931665" cy="1862048"/>
          </a:xfrm>
          <a:prstGeom prst="rect">
            <a:avLst/>
          </a:prstGeom>
          <a:noFill/>
        </p:spPr>
        <p:txBody>
          <a:bodyPr wrap="none" rtlCol="0">
            <a:spAutoFit/>
          </a:bodyPr>
          <a:lstStyle/>
          <a:p>
            <a:r>
              <a:rPr lang="en-US" sz="11500" dirty="0">
                <a:solidFill>
                  <a:schemeClr val="bg1">
                    <a:lumMod val="85000"/>
                  </a:schemeClr>
                </a:solidFill>
              </a:rPr>
              <a:t>3</a:t>
            </a:r>
          </a:p>
        </p:txBody>
      </p:sp>
      <p:sp>
        <p:nvSpPr>
          <p:cNvPr id="26" name="Can 25"/>
          <p:cNvSpPr/>
          <p:nvPr/>
        </p:nvSpPr>
        <p:spPr>
          <a:xfrm rot="5400000" flipH="1">
            <a:off x="2821923" y="3000133"/>
            <a:ext cx="81908" cy="89370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p:cNvCxnSpPr/>
          <p:nvPr/>
        </p:nvCxnSpPr>
        <p:spPr>
          <a:xfrm flipH="1" flipV="1">
            <a:off x="1814339" y="2358076"/>
            <a:ext cx="416183" cy="1040114"/>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1861392" y="2315353"/>
            <a:ext cx="414248" cy="1038795"/>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8057885" y="47145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034708" y="46874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2224783" y="270445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2287732" y="2717712"/>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2330803" y="271108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1409700" y="2744768"/>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1373127" y="2774622"/>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57" name="Can 56"/>
          <p:cNvSpPr/>
          <p:nvPr/>
        </p:nvSpPr>
        <p:spPr>
          <a:xfrm rot="20234301" flipH="1" flipV="1">
            <a:off x="3618455" y="3619871"/>
            <a:ext cx="104207" cy="974236"/>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8" name="Straight Connector 57"/>
          <p:cNvCxnSpPr/>
          <p:nvPr/>
        </p:nvCxnSpPr>
        <p:spPr>
          <a:xfrm flipH="1" flipV="1">
            <a:off x="4036215" y="490152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7819364" y="3228422"/>
            <a:ext cx="417445"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4002503" y="491883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7819364" y="3248027"/>
            <a:ext cx="447243" cy="2618"/>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7819365" y="3270250"/>
            <a:ext cx="515982"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514102" y="1932694"/>
            <a:ext cx="612878" cy="430887"/>
          </a:xfrm>
          <a:prstGeom prst="rect">
            <a:avLst/>
          </a:prstGeom>
          <a:noFill/>
        </p:spPr>
        <p:txBody>
          <a:bodyPr wrap="square" rtlCol="0">
            <a:spAutoFit/>
          </a:bodyPr>
          <a:lstStyle/>
          <a:p>
            <a:pPr algn="ctr"/>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1" name="TextBox 80"/>
          <p:cNvSpPr txBox="1"/>
          <p:nvPr/>
        </p:nvSpPr>
        <p:spPr>
          <a:xfrm>
            <a:off x="2109586" y="2325757"/>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sp>
        <p:nvSpPr>
          <p:cNvPr id="82" name="TextBox 81"/>
          <p:cNvSpPr txBox="1"/>
          <p:nvPr/>
        </p:nvSpPr>
        <p:spPr>
          <a:xfrm>
            <a:off x="823399" y="2518091"/>
            <a:ext cx="612878" cy="430887"/>
          </a:xfrm>
          <a:prstGeom prst="rect">
            <a:avLst/>
          </a:prstGeom>
          <a:noFill/>
        </p:spPr>
        <p:txBody>
          <a:bodyPr wrap="square" rtlCol="0">
            <a:spAutoFit/>
          </a:bodyPr>
          <a:lstStyle/>
          <a:p>
            <a:pPr algn="r"/>
            <a:r>
              <a:rPr lang="en-US" sz="1100" dirty="0" smtClean="0">
                <a:solidFill>
                  <a:srgbClr val="C00000"/>
                </a:solidFill>
              </a:rPr>
              <a:t>2x10G Svc</a:t>
            </a:r>
            <a:endParaRPr lang="en-US" sz="1100" dirty="0">
              <a:solidFill>
                <a:srgbClr val="C00000"/>
              </a:solidFill>
            </a:endParaRPr>
          </a:p>
        </p:txBody>
      </p:sp>
      <p:sp>
        <p:nvSpPr>
          <p:cNvPr id="83" name="TextBox 82"/>
          <p:cNvSpPr txBox="1"/>
          <p:nvPr/>
        </p:nvSpPr>
        <p:spPr>
          <a:xfrm>
            <a:off x="8452153" y="4470641"/>
            <a:ext cx="612878" cy="430887"/>
          </a:xfrm>
          <a:prstGeom prst="rect">
            <a:avLst/>
          </a:prstGeom>
          <a:noFill/>
        </p:spPr>
        <p:txBody>
          <a:bodyPr wrap="square" rtlCol="0">
            <a:spAutoFit/>
          </a:bodyPr>
          <a:lstStyle/>
          <a:p>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4" name="TextBox 83"/>
          <p:cNvSpPr txBox="1"/>
          <p:nvPr/>
        </p:nvSpPr>
        <p:spPr>
          <a:xfrm>
            <a:off x="4103248" y="5286533"/>
            <a:ext cx="612878" cy="430887"/>
          </a:xfrm>
          <a:prstGeom prst="rect">
            <a:avLst/>
          </a:prstGeom>
          <a:noFill/>
        </p:spPr>
        <p:txBody>
          <a:bodyPr wrap="square" rtlCol="0">
            <a:spAutoFit/>
          </a:bodyPr>
          <a:lstStyle/>
          <a:p>
            <a:r>
              <a:rPr lang="en-US" sz="1100" dirty="0" smtClean="0">
                <a:solidFill>
                  <a:srgbClr val="C00000"/>
                </a:solidFill>
              </a:rPr>
              <a:t>2x10G Svc</a:t>
            </a:r>
            <a:endParaRPr lang="en-US" sz="1100" dirty="0">
              <a:solidFill>
                <a:srgbClr val="C00000"/>
              </a:solidFill>
            </a:endParaRPr>
          </a:p>
        </p:txBody>
      </p:sp>
      <p:sp>
        <p:nvSpPr>
          <p:cNvPr id="85" name="TextBox 84"/>
          <p:cNvSpPr txBox="1"/>
          <p:nvPr/>
        </p:nvSpPr>
        <p:spPr>
          <a:xfrm>
            <a:off x="8320294" y="3084896"/>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cxnSp>
        <p:nvCxnSpPr>
          <p:cNvPr id="46" name="Straight Connector 45"/>
          <p:cNvCxnSpPr/>
          <p:nvPr/>
        </p:nvCxnSpPr>
        <p:spPr>
          <a:xfrm flipH="1" flipV="1">
            <a:off x="5439898" y="4825592"/>
            <a:ext cx="295641" cy="697384"/>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1679883" y="2534194"/>
            <a:ext cx="475693" cy="946379"/>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13" name="Can 112"/>
          <p:cNvSpPr/>
          <p:nvPr/>
        </p:nvSpPr>
        <p:spPr>
          <a:xfrm rot="5400000" flipH="1">
            <a:off x="4431665" y="2721296"/>
            <a:ext cx="81908" cy="1435696"/>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an 113"/>
          <p:cNvSpPr/>
          <p:nvPr/>
        </p:nvSpPr>
        <p:spPr>
          <a:xfrm rot="5400000" flipH="1">
            <a:off x="6515383" y="2575075"/>
            <a:ext cx="81908" cy="1757907"/>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an 114"/>
          <p:cNvSpPr/>
          <p:nvPr/>
        </p:nvSpPr>
        <p:spPr>
          <a:xfrm rot="5400000" flipH="1">
            <a:off x="6601641" y="3781207"/>
            <a:ext cx="81908" cy="193042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an 115"/>
          <p:cNvSpPr/>
          <p:nvPr/>
        </p:nvSpPr>
        <p:spPr>
          <a:xfrm rot="5015351" flipH="1">
            <a:off x="4718060" y="4403839"/>
            <a:ext cx="81908" cy="86290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Can 117"/>
          <p:cNvSpPr/>
          <p:nvPr/>
        </p:nvSpPr>
        <p:spPr>
          <a:xfrm rot="5400000" flipH="1">
            <a:off x="2550001" y="3200579"/>
            <a:ext cx="380977" cy="43751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TextBox 120"/>
          <p:cNvSpPr txBox="1"/>
          <p:nvPr/>
        </p:nvSpPr>
        <p:spPr>
          <a:xfrm>
            <a:off x="1271029" y="2290110"/>
            <a:ext cx="612878" cy="430887"/>
          </a:xfrm>
          <a:prstGeom prst="rect">
            <a:avLst/>
          </a:prstGeom>
          <a:noFill/>
        </p:spPr>
        <p:txBody>
          <a:bodyPr wrap="square" rtlCol="0">
            <a:spAutoFit/>
          </a:bodyPr>
          <a:lstStyle/>
          <a:p>
            <a:pPr algn="ctr"/>
            <a:r>
              <a:rPr lang="en-US" sz="1100" dirty="0" smtClean="0">
                <a:solidFill>
                  <a:schemeClr val="accent5">
                    <a:lumMod val="50000"/>
                  </a:schemeClr>
                </a:solidFill>
              </a:rPr>
              <a:t>1x10G Svc</a:t>
            </a:r>
            <a:endParaRPr lang="en-US" sz="1100" dirty="0">
              <a:solidFill>
                <a:schemeClr val="accent5">
                  <a:lumMod val="50000"/>
                </a:schemeClr>
              </a:solidFill>
            </a:endParaRPr>
          </a:p>
        </p:txBody>
      </p:sp>
      <p:sp>
        <p:nvSpPr>
          <p:cNvPr id="122" name="TextBox 121"/>
          <p:cNvSpPr txBox="1"/>
          <p:nvPr/>
        </p:nvSpPr>
        <p:spPr>
          <a:xfrm>
            <a:off x="5697047" y="5433623"/>
            <a:ext cx="612878" cy="430887"/>
          </a:xfrm>
          <a:prstGeom prst="rect">
            <a:avLst/>
          </a:prstGeom>
          <a:noFill/>
        </p:spPr>
        <p:txBody>
          <a:bodyPr wrap="square" rtlCol="0">
            <a:spAutoFit/>
          </a:bodyPr>
          <a:lstStyle/>
          <a:p>
            <a:r>
              <a:rPr lang="en-US" sz="1100" dirty="0" smtClean="0">
                <a:solidFill>
                  <a:schemeClr val="accent5">
                    <a:lumMod val="50000"/>
                  </a:schemeClr>
                </a:solidFill>
              </a:rPr>
              <a:t>1x10G Svc</a:t>
            </a:r>
            <a:endParaRPr lang="en-US" sz="1100" dirty="0">
              <a:solidFill>
                <a:schemeClr val="accent5">
                  <a:lumMod val="50000"/>
                </a:schemeClr>
              </a:solidFill>
            </a:endParaRPr>
          </a:p>
        </p:txBody>
      </p:sp>
      <p:cxnSp>
        <p:nvCxnSpPr>
          <p:cNvPr id="123" name="Straight Arrow Connector 122"/>
          <p:cNvCxnSpPr/>
          <p:nvPr/>
        </p:nvCxnSpPr>
        <p:spPr>
          <a:xfrm flipH="1">
            <a:off x="2811977" y="2094699"/>
            <a:ext cx="163643" cy="103130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2790176" y="1621174"/>
            <a:ext cx="2355827" cy="523220"/>
          </a:xfrm>
          <a:prstGeom prst="rect">
            <a:avLst/>
          </a:prstGeom>
          <a:noFill/>
        </p:spPr>
        <p:txBody>
          <a:bodyPr wrap="square" rtlCol="0">
            <a:spAutoFit/>
          </a:bodyPr>
          <a:lstStyle/>
          <a:p>
            <a:r>
              <a:rPr lang="en-US" sz="1400" b="1" dirty="0"/>
              <a:t>1</a:t>
            </a:r>
            <a:r>
              <a:rPr lang="en-US" sz="1400" b="1" dirty="0" smtClean="0"/>
              <a:t> </a:t>
            </a:r>
            <a:r>
              <a:rPr lang="en-US" sz="1400" b="1" dirty="0" smtClean="0">
                <a:sym typeface="Symbol"/>
              </a:rPr>
              <a:t> total,</a:t>
            </a:r>
          </a:p>
          <a:p>
            <a:r>
              <a:rPr lang="en-US" sz="1400" b="1" dirty="0" smtClean="0">
                <a:sym typeface="Symbol"/>
              </a:rPr>
              <a:t>with 80% fill</a:t>
            </a:r>
            <a:endParaRPr lang="en-US" sz="1400" b="1" dirty="0"/>
          </a:p>
        </p:txBody>
      </p:sp>
      <p:sp>
        <p:nvSpPr>
          <p:cNvPr id="129" name="Can 128"/>
          <p:cNvSpPr/>
          <p:nvPr/>
        </p:nvSpPr>
        <p:spPr>
          <a:xfrm rot="20502532" flipH="1">
            <a:off x="3538370" y="3908547"/>
            <a:ext cx="328318" cy="335435"/>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TextBox 129"/>
          <p:cNvSpPr txBox="1"/>
          <p:nvPr/>
        </p:nvSpPr>
        <p:spPr>
          <a:xfrm>
            <a:off x="3575462" y="2208541"/>
            <a:ext cx="2355827" cy="523220"/>
          </a:xfrm>
          <a:prstGeom prst="rect">
            <a:avLst/>
          </a:prstGeom>
          <a:noFill/>
        </p:spPr>
        <p:txBody>
          <a:bodyPr wrap="square" rtlCol="0">
            <a:spAutoFit/>
          </a:bodyPr>
          <a:lstStyle/>
          <a:p>
            <a:pPr algn="ctr"/>
            <a:r>
              <a:rPr lang="en-US" sz="1400" b="1" dirty="0"/>
              <a:t>1</a:t>
            </a:r>
            <a:r>
              <a:rPr lang="en-US" sz="1400" b="1" dirty="0" smtClean="0"/>
              <a:t> </a:t>
            </a:r>
            <a:r>
              <a:rPr lang="en-US" sz="1400" b="1" dirty="0" smtClean="0">
                <a:sym typeface="Symbol"/>
              </a:rPr>
              <a:t> total,</a:t>
            </a:r>
          </a:p>
          <a:p>
            <a:pPr algn="ctr"/>
            <a:r>
              <a:rPr lang="en-US" sz="1400" b="1" dirty="0" smtClean="0">
                <a:sym typeface="Symbol"/>
              </a:rPr>
              <a:t>with 50% fill</a:t>
            </a:r>
            <a:endParaRPr lang="en-US" sz="1400" b="1" dirty="0"/>
          </a:p>
        </p:txBody>
      </p:sp>
      <p:cxnSp>
        <p:nvCxnSpPr>
          <p:cNvPr id="131" name="Straight Arrow Connector 130"/>
          <p:cNvCxnSpPr/>
          <p:nvPr/>
        </p:nvCxnSpPr>
        <p:spPr>
          <a:xfrm flipH="1">
            <a:off x="3968477" y="2684178"/>
            <a:ext cx="694924" cy="12748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7" name="Content Placeholder 1"/>
          <p:cNvSpPr txBox="1">
            <a:spLocks/>
          </p:cNvSpPr>
          <p:nvPr/>
        </p:nvSpPr>
        <p:spPr>
          <a:xfrm>
            <a:off x="6361043" y="1036278"/>
            <a:ext cx="2765504" cy="1058421"/>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r">
              <a:spcBef>
                <a:spcPts val="0"/>
              </a:spcBef>
              <a:buNone/>
            </a:pPr>
            <a:r>
              <a:rPr lang="en-US" sz="2000" b="1" dirty="0" smtClean="0"/>
              <a:t>Simple 8 node network</a:t>
            </a:r>
          </a:p>
          <a:p>
            <a:pPr marL="57150" indent="0" algn="r">
              <a:spcBef>
                <a:spcPts val="0"/>
              </a:spcBef>
              <a:buNone/>
            </a:pPr>
            <a:r>
              <a:rPr lang="en-US" sz="1600" dirty="0"/>
              <a:t>Demands </a:t>
            </a:r>
            <a:r>
              <a:rPr lang="en-US" sz="1600" dirty="0" smtClean="0"/>
              <a:t>from only </a:t>
            </a:r>
            <a:r>
              <a:rPr lang="en-US" sz="1600" dirty="0"/>
              <a:t>1 node</a:t>
            </a:r>
          </a:p>
          <a:p>
            <a:pPr marL="57150" indent="0" algn="r">
              <a:spcBef>
                <a:spcPts val="0"/>
              </a:spcBef>
              <a:buNone/>
            </a:pPr>
            <a:r>
              <a:rPr lang="en-US" sz="1600" dirty="0" smtClean="0"/>
              <a:t>10G Services, 100G Transport</a:t>
            </a:r>
          </a:p>
          <a:p>
            <a:pPr marL="57150" indent="0" algn="r">
              <a:spcBef>
                <a:spcPts val="0"/>
              </a:spcBef>
              <a:buNone/>
            </a:pPr>
            <a:r>
              <a:rPr lang="en-US" sz="1600" b="1" dirty="0" smtClean="0"/>
              <a:t>Better use of fiber</a:t>
            </a:r>
          </a:p>
        </p:txBody>
      </p:sp>
      <p:grpSp>
        <p:nvGrpSpPr>
          <p:cNvPr id="89" name="Group 88"/>
          <p:cNvGrpSpPr/>
          <p:nvPr/>
        </p:nvGrpSpPr>
        <p:grpSpPr>
          <a:xfrm>
            <a:off x="441154" y="6081231"/>
            <a:ext cx="287371" cy="298598"/>
            <a:chOff x="4876799" y="3346518"/>
            <a:chExt cx="1159043" cy="2292010"/>
          </a:xfrm>
        </p:grpSpPr>
        <p:sp>
          <p:nvSpPr>
            <p:cNvPr id="90" name="Cube 89"/>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Freeform 90"/>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p:cNvSpPr txBox="1"/>
          <p:nvPr/>
        </p:nvSpPr>
        <p:spPr>
          <a:xfrm>
            <a:off x="676061" y="6105498"/>
            <a:ext cx="2265748" cy="307777"/>
          </a:xfrm>
          <a:prstGeom prst="rect">
            <a:avLst/>
          </a:prstGeom>
          <a:noFill/>
        </p:spPr>
        <p:txBody>
          <a:bodyPr wrap="none" rtlCol="0">
            <a:spAutoFit/>
          </a:bodyPr>
          <a:lstStyle/>
          <a:p>
            <a:r>
              <a:rPr lang="en-US" sz="1400" dirty="0" smtClean="0"/>
              <a:t>Switching &amp; Transport Node</a:t>
            </a:r>
            <a:endParaRPr lang="en-US" sz="1400" dirty="0"/>
          </a:p>
        </p:txBody>
      </p:sp>
      <p:sp>
        <p:nvSpPr>
          <p:cNvPr id="94" name="TextBox 93"/>
          <p:cNvSpPr txBox="1"/>
          <p:nvPr/>
        </p:nvSpPr>
        <p:spPr>
          <a:xfrm>
            <a:off x="2338967" y="2744768"/>
            <a:ext cx="324128" cy="369332"/>
          </a:xfrm>
          <a:prstGeom prst="rect">
            <a:avLst/>
          </a:prstGeom>
          <a:noFill/>
        </p:spPr>
        <p:txBody>
          <a:bodyPr wrap="none" rtlCol="0">
            <a:spAutoFit/>
          </a:bodyPr>
          <a:lstStyle/>
          <a:p>
            <a:r>
              <a:rPr lang="en-US" b="1" dirty="0" smtClean="0"/>
              <a:t>A</a:t>
            </a:r>
            <a:endParaRPr lang="en-US" b="1" dirty="0"/>
          </a:p>
        </p:txBody>
      </p:sp>
      <p:sp>
        <p:nvSpPr>
          <p:cNvPr id="117" name="TextBox 116"/>
          <p:cNvSpPr txBox="1"/>
          <p:nvPr/>
        </p:nvSpPr>
        <p:spPr>
          <a:xfrm>
            <a:off x="3582275" y="2744768"/>
            <a:ext cx="314510" cy="369332"/>
          </a:xfrm>
          <a:prstGeom prst="rect">
            <a:avLst/>
          </a:prstGeom>
          <a:noFill/>
        </p:spPr>
        <p:txBody>
          <a:bodyPr wrap="none" rtlCol="0">
            <a:spAutoFit/>
          </a:bodyPr>
          <a:lstStyle/>
          <a:p>
            <a:r>
              <a:rPr lang="en-US" b="1" dirty="0"/>
              <a:t>B</a:t>
            </a:r>
          </a:p>
        </p:txBody>
      </p:sp>
      <p:sp>
        <p:nvSpPr>
          <p:cNvPr id="119" name="TextBox 118"/>
          <p:cNvSpPr txBox="1"/>
          <p:nvPr/>
        </p:nvSpPr>
        <p:spPr>
          <a:xfrm>
            <a:off x="5550443" y="2744768"/>
            <a:ext cx="306494" cy="369332"/>
          </a:xfrm>
          <a:prstGeom prst="rect">
            <a:avLst/>
          </a:prstGeom>
          <a:noFill/>
        </p:spPr>
        <p:txBody>
          <a:bodyPr wrap="none" rtlCol="0">
            <a:spAutoFit/>
          </a:bodyPr>
          <a:lstStyle/>
          <a:p>
            <a:r>
              <a:rPr lang="en-US" b="1" dirty="0"/>
              <a:t>C</a:t>
            </a:r>
          </a:p>
        </p:txBody>
      </p:sp>
      <p:sp>
        <p:nvSpPr>
          <p:cNvPr id="120" name="TextBox 119"/>
          <p:cNvSpPr txBox="1"/>
          <p:nvPr/>
        </p:nvSpPr>
        <p:spPr>
          <a:xfrm>
            <a:off x="7832698" y="2744768"/>
            <a:ext cx="330540" cy="369332"/>
          </a:xfrm>
          <a:prstGeom prst="rect">
            <a:avLst/>
          </a:prstGeom>
          <a:noFill/>
        </p:spPr>
        <p:txBody>
          <a:bodyPr wrap="none" rtlCol="0">
            <a:spAutoFit/>
          </a:bodyPr>
          <a:lstStyle/>
          <a:p>
            <a:r>
              <a:rPr lang="en-US" b="1" dirty="0" smtClean="0"/>
              <a:t>D</a:t>
            </a:r>
            <a:endParaRPr lang="en-US" b="1" dirty="0"/>
          </a:p>
        </p:txBody>
      </p:sp>
      <p:sp>
        <p:nvSpPr>
          <p:cNvPr id="125" name="TextBox 124"/>
          <p:cNvSpPr txBox="1"/>
          <p:nvPr/>
        </p:nvSpPr>
        <p:spPr>
          <a:xfrm>
            <a:off x="1714571" y="5229079"/>
            <a:ext cx="296876" cy="369332"/>
          </a:xfrm>
          <a:prstGeom prst="rect">
            <a:avLst/>
          </a:prstGeom>
          <a:noFill/>
        </p:spPr>
        <p:txBody>
          <a:bodyPr wrap="none" rtlCol="0">
            <a:spAutoFit/>
          </a:bodyPr>
          <a:lstStyle/>
          <a:p>
            <a:r>
              <a:rPr lang="en-US" b="1" dirty="0" smtClean="0"/>
              <a:t>E</a:t>
            </a:r>
            <a:endParaRPr lang="en-US" b="1" dirty="0"/>
          </a:p>
        </p:txBody>
      </p:sp>
      <p:sp>
        <p:nvSpPr>
          <p:cNvPr id="126" name="TextBox 125"/>
          <p:cNvSpPr txBox="1"/>
          <p:nvPr/>
        </p:nvSpPr>
        <p:spPr>
          <a:xfrm>
            <a:off x="4324090" y="4901528"/>
            <a:ext cx="296876" cy="369332"/>
          </a:xfrm>
          <a:prstGeom prst="rect">
            <a:avLst/>
          </a:prstGeom>
          <a:noFill/>
        </p:spPr>
        <p:txBody>
          <a:bodyPr wrap="none" rtlCol="0">
            <a:spAutoFit/>
          </a:bodyPr>
          <a:lstStyle/>
          <a:p>
            <a:r>
              <a:rPr lang="en-US" b="1" dirty="0" smtClean="0"/>
              <a:t>F</a:t>
            </a:r>
            <a:endParaRPr lang="en-US" b="1" dirty="0"/>
          </a:p>
        </p:txBody>
      </p:sp>
      <p:sp>
        <p:nvSpPr>
          <p:cNvPr id="127" name="TextBox 126"/>
          <p:cNvSpPr txBox="1"/>
          <p:nvPr/>
        </p:nvSpPr>
        <p:spPr>
          <a:xfrm>
            <a:off x="5661049" y="4841894"/>
            <a:ext cx="332142" cy="369332"/>
          </a:xfrm>
          <a:prstGeom prst="rect">
            <a:avLst/>
          </a:prstGeom>
          <a:noFill/>
        </p:spPr>
        <p:txBody>
          <a:bodyPr wrap="none" rtlCol="0">
            <a:spAutoFit/>
          </a:bodyPr>
          <a:lstStyle/>
          <a:p>
            <a:r>
              <a:rPr lang="en-US" b="1" dirty="0" smtClean="0"/>
              <a:t>G</a:t>
            </a:r>
            <a:endParaRPr lang="en-US" b="1" dirty="0"/>
          </a:p>
        </p:txBody>
      </p:sp>
      <p:sp>
        <p:nvSpPr>
          <p:cNvPr id="128" name="TextBox 127"/>
          <p:cNvSpPr txBox="1"/>
          <p:nvPr/>
        </p:nvSpPr>
        <p:spPr>
          <a:xfrm>
            <a:off x="8054586" y="4793736"/>
            <a:ext cx="332142" cy="369332"/>
          </a:xfrm>
          <a:prstGeom prst="rect">
            <a:avLst/>
          </a:prstGeom>
          <a:noFill/>
        </p:spPr>
        <p:txBody>
          <a:bodyPr wrap="none" rtlCol="0">
            <a:spAutoFit/>
          </a:bodyPr>
          <a:lstStyle/>
          <a:p>
            <a:r>
              <a:rPr lang="en-US" b="1" dirty="0" smtClean="0"/>
              <a:t>H</a:t>
            </a:r>
            <a:endParaRPr lang="en-US" b="1" dirty="0"/>
          </a:p>
        </p:txBody>
      </p:sp>
    </p:spTree>
    <p:extLst>
      <p:ext uri="{BB962C8B-B14F-4D97-AF65-F5344CB8AC3E}">
        <p14:creationId xmlns:p14="http://schemas.microsoft.com/office/powerpoint/2010/main" xmlns="" val="848806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25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wipe(left)">
                                      <p:cBhvr>
                                        <p:cTn id="20" dur="500"/>
                                        <p:tgtEl>
                                          <p:spTgt spid="11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left)">
                                      <p:cBhvr>
                                        <p:cTn id="24" dur="500"/>
                                        <p:tgtEl>
                                          <p:spTgt spid="11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wipe(left)">
                                      <p:cBhvr>
                                        <p:cTn id="32" dur="500"/>
                                        <p:tgtEl>
                                          <p:spTgt spid="1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wipe(left)">
                                      <p:cBhvr>
                                        <p:cTn id="36" dur="500"/>
                                        <p:tgtEl>
                                          <p:spTgt spid="1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childTnLst>
                          </p:cTn>
                        </p:par>
                        <p:par>
                          <p:cTn id="41" fill="hold">
                            <p:stCondLst>
                              <p:cond delay="0"/>
                            </p:stCondLst>
                            <p:childTnLst>
                              <p:par>
                                <p:cTn id="42" presetID="22" presetClass="entr" presetSubtype="8" fill="hold" grpId="0" nodeType="after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wipe(left)">
                                      <p:cBhvr>
                                        <p:cTn id="44" dur="500"/>
                                        <p:tgtEl>
                                          <p:spTgt spid="12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wipe(up)">
                                      <p:cBhvr>
                                        <p:cTn id="48" dur="500"/>
                                        <p:tgtEl>
                                          <p:spTgt spid="12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childTnLst>
                          </p:cTn>
                        </p:par>
                        <p:par>
                          <p:cTn id="53" fill="hold">
                            <p:stCondLst>
                              <p:cond delay="0"/>
                            </p:stCondLst>
                            <p:childTnLst>
                              <p:par>
                                <p:cTn id="54" presetID="22" presetClass="entr" presetSubtype="8"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wipe(left)">
                                      <p:cBhvr>
                                        <p:cTn id="56" dur="500"/>
                                        <p:tgtEl>
                                          <p:spTgt spid="130"/>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131"/>
                                        </p:tgtEl>
                                        <p:attrNameLst>
                                          <p:attrName>style.visibility</p:attrName>
                                        </p:attrNameLst>
                                      </p:cBhvr>
                                      <p:to>
                                        <p:strVal val="visible"/>
                                      </p:to>
                                    </p:set>
                                    <p:animEffect transition="in" filter="wipe(up)">
                                      <p:cBhvr>
                                        <p:cTn id="6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57" grpId="0" animBg="1"/>
      <p:bldP spid="113" grpId="0" animBg="1"/>
      <p:bldP spid="114" grpId="0" animBg="1"/>
      <p:bldP spid="115" grpId="0" animBg="1"/>
      <p:bldP spid="116" grpId="0" animBg="1"/>
      <p:bldP spid="118" grpId="0" animBg="1"/>
      <p:bldP spid="124" grpId="0"/>
      <p:bldP spid="129" grpId="0" animBg="1"/>
      <p:bldP spid="130"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5618" y="2979674"/>
            <a:ext cx="7117080" cy="2448352"/>
            <a:chOff x="5461744" y="1399222"/>
            <a:chExt cx="5195887" cy="1143000"/>
          </a:xfrm>
          <a:scene3d>
            <a:camera prst="orthographicFront">
              <a:rot lat="18899995" lon="0" rev="0"/>
            </a:camera>
            <a:lightRig rig="balanced" dir="t"/>
          </a:scene3d>
        </p:grpSpPr>
        <p:sp>
          <p:nvSpPr>
            <p:cNvPr id="18" name="Freeform 11"/>
            <p:cNvSpPr>
              <a:spLocks/>
            </p:cNvSpPr>
            <p:nvPr/>
          </p:nvSpPr>
          <p:spPr bwMode="auto">
            <a:xfrm>
              <a:off x="5461744" y="1400175"/>
              <a:ext cx="5195887" cy="1135380"/>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5" name="Line 152"/>
            <p:cNvSpPr>
              <a:spLocks noChangeShapeType="1"/>
            </p:cNvSpPr>
            <p:nvPr/>
          </p:nvSpPr>
          <p:spPr bwMode="auto">
            <a:xfrm flipH="1">
              <a:off x="5994191" y="1399222"/>
              <a:ext cx="1508760" cy="11430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6" name="Line 153"/>
            <p:cNvSpPr>
              <a:spLocks noChangeShapeType="1"/>
            </p:cNvSpPr>
            <p:nvPr/>
          </p:nvSpPr>
          <p:spPr bwMode="auto">
            <a:xfrm flipH="1">
              <a:off x="8901221" y="1399222"/>
              <a:ext cx="19050" cy="843915"/>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7" name="Line 154"/>
            <p:cNvSpPr>
              <a:spLocks noChangeShapeType="1"/>
            </p:cNvSpPr>
            <p:nvPr/>
          </p:nvSpPr>
          <p:spPr bwMode="auto">
            <a:xfrm>
              <a:off x="7502951" y="1399222"/>
              <a:ext cx="411480" cy="9144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grpSp>
      <p:sp>
        <p:nvSpPr>
          <p:cNvPr id="87" name="Cube 86"/>
          <p:cNvSpPr/>
          <p:nvPr/>
        </p:nvSpPr>
        <p:spPr>
          <a:xfrm flipH="1">
            <a:off x="1916558" y="308489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8" name="Cube 87"/>
          <p:cNvSpPr/>
          <p:nvPr/>
        </p:nvSpPr>
        <p:spPr>
          <a:xfrm flipH="1">
            <a:off x="3182644" y="3081618"/>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Cube 88"/>
          <p:cNvSpPr/>
          <p:nvPr/>
        </p:nvSpPr>
        <p:spPr>
          <a:xfrm flipH="1">
            <a:off x="1197948" y="4719369"/>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0" name="Cube 89"/>
          <p:cNvSpPr/>
          <p:nvPr/>
        </p:nvSpPr>
        <p:spPr>
          <a:xfrm flipH="1">
            <a:off x="3792212" y="4406195"/>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Cube 90"/>
          <p:cNvSpPr/>
          <p:nvPr/>
        </p:nvSpPr>
        <p:spPr>
          <a:xfrm flipH="1">
            <a:off x="5146003" y="436437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2" name="Cube 91"/>
          <p:cNvSpPr/>
          <p:nvPr/>
        </p:nvSpPr>
        <p:spPr>
          <a:xfrm flipH="1">
            <a:off x="7543058" y="4357026"/>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3" name="Cube 92"/>
          <p:cNvSpPr/>
          <p:nvPr/>
        </p:nvSpPr>
        <p:spPr>
          <a:xfrm flipH="1">
            <a:off x="7410290" y="2987442"/>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4" name="Cube 93"/>
          <p:cNvSpPr/>
          <p:nvPr/>
        </p:nvSpPr>
        <p:spPr>
          <a:xfrm flipH="1">
            <a:off x="5159050" y="3060525"/>
            <a:ext cx="561695" cy="61666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304799" y="59816"/>
            <a:ext cx="8839201" cy="932372"/>
          </a:xfrm>
        </p:spPr>
        <p:txBody>
          <a:bodyPr>
            <a:normAutofit fontScale="90000"/>
          </a:bodyPr>
          <a:lstStyle/>
          <a:p>
            <a:r>
              <a:rPr lang="en-US" dirty="0" smtClean="0"/>
              <a:t>What if resiliency is needed (w/ no digital switching)?</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9" name="TextBox 18"/>
          <p:cNvSpPr txBox="1"/>
          <p:nvPr/>
        </p:nvSpPr>
        <p:spPr>
          <a:xfrm>
            <a:off x="-69582" y="1026498"/>
            <a:ext cx="931665" cy="1862048"/>
          </a:xfrm>
          <a:prstGeom prst="rect">
            <a:avLst/>
          </a:prstGeom>
          <a:noFill/>
        </p:spPr>
        <p:txBody>
          <a:bodyPr wrap="none" rtlCol="0">
            <a:spAutoFit/>
          </a:bodyPr>
          <a:lstStyle/>
          <a:p>
            <a:r>
              <a:rPr lang="en-US" sz="11500" dirty="0" smtClean="0">
                <a:solidFill>
                  <a:schemeClr val="bg1">
                    <a:lumMod val="85000"/>
                  </a:schemeClr>
                </a:solidFill>
              </a:rPr>
              <a:t>4</a:t>
            </a:r>
            <a:endParaRPr lang="en-US" sz="11500" dirty="0">
              <a:solidFill>
                <a:schemeClr val="bg1">
                  <a:lumMod val="85000"/>
                </a:schemeClr>
              </a:solidFill>
            </a:endParaRPr>
          </a:p>
        </p:txBody>
      </p:sp>
      <p:sp>
        <p:nvSpPr>
          <p:cNvPr id="26" name="Can 25"/>
          <p:cNvSpPr/>
          <p:nvPr/>
        </p:nvSpPr>
        <p:spPr>
          <a:xfrm rot="5400000" flipH="1">
            <a:off x="2930200" y="2645384"/>
            <a:ext cx="90840" cy="1477803"/>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p:cNvCxnSpPr/>
          <p:nvPr/>
        </p:nvCxnSpPr>
        <p:spPr>
          <a:xfrm flipH="1" flipV="1">
            <a:off x="1814339" y="2358076"/>
            <a:ext cx="416183" cy="1040114"/>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1861392" y="2315353"/>
            <a:ext cx="414248" cy="1038795"/>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8057885" y="47145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034708" y="46874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39" name="Can 38"/>
          <p:cNvSpPr/>
          <p:nvPr/>
        </p:nvSpPr>
        <p:spPr>
          <a:xfrm rot="5400000" flipH="1">
            <a:off x="4998428" y="474087"/>
            <a:ext cx="100784" cy="5567758"/>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2" name="Straight Connector 41"/>
          <p:cNvCxnSpPr/>
          <p:nvPr/>
        </p:nvCxnSpPr>
        <p:spPr>
          <a:xfrm flipH="1" flipV="1">
            <a:off x="2224783" y="270445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48" name="Can 47"/>
          <p:cNvSpPr/>
          <p:nvPr/>
        </p:nvSpPr>
        <p:spPr>
          <a:xfrm rot="5400000" flipH="1">
            <a:off x="2708675" y="2912194"/>
            <a:ext cx="78700" cy="1380416"/>
          </a:xfrm>
          <a:prstGeom prst="can">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Connector 49"/>
          <p:cNvCxnSpPr/>
          <p:nvPr/>
        </p:nvCxnSpPr>
        <p:spPr>
          <a:xfrm flipH="1" flipV="1">
            <a:off x="2287732" y="2717712"/>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2330803" y="271108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1409700" y="2744768"/>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1373127" y="2774622"/>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55" name="Can 54"/>
          <p:cNvSpPr/>
          <p:nvPr/>
        </p:nvSpPr>
        <p:spPr>
          <a:xfrm rot="20095844" flipH="1" flipV="1">
            <a:off x="3685958" y="3508573"/>
            <a:ext cx="75664" cy="1496930"/>
          </a:xfrm>
          <a:prstGeom prst="can">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Can 55"/>
          <p:cNvSpPr/>
          <p:nvPr/>
        </p:nvSpPr>
        <p:spPr>
          <a:xfrm rot="5400000" flipH="1">
            <a:off x="6148116" y="2791400"/>
            <a:ext cx="80524" cy="3828441"/>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Can 56"/>
          <p:cNvSpPr/>
          <p:nvPr/>
        </p:nvSpPr>
        <p:spPr>
          <a:xfrm rot="20095844" flipH="1" flipV="1">
            <a:off x="3960979" y="3305855"/>
            <a:ext cx="75664" cy="1514360"/>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8" name="Straight Connector 57"/>
          <p:cNvCxnSpPr/>
          <p:nvPr/>
        </p:nvCxnSpPr>
        <p:spPr>
          <a:xfrm flipH="1" flipV="1">
            <a:off x="4036215" y="490152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7819364" y="3228422"/>
            <a:ext cx="417445"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4002503" y="491883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7819364" y="3248027"/>
            <a:ext cx="447243" cy="2618"/>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7819365" y="3270250"/>
            <a:ext cx="515982"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514102" y="1932694"/>
            <a:ext cx="612878" cy="430887"/>
          </a:xfrm>
          <a:prstGeom prst="rect">
            <a:avLst/>
          </a:prstGeom>
          <a:noFill/>
        </p:spPr>
        <p:txBody>
          <a:bodyPr wrap="square" rtlCol="0">
            <a:spAutoFit/>
          </a:bodyPr>
          <a:lstStyle/>
          <a:p>
            <a:pPr algn="ctr"/>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1" name="TextBox 80"/>
          <p:cNvSpPr txBox="1"/>
          <p:nvPr/>
        </p:nvSpPr>
        <p:spPr>
          <a:xfrm>
            <a:off x="2109586" y="2325757"/>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sp>
        <p:nvSpPr>
          <p:cNvPr id="82" name="TextBox 81"/>
          <p:cNvSpPr txBox="1"/>
          <p:nvPr/>
        </p:nvSpPr>
        <p:spPr>
          <a:xfrm>
            <a:off x="823399" y="2518091"/>
            <a:ext cx="612878" cy="430887"/>
          </a:xfrm>
          <a:prstGeom prst="rect">
            <a:avLst/>
          </a:prstGeom>
          <a:noFill/>
        </p:spPr>
        <p:txBody>
          <a:bodyPr wrap="square" rtlCol="0">
            <a:spAutoFit/>
          </a:bodyPr>
          <a:lstStyle/>
          <a:p>
            <a:pPr algn="r"/>
            <a:r>
              <a:rPr lang="en-US" sz="1100" dirty="0" smtClean="0">
                <a:solidFill>
                  <a:srgbClr val="C00000"/>
                </a:solidFill>
              </a:rPr>
              <a:t>2x10G Svc</a:t>
            </a:r>
            <a:endParaRPr lang="en-US" sz="1100" dirty="0">
              <a:solidFill>
                <a:srgbClr val="C00000"/>
              </a:solidFill>
            </a:endParaRPr>
          </a:p>
        </p:txBody>
      </p:sp>
      <p:sp>
        <p:nvSpPr>
          <p:cNvPr id="83" name="TextBox 82"/>
          <p:cNvSpPr txBox="1"/>
          <p:nvPr/>
        </p:nvSpPr>
        <p:spPr>
          <a:xfrm>
            <a:off x="8452153" y="4470641"/>
            <a:ext cx="612878" cy="430887"/>
          </a:xfrm>
          <a:prstGeom prst="rect">
            <a:avLst/>
          </a:prstGeom>
          <a:noFill/>
        </p:spPr>
        <p:txBody>
          <a:bodyPr wrap="square" rtlCol="0">
            <a:spAutoFit/>
          </a:bodyPr>
          <a:lstStyle/>
          <a:p>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4" name="TextBox 83"/>
          <p:cNvSpPr txBox="1"/>
          <p:nvPr/>
        </p:nvSpPr>
        <p:spPr>
          <a:xfrm>
            <a:off x="4103248" y="5286533"/>
            <a:ext cx="612878" cy="430887"/>
          </a:xfrm>
          <a:prstGeom prst="rect">
            <a:avLst/>
          </a:prstGeom>
          <a:noFill/>
        </p:spPr>
        <p:txBody>
          <a:bodyPr wrap="square" rtlCol="0">
            <a:spAutoFit/>
          </a:bodyPr>
          <a:lstStyle/>
          <a:p>
            <a:r>
              <a:rPr lang="en-US" sz="1100" dirty="0" smtClean="0">
                <a:solidFill>
                  <a:srgbClr val="C00000"/>
                </a:solidFill>
              </a:rPr>
              <a:t>2x10G Svc</a:t>
            </a:r>
            <a:endParaRPr lang="en-US" sz="1100" dirty="0">
              <a:solidFill>
                <a:srgbClr val="C00000"/>
              </a:solidFill>
            </a:endParaRPr>
          </a:p>
        </p:txBody>
      </p:sp>
      <p:sp>
        <p:nvSpPr>
          <p:cNvPr id="85" name="TextBox 84"/>
          <p:cNvSpPr txBox="1"/>
          <p:nvPr/>
        </p:nvSpPr>
        <p:spPr>
          <a:xfrm>
            <a:off x="8320294" y="3084896"/>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cxnSp>
        <p:nvCxnSpPr>
          <p:cNvPr id="46" name="Straight Connector 45"/>
          <p:cNvCxnSpPr/>
          <p:nvPr/>
        </p:nvCxnSpPr>
        <p:spPr>
          <a:xfrm flipH="1" flipV="1">
            <a:off x="5439898" y="4825592"/>
            <a:ext cx="295641" cy="697384"/>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1679883" y="2534194"/>
            <a:ext cx="475693" cy="946379"/>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53" name="Can 52"/>
          <p:cNvSpPr/>
          <p:nvPr/>
        </p:nvSpPr>
        <p:spPr>
          <a:xfrm rot="5400000" flipH="1">
            <a:off x="2834008" y="2752646"/>
            <a:ext cx="68985" cy="1477803"/>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Can 58"/>
          <p:cNvSpPr/>
          <p:nvPr/>
        </p:nvSpPr>
        <p:spPr>
          <a:xfrm rot="20095844" flipH="1" flipV="1">
            <a:off x="3844779" y="3401756"/>
            <a:ext cx="75664" cy="1514360"/>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Can 60"/>
          <p:cNvSpPr/>
          <p:nvPr/>
        </p:nvSpPr>
        <p:spPr>
          <a:xfrm rot="5400000" flipH="1">
            <a:off x="4771096" y="4181960"/>
            <a:ext cx="76434" cy="1287263"/>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Can 63"/>
          <p:cNvSpPr/>
          <p:nvPr/>
        </p:nvSpPr>
        <p:spPr>
          <a:xfrm rot="5074217" flipH="1">
            <a:off x="2643121" y="3676039"/>
            <a:ext cx="93820" cy="2703858"/>
          </a:xfrm>
          <a:prstGeom prst="can">
            <a:avLst/>
          </a:prstGeom>
          <a:solidFill>
            <a:srgbClr val="C00000">
              <a:alpha val="8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Can 65"/>
          <p:cNvSpPr/>
          <p:nvPr/>
        </p:nvSpPr>
        <p:spPr>
          <a:xfrm rot="1504156" flipV="1">
            <a:off x="1674823" y="3474692"/>
            <a:ext cx="75664" cy="1788934"/>
          </a:xfrm>
          <a:prstGeom prst="can">
            <a:avLst/>
          </a:prstGeom>
          <a:solidFill>
            <a:srgbClr val="C00000">
              <a:alpha val="80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TextBox 67"/>
          <p:cNvSpPr txBox="1"/>
          <p:nvPr/>
        </p:nvSpPr>
        <p:spPr>
          <a:xfrm>
            <a:off x="1271029" y="2290110"/>
            <a:ext cx="612878" cy="430887"/>
          </a:xfrm>
          <a:prstGeom prst="rect">
            <a:avLst/>
          </a:prstGeom>
          <a:noFill/>
        </p:spPr>
        <p:txBody>
          <a:bodyPr wrap="square" rtlCol="0">
            <a:spAutoFit/>
          </a:bodyPr>
          <a:lstStyle/>
          <a:p>
            <a:pPr algn="ctr"/>
            <a:r>
              <a:rPr lang="en-US" sz="1100" dirty="0" smtClean="0">
                <a:solidFill>
                  <a:schemeClr val="accent5">
                    <a:lumMod val="50000"/>
                  </a:schemeClr>
                </a:solidFill>
              </a:rPr>
              <a:t>1x10G Svc</a:t>
            </a:r>
            <a:endParaRPr lang="en-US" sz="1100" dirty="0">
              <a:solidFill>
                <a:schemeClr val="accent5">
                  <a:lumMod val="50000"/>
                </a:schemeClr>
              </a:solidFill>
            </a:endParaRPr>
          </a:p>
        </p:txBody>
      </p:sp>
      <p:sp>
        <p:nvSpPr>
          <p:cNvPr id="69" name="TextBox 68"/>
          <p:cNvSpPr txBox="1"/>
          <p:nvPr/>
        </p:nvSpPr>
        <p:spPr>
          <a:xfrm>
            <a:off x="5697047" y="5433623"/>
            <a:ext cx="612878" cy="430887"/>
          </a:xfrm>
          <a:prstGeom prst="rect">
            <a:avLst/>
          </a:prstGeom>
          <a:noFill/>
        </p:spPr>
        <p:txBody>
          <a:bodyPr wrap="square" rtlCol="0">
            <a:spAutoFit/>
          </a:bodyPr>
          <a:lstStyle/>
          <a:p>
            <a:r>
              <a:rPr lang="en-US" sz="1100" dirty="0" smtClean="0">
                <a:solidFill>
                  <a:schemeClr val="accent5">
                    <a:lumMod val="50000"/>
                  </a:schemeClr>
                </a:solidFill>
              </a:rPr>
              <a:t>1x10G Svc</a:t>
            </a:r>
            <a:endParaRPr lang="en-US" sz="1100" dirty="0">
              <a:solidFill>
                <a:schemeClr val="accent5">
                  <a:lumMod val="50000"/>
                </a:schemeClr>
              </a:solidFill>
            </a:endParaRPr>
          </a:p>
        </p:txBody>
      </p:sp>
      <p:sp>
        <p:nvSpPr>
          <p:cNvPr id="71" name="Can 70"/>
          <p:cNvSpPr/>
          <p:nvPr/>
        </p:nvSpPr>
        <p:spPr>
          <a:xfrm flipH="1" flipV="1">
            <a:off x="5359325" y="3429706"/>
            <a:ext cx="67525" cy="1453400"/>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Can 71"/>
          <p:cNvSpPr/>
          <p:nvPr/>
        </p:nvSpPr>
        <p:spPr>
          <a:xfrm rot="5400000" flipH="1">
            <a:off x="4378387" y="2471433"/>
            <a:ext cx="79960" cy="1960268"/>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Can 72"/>
          <p:cNvSpPr/>
          <p:nvPr/>
        </p:nvSpPr>
        <p:spPr>
          <a:xfrm rot="1549196" flipH="1" flipV="1">
            <a:off x="1826289" y="3408447"/>
            <a:ext cx="75664" cy="1768492"/>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Can 73"/>
          <p:cNvSpPr/>
          <p:nvPr/>
        </p:nvSpPr>
        <p:spPr>
          <a:xfrm rot="3012527" flipH="1" flipV="1">
            <a:off x="2440940" y="2978955"/>
            <a:ext cx="96264" cy="2581244"/>
          </a:xfrm>
          <a:prstGeom prst="can">
            <a:avLst/>
          </a:prstGeom>
          <a:solidFill>
            <a:schemeClr val="accent5">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Can 75"/>
          <p:cNvSpPr/>
          <p:nvPr/>
        </p:nvSpPr>
        <p:spPr>
          <a:xfrm rot="2894028" flipH="1" flipV="1">
            <a:off x="2498262" y="2959520"/>
            <a:ext cx="68467" cy="2298859"/>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Can 76"/>
          <p:cNvSpPr/>
          <p:nvPr/>
        </p:nvSpPr>
        <p:spPr>
          <a:xfrm rot="1549196" flipH="1" flipV="1">
            <a:off x="2019985" y="3286912"/>
            <a:ext cx="75664" cy="1677086"/>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Can 77"/>
          <p:cNvSpPr/>
          <p:nvPr/>
        </p:nvSpPr>
        <p:spPr>
          <a:xfrm rot="5400000" flipH="1">
            <a:off x="5445400" y="1244773"/>
            <a:ext cx="84460" cy="4230489"/>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Can 78"/>
          <p:cNvSpPr/>
          <p:nvPr/>
        </p:nvSpPr>
        <p:spPr>
          <a:xfrm rot="20507705" flipH="1" flipV="1">
            <a:off x="7770406" y="3289808"/>
            <a:ext cx="78837" cy="1468056"/>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Can 85"/>
          <p:cNvSpPr/>
          <p:nvPr/>
        </p:nvSpPr>
        <p:spPr>
          <a:xfrm rot="5400000" flipH="1">
            <a:off x="5925152" y="2705833"/>
            <a:ext cx="100784" cy="3657111"/>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Can 94"/>
          <p:cNvSpPr/>
          <p:nvPr/>
        </p:nvSpPr>
        <p:spPr>
          <a:xfrm rot="5074217" flipH="1">
            <a:off x="2657959" y="3178078"/>
            <a:ext cx="93820" cy="3002849"/>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an 95"/>
          <p:cNvSpPr/>
          <p:nvPr/>
        </p:nvSpPr>
        <p:spPr>
          <a:xfrm flipH="1" flipV="1">
            <a:off x="7712937" y="3244168"/>
            <a:ext cx="75664" cy="1316079"/>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Can 96"/>
          <p:cNvSpPr/>
          <p:nvPr/>
        </p:nvSpPr>
        <p:spPr>
          <a:xfrm rot="1986160" flipV="1">
            <a:off x="1721809" y="3091745"/>
            <a:ext cx="75664" cy="1894697"/>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TextBox 98"/>
          <p:cNvSpPr txBox="1"/>
          <p:nvPr/>
        </p:nvSpPr>
        <p:spPr>
          <a:xfrm>
            <a:off x="3259920" y="2225539"/>
            <a:ext cx="2355827" cy="523220"/>
          </a:xfrm>
          <a:prstGeom prst="rect">
            <a:avLst/>
          </a:prstGeom>
          <a:noFill/>
        </p:spPr>
        <p:txBody>
          <a:bodyPr wrap="square" rtlCol="0">
            <a:spAutoFit/>
          </a:bodyPr>
          <a:lstStyle/>
          <a:p>
            <a:pPr algn="ctr"/>
            <a:r>
              <a:rPr lang="en-US" sz="1400" b="1" dirty="0" smtClean="0"/>
              <a:t>3 </a:t>
            </a:r>
            <a:r>
              <a:rPr lang="en-US" sz="1400" b="1" dirty="0" smtClean="0">
                <a:sym typeface="Symbol"/>
              </a:rPr>
              <a:t>s total,</a:t>
            </a:r>
          </a:p>
          <a:p>
            <a:pPr algn="ctr"/>
            <a:r>
              <a:rPr lang="en-US" sz="1400" b="1" dirty="0" smtClean="0">
                <a:sym typeface="Symbol"/>
              </a:rPr>
              <a:t>each with 10, 20 or 30% fill</a:t>
            </a:r>
            <a:endParaRPr lang="en-US" sz="1400" b="1" dirty="0"/>
          </a:p>
        </p:txBody>
      </p:sp>
      <p:sp>
        <p:nvSpPr>
          <p:cNvPr id="24" name="Can 23"/>
          <p:cNvSpPr/>
          <p:nvPr/>
        </p:nvSpPr>
        <p:spPr>
          <a:xfrm rot="5400000" flipH="1">
            <a:off x="4078819" y="3165530"/>
            <a:ext cx="550176" cy="43751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Arrow Connector 6"/>
          <p:cNvCxnSpPr/>
          <p:nvPr/>
        </p:nvCxnSpPr>
        <p:spPr>
          <a:xfrm flipH="1">
            <a:off x="4353907" y="2713656"/>
            <a:ext cx="64460" cy="3269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1" name="Can 100"/>
          <p:cNvSpPr/>
          <p:nvPr/>
        </p:nvSpPr>
        <p:spPr>
          <a:xfrm rot="1364515" flipH="1">
            <a:off x="1617166" y="3890193"/>
            <a:ext cx="550176" cy="43751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TextBox 101"/>
          <p:cNvSpPr txBox="1"/>
          <p:nvPr/>
        </p:nvSpPr>
        <p:spPr>
          <a:xfrm>
            <a:off x="96325" y="3260584"/>
            <a:ext cx="1033513" cy="954107"/>
          </a:xfrm>
          <a:prstGeom prst="rect">
            <a:avLst/>
          </a:prstGeom>
          <a:noFill/>
        </p:spPr>
        <p:txBody>
          <a:bodyPr wrap="square" rtlCol="0">
            <a:spAutoFit/>
          </a:bodyPr>
          <a:lstStyle/>
          <a:p>
            <a:pPr algn="ctr"/>
            <a:r>
              <a:rPr lang="en-US" sz="1400" b="1" dirty="0" smtClean="0"/>
              <a:t>4 </a:t>
            </a:r>
            <a:r>
              <a:rPr lang="en-US" sz="1400" b="1" dirty="0" smtClean="0">
                <a:sym typeface="Symbol"/>
              </a:rPr>
              <a:t>s total,</a:t>
            </a:r>
          </a:p>
          <a:p>
            <a:pPr algn="ctr"/>
            <a:r>
              <a:rPr lang="en-US" sz="1400" b="1" dirty="0" smtClean="0">
                <a:sym typeface="Symbol"/>
              </a:rPr>
              <a:t>each with 10, 20 or 30% fill</a:t>
            </a:r>
            <a:endParaRPr lang="en-US" sz="1400" b="1" dirty="0"/>
          </a:p>
        </p:txBody>
      </p:sp>
      <p:cxnSp>
        <p:nvCxnSpPr>
          <p:cNvPr id="103" name="Straight Arrow Connector 102"/>
          <p:cNvCxnSpPr/>
          <p:nvPr/>
        </p:nvCxnSpPr>
        <p:spPr>
          <a:xfrm>
            <a:off x="1023730" y="3677189"/>
            <a:ext cx="530256" cy="2818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Content Placeholder 1"/>
          <p:cNvSpPr txBox="1">
            <a:spLocks/>
          </p:cNvSpPr>
          <p:nvPr/>
        </p:nvSpPr>
        <p:spPr>
          <a:xfrm>
            <a:off x="6361043" y="1036278"/>
            <a:ext cx="2765504" cy="1111859"/>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r">
              <a:spcBef>
                <a:spcPts val="0"/>
              </a:spcBef>
              <a:buNone/>
            </a:pPr>
            <a:r>
              <a:rPr lang="en-US" sz="2000" b="1" dirty="0" smtClean="0"/>
              <a:t>Simple 8 node network</a:t>
            </a:r>
          </a:p>
          <a:p>
            <a:pPr marL="57150" indent="0" algn="r">
              <a:spcBef>
                <a:spcPts val="0"/>
              </a:spcBef>
              <a:buNone/>
            </a:pPr>
            <a:r>
              <a:rPr lang="en-US" sz="1600" dirty="0"/>
              <a:t>Demands from </a:t>
            </a:r>
            <a:r>
              <a:rPr lang="en-US" sz="1600" dirty="0" smtClean="0"/>
              <a:t>only 1 </a:t>
            </a:r>
            <a:r>
              <a:rPr lang="en-US" sz="1600" dirty="0"/>
              <a:t>node</a:t>
            </a:r>
          </a:p>
          <a:p>
            <a:pPr marL="57150" indent="0" algn="r">
              <a:spcBef>
                <a:spcPts val="0"/>
              </a:spcBef>
              <a:buNone/>
            </a:pPr>
            <a:r>
              <a:rPr lang="en-US" sz="1600" dirty="0" smtClean="0"/>
              <a:t>10G Services, 100G Transport </a:t>
            </a:r>
            <a:r>
              <a:rPr lang="en-US" sz="1600" b="1" dirty="0" smtClean="0"/>
              <a:t>1+1 Protection</a:t>
            </a:r>
          </a:p>
        </p:txBody>
      </p:sp>
      <p:sp>
        <p:nvSpPr>
          <p:cNvPr id="100" name="Cube 99"/>
          <p:cNvSpPr/>
          <p:nvPr/>
        </p:nvSpPr>
        <p:spPr>
          <a:xfrm flipH="1">
            <a:off x="441154" y="6081231"/>
            <a:ext cx="287371" cy="298598"/>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TextBox 104"/>
          <p:cNvSpPr txBox="1"/>
          <p:nvPr/>
        </p:nvSpPr>
        <p:spPr>
          <a:xfrm>
            <a:off x="2338967" y="2744768"/>
            <a:ext cx="324128" cy="369332"/>
          </a:xfrm>
          <a:prstGeom prst="rect">
            <a:avLst/>
          </a:prstGeom>
          <a:noFill/>
        </p:spPr>
        <p:txBody>
          <a:bodyPr wrap="none" rtlCol="0">
            <a:spAutoFit/>
          </a:bodyPr>
          <a:lstStyle/>
          <a:p>
            <a:r>
              <a:rPr lang="en-US" b="1" dirty="0" smtClean="0"/>
              <a:t>A</a:t>
            </a:r>
            <a:endParaRPr lang="en-US" b="1" dirty="0"/>
          </a:p>
        </p:txBody>
      </p:sp>
      <p:sp>
        <p:nvSpPr>
          <p:cNvPr id="106" name="TextBox 105"/>
          <p:cNvSpPr txBox="1"/>
          <p:nvPr/>
        </p:nvSpPr>
        <p:spPr>
          <a:xfrm>
            <a:off x="3582275" y="2744768"/>
            <a:ext cx="314510" cy="369332"/>
          </a:xfrm>
          <a:prstGeom prst="rect">
            <a:avLst/>
          </a:prstGeom>
          <a:noFill/>
        </p:spPr>
        <p:txBody>
          <a:bodyPr wrap="none" rtlCol="0">
            <a:spAutoFit/>
          </a:bodyPr>
          <a:lstStyle/>
          <a:p>
            <a:r>
              <a:rPr lang="en-US" b="1" dirty="0"/>
              <a:t>B</a:t>
            </a:r>
          </a:p>
        </p:txBody>
      </p:sp>
      <p:sp>
        <p:nvSpPr>
          <p:cNvPr id="107" name="TextBox 106"/>
          <p:cNvSpPr txBox="1"/>
          <p:nvPr/>
        </p:nvSpPr>
        <p:spPr>
          <a:xfrm>
            <a:off x="5550443" y="2744768"/>
            <a:ext cx="306494" cy="369332"/>
          </a:xfrm>
          <a:prstGeom prst="rect">
            <a:avLst/>
          </a:prstGeom>
          <a:noFill/>
        </p:spPr>
        <p:txBody>
          <a:bodyPr wrap="none" rtlCol="0">
            <a:spAutoFit/>
          </a:bodyPr>
          <a:lstStyle/>
          <a:p>
            <a:r>
              <a:rPr lang="en-US" b="1" dirty="0"/>
              <a:t>C</a:t>
            </a:r>
          </a:p>
        </p:txBody>
      </p:sp>
      <p:sp>
        <p:nvSpPr>
          <p:cNvPr id="108" name="TextBox 107"/>
          <p:cNvSpPr txBox="1"/>
          <p:nvPr/>
        </p:nvSpPr>
        <p:spPr>
          <a:xfrm>
            <a:off x="7832698" y="2744768"/>
            <a:ext cx="330540" cy="369332"/>
          </a:xfrm>
          <a:prstGeom prst="rect">
            <a:avLst/>
          </a:prstGeom>
          <a:noFill/>
        </p:spPr>
        <p:txBody>
          <a:bodyPr wrap="none" rtlCol="0">
            <a:spAutoFit/>
          </a:bodyPr>
          <a:lstStyle/>
          <a:p>
            <a:r>
              <a:rPr lang="en-US" b="1" dirty="0" smtClean="0"/>
              <a:t>D</a:t>
            </a:r>
            <a:endParaRPr lang="en-US" b="1" dirty="0"/>
          </a:p>
        </p:txBody>
      </p:sp>
      <p:sp>
        <p:nvSpPr>
          <p:cNvPr id="109" name="TextBox 108"/>
          <p:cNvSpPr txBox="1"/>
          <p:nvPr/>
        </p:nvSpPr>
        <p:spPr>
          <a:xfrm>
            <a:off x="1714571" y="5229079"/>
            <a:ext cx="296876" cy="369332"/>
          </a:xfrm>
          <a:prstGeom prst="rect">
            <a:avLst/>
          </a:prstGeom>
          <a:noFill/>
        </p:spPr>
        <p:txBody>
          <a:bodyPr wrap="none" rtlCol="0">
            <a:spAutoFit/>
          </a:bodyPr>
          <a:lstStyle/>
          <a:p>
            <a:r>
              <a:rPr lang="en-US" b="1" dirty="0" smtClean="0"/>
              <a:t>E</a:t>
            </a:r>
            <a:endParaRPr lang="en-US" b="1" dirty="0"/>
          </a:p>
        </p:txBody>
      </p:sp>
      <p:sp>
        <p:nvSpPr>
          <p:cNvPr id="110" name="TextBox 109"/>
          <p:cNvSpPr txBox="1"/>
          <p:nvPr/>
        </p:nvSpPr>
        <p:spPr>
          <a:xfrm>
            <a:off x="4324090" y="4901528"/>
            <a:ext cx="296876" cy="369332"/>
          </a:xfrm>
          <a:prstGeom prst="rect">
            <a:avLst/>
          </a:prstGeom>
          <a:noFill/>
        </p:spPr>
        <p:txBody>
          <a:bodyPr wrap="none" rtlCol="0">
            <a:spAutoFit/>
          </a:bodyPr>
          <a:lstStyle/>
          <a:p>
            <a:r>
              <a:rPr lang="en-US" b="1" dirty="0" smtClean="0"/>
              <a:t>F</a:t>
            </a:r>
            <a:endParaRPr lang="en-US" b="1" dirty="0"/>
          </a:p>
        </p:txBody>
      </p:sp>
      <p:sp>
        <p:nvSpPr>
          <p:cNvPr id="111" name="TextBox 110"/>
          <p:cNvSpPr txBox="1"/>
          <p:nvPr/>
        </p:nvSpPr>
        <p:spPr>
          <a:xfrm>
            <a:off x="5661049" y="4841894"/>
            <a:ext cx="332142" cy="369332"/>
          </a:xfrm>
          <a:prstGeom prst="rect">
            <a:avLst/>
          </a:prstGeom>
          <a:noFill/>
        </p:spPr>
        <p:txBody>
          <a:bodyPr wrap="none" rtlCol="0">
            <a:spAutoFit/>
          </a:bodyPr>
          <a:lstStyle/>
          <a:p>
            <a:r>
              <a:rPr lang="en-US" b="1" dirty="0" smtClean="0"/>
              <a:t>G</a:t>
            </a:r>
            <a:endParaRPr lang="en-US" b="1" dirty="0"/>
          </a:p>
        </p:txBody>
      </p:sp>
      <p:sp>
        <p:nvSpPr>
          <p:cNvPr id="112" name="TextBox 111"/>
          <p:cNvSpPr txBox="1"/>
          <p:nvPr/>
        </p:nvSpPr>
        <p:spPr>
          <a:xfrm>
            <a:off x="8054586" y="4793736"/>
            <a:ext cx="332142" cy="369332"/>
          </a:xfrm>
          <a:prstGeom prst="rect">
            <a:avLst/>
          </a:prstGeom>
          <a:noFill/>
        </p:spPr>
        <p:txBody>
          <a:bodyPr wrap="none" rtlCol="0">
            <a:spAutoFit/>
          </a:bodyPr>
          <a:lstStyle/>
          <a:p>
            <a:r>
              <a:rPr lang="en-US" b="1" dirty="0" smtClean="0"/>
              <a:t>H</a:t>
            </a:r>
            <a:endParaRPr lang="en-US" b="1" dirty="0"/>
          </a:p>
        </p:txBody>
      </p:sp>
      <p:sp>
        <p:nvSpPr>
          <p:cNvPr id="113" name="TextBox 112"/>
          <p:cNvSpPr txBox="1"/>
          <p:nvPr/>
        </p:nvSpPr>
        <p:spPr>
          <a:xfrm>
            <a:off x="676061" y="6006108"/>
            <a:ext cx="1693156" cy="523220"/>
          </a:xfrm>
          <a:prstGeom prst="rect">
            <a:avLst/>
          </a:prstGeom>
          <a:noFill/>
        </p:spPr>
        <p:txBody>
          <a:bodyPr wrap="none" rtlCol="0">
            <a:spAutoFit/>
          </a:bodyPr>
          <a:lstStyle/>
          <a:p>
            <a:r>
              <a:rPr lang="en-US" sz="1400" dirty="0" smtClean="0"/>
              <a:t>Transport Node</a:t>
            </a:r>
          </a:p>
          <a:p>
            <a:r>
              <a:rPr lang="en-US" sz="1400" i="1" dirty="0" err="1" smtClean="0"/>
              <a:t>Muxponder</a:t>
            </a:r>
            <a:r>
              <a:rPr lang="en-US" sz="1400" i="1" dirty="0" smtClean="0"/>
              <a:t>, ROADM</a:t>
            </a:r>
            <a:endParaRPr lang="en-US" sz="1400" i="1" dirty="0"/>
          </a:p>
        </p:txBody>
      </p:sp>
    </p:spTree>
    <p:extLst>
      <p:ext uri="{BB962C8B-B14F-4D97-AF65-F5344CB8AC3E}">
        <p14:creationId xmlns:p14="http://schemas.microsoft.com/office/powerpoint/2010/main" xmlns="" val="3729858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25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up)">
                                      <p:cBhvr>
                                        <p:cTn id="16" dur="500"/>
                                        <p:tgtEl>
                                          <p:spTgt spid="9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wipe(left)">
                                      <p:cBhvr>
                                        <p:cTn id="20" dur="500"/>
                                        <p:tgtEl>
                                          <p:spTgt spid="9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wipe(left)">
                                      <p:cBhvr>
                                        <p:cTn id="24" dur="500"/>
                                        <p:tgtEl>
                                          <p:spTgt spid="86"/>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wipe(down)">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up)">
                                      <p:cBhvr>
                                        <p:cTn id="33" dur="500"/>
                                        <p:tgtEl>
                                          <p:spTgt spid="6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up)">
                                      <p:cBhvr>
                                        <p:cTn id="42" dur="500"/>
                                        <p:tgtEl>
                                          <p:spTgt spid="7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left)">
                                      <p:cBhvr>
                                        <p:cTn id="46" dur="500"/>
                                        <p:tgtEl>
                                          <p:spTgt spid="7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wipe(left)">
                                      <p:cBhvr>
                                        <p:cTn id="50" dur="500"/>
                                        <p:tgtEl>
                                          <p:spTgt spid="72"/>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left)">
                                      <p:cBhvr>
                                        <p:cTn id="63" dur="500"/>
                                        <p:tgtEl>
                                          <p:spTgt spid="76"/>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left)">
                                      <p:cBhvr>
                                        <p:cTn id="67" dur="500"/>
                                        <p:tgtEl>
                                          <p:spTgt spid="78"/>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ipe(left)">
                                      <p:cBhvr>
                                        <p:cTn id="71" dur="500"/>
                                        <p:tgtEl>
                                          <p:spTgt spid="7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wipe(left)">
                                      <p:cBhvr>
                                        <p:cTn id="76" dur="500"/>
                                        <p:tgtEl>
                                          <p:spTgt spid="101"/>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wipe(left)">
                                      <p:cBhvr>
                                        <p:cTn id="80" dur="500"/>
                                        <p:tgtEl>
                                          <p:spTgt spid="102"/>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par>
                          <p:cTn id="89" fill="hold">
                            <p:stCondLst>
                              <p:cond delay="0"/>
                            </p:stCondLst>
                            <p:childTnLst>
                              <p:par>
                                <p:cTn id="90" presetID="22" presetClass="entr" presetSubtype="8" fill="hold" grpId="0" nodeType="after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wipe(left)">
                                      <p:cBhvr>
                                        <p:cTn id="92" dur="500"/>
                                        <p:tgtEl>
                                          <p:spTgt spid="99"/>
                                        </p:tgtEl>
                                      </p:cBhvr>
                                    </p:animEffect>
                                  </p:childTnLst>
                                </p:cTn>
                              </p:par>
                            </p:childTnLst>
                          </p:cTn>
                        </p:par>
                        <p:par>
                          <p:cTn id="93" fill="hold">
                            <p:stCondLst>
                              <p:cond delay="500"/>
                            </p:stCondLst>
                            <p:childTnLst>
                              <p:par>
                                <p:cTn id="94" presetID="22" presetClass="entr" presetSubtype="1" fill="hold"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up)">
                                      <p:cBhvr>
                                        <p:cTn id="9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4" grpId="0" animBg="1"/>
      <p:bldP spid="66" grpId="0" animBg="1"/>
      <p:bldP spid="71" grpId="0" animBg="1"/>
      <p:bldP spid="72" grpId="0" animBg="1"/>
      <p:bldP spid="73" grpId="0" animBg="1"/>
      <p:bldP spid="74" grpId="0" animBg="1"/>
      <p:bldP spid="76" grpId="0" animBg="1"/>
      <p:bldP spid="77" grpId="0" animBg="1"/>
      <p:bldP spid="78" grpId="0" animBg="1"/>
      <p:bldP spid="79" grpId="0" animBg="1"/>
      <p:bldP spid="86" grpId="0" animBg="1"/>
      <p:bldP spid="95" grpId="0" animBg="1"/>
      <p:bldP spid="96" grpId="0" animBg="1"/>
      <p:bldP spid="97" grpId="0" animBg="1"/>
      <p:bldP spid="99" grpId="0"/>
      <p:bldP spid="24" grpId="0" animBg="1"/>
      <p:bldP spid="101" grpId="0" animBg="1"/>
      <p:bldP spid="102"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5618" y="2979674"/>
            <a:ext cx="7117080" cy="2448352"/>
            <a:chOff x="5461744" y="1399222"/>
            <a:chExt cx="5195887" cy="1143000"/>
          </a:xfrm>
          <a:scene3d>
            <a:camera prst="orthographicFront">
              <a:rot lat="18899995" lon="0" rev="0"/>
            </a:camera>
            <a:lightRig rig="balanced" dir="t"/>
          </a:scene3d>
        </p:grpSpPr>
        <p:sp>
          <p:nvSpPr>
            <p:cNvPr id="18" name="Freeform 11"/>
            <p:cNvSpPr>
              <a:spLocks/>
            </p:cNvSpPr>
            <p:nvPr/>
          </p:nvSpPr>
          <p:spPr bwMode="auto">
            <a:xfrm>
              <a:off x="5461744" y="1400175"/>
              <a:ext cx="5195887" cy="1135380"/>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5" name="Line 152"/>
            <p:cNvSpPr>
              <a:spLocks noChangeShapeType="1"/>
            </p:cNvSpPr>
            <p:nvPr/>
          </p:nvSpPr>
          <p:spPr bwMode="auto">
            <a:xfrm flipH="1">
              <a:off x="5994191" y="1399222"/>
              <a:ext cx="1508760" cy="11430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6" name="Line 153"/>
            <p:cNvSpPr>
              <a:spLocks noChangeShapeType="1"/>
            </p:cNvSpPr>
            <p:nvPr/>
          </p:nvSpPr>
          <p:spPr bwMode="auto">
            <a:xfrm flipH="1">
              <a:off x="8901221" y="1399222"/>
              <a:ext cx="19050" cy="843915"/>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sp>
          <p:nvSpPr>
            <p:cNvPr id="17" name="Line 154"/>
            <p:cNvSpPr>
              <a:spLocks noChangeShapeType="1"/>
            </p:cNvSpPr>
            <p:nvPr/>
          </p:nvSpPr>
          <p:spPr bwMode="auto">
            <a:xfrm>
              <a:off x="7502951" y="1399222"/>
              <a:ext cx="411480" cy="914400"/>
            </a:xfrm>
            <a:prstGeom prst="line">
              <a:avLst/>
            </a:prstGeom>
            <a:noFill/>
            <a:ln w="76200">
              <a:solidFill>
                <a:schemeClr val="bg2">
                  <a:lumMod val="20000"/>
                  <a:lumOff val="80000"/>
                </a:schemeClr>
              </a:solidFill>
              <a:round/>
              <a:headEnd/>
              <a:tailEnd/>
            </a:ln>
            <a:sp3d>
              <a:bevelT w="152400"/>
              <a:bevelB w="152400"/>
            </a:sp3d>
          </p:spPr>
          <p:txBody>
            <a:bodyPr/>
            <a:lstStyle/>
            <a:p>
              <a:endParaRPr lang="en-US" dirty="0"/>
            </a:p>
          </p:txBody>
        </p:sp>
      </p:grpSp>
      <p:grpSp>
        <p:nvGrpSpPr>
          <p:cNvPr id="67" name="Group 66"/>
          <p:cNvGrpSpPr/>
          <p:nvPr/>
        </p:nvGrpSpPr>
        <p:grpSpPr>
          <a:xfrm>
            <a:off x="5132956" y="3051436"/>
            <a:ext cx="574742" cy="597196"/>
            <a:chOff x="4876799" y="3346518"/>
            <a:chExt cx="1159043" cy="2292010"/>
          </a:xfrm>
        </p:grpSpPr>
        <p:sp>
          <p:nvSpPr>
            <p:cNvPr id="68" name="Cube 67"/>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Freeform 68"/>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7352695" y="3009760"/>
            <a:ext cx="574742" cy="597196"/>
            <a:chOff x="4876799" y="3346518"/>
            <a:chExt cx="1159043" cy="2292010"/>
          </a:xfrm>
        </p:grpSpPr>
        <p:sp>
          <p:nvSpPr>
            <p:cNvPr id="72" name="Cube 71"/>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Freeform 72"/>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533350" y="4388829"/>
            <a:ext cx="574742" cy="597196"/>
            <a:chOff x="4876799" y="3346518"/>
            <a:chExt cx="1159043" cy="2292010"/>
          </a:xfrm>
        </p:grpSpPr>
        <p:sp>
          <p:nvSpPr>
            <p:cNvPr id="76" name="Cube 75"/>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Freeform 76"/>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5139480" y="4430505"/>
            <a:ext cx="574742" cy="597196"/>
            <a:chOff x="4876799" y="3346518"/>
            <a:chExt cx="1159043" cy="2292010"/>
          </a:xfrm>
        </p:grpSpPr>
        <p:sp>
          <p:nvSpPr>
            <p:cNvPr id="86" name="Cube 85"/>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5" name="Freeform 94"/>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787822" y="4472181"/>
            <a:ext cx="574742" cy="597196"/>
            <a:chOff x="4876799" y="3346518"/>
            <a:chExt cx="1159043" cy="2292010"/>
          </a:xfrm>
        </p:grpSpPr>
        <p:sp>
          <p:nvSpPr>
            <p:cNvPr id="98" name="Cube 97"/>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9" name="Freeform 98"/>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877983" y="3081618"/>
            <a:ext cx="574742" cy="597196"/>
            <a:chOff x="4876799" y="3346518"/>
            <a:chExt cx="1159043" cy="2292010"/>
          </a:xfrm>
        </p:grpSpPr>
        <p:sp>
          <p:nvSpPr>
            <p:cNvPr id="102" name="Cube 101"/>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Freeform 102"/>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3210343" y="3099592"/>
            <a:ext cx="574742" cy="597196"/>
            <a:chOff x="4876799" y="3346518"/>
            <a:chExt cx="1159043" cy="2292010"/>
          </a:xfrm>
        </p:grpSpPr>
        <p:sp>
          <p:nvSpPr>
            <p:cNvPr id="106" name="Cube 105"/>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Freeform 106"/>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1201456" y="4697885"/>
            <a:ext cx="574742" cy="597196"/>
            <a:chOff x="4876799" y="3346518"/>
            <a:chExt cx="1159043" cy="2292010"/>
          </a:xfrm>
        </p:grpSpPr>
        <p:sp>
          <p:nvSpPr>
            <p:cNvPr id="110" name="Cube 109"/>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Freeform 110"/>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304799" y="59816"/>
            <a:ext cx="8760231" cy="932372"/>
          </a:xfrm>
        </p:spPr>
        <p:txBody>
          <a:bodyPr>
            <a:normAutofit fontScale="90000"/>
          </a:bodyPr>
          <a:lstStyle/>
          <a:p>
            <a:r>
              <a:rPr lang="en-US" dirty="0" smtClean="0"/>
              <a:t>Digital switching at each node </a:t>
            </a:r>
            <a:r>
              <a:rPr lang="en-US" dirty="0"/>
              <a:t>optimizes</a:t>
            </a:r>
            <a:r>
              <a:rPr lang="en-US" dirty="0" smtClean="0"/>
              <a:t> bandwidth use</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9" name="TextBox 18"/>
          <p:cNvSpPr txBox="1"/>
          <p:nvPr/>
        </p:nvSpPr>
        <p:spPr>
          <a:xfrm>
            <a:off x="-69582" y="1026498"/>
            <a:ext cx="931665" cy="1862048"/>
          </a:xfrm>
          <a:prstGeom prst="rect">
            <a:avLst/>
          </a:prstGeom>
          <a:noFill/>
        </p:spPr>
        <p:txBody>
          <a:bodyPr wrap="none" rtlCol="0">
            <a:spAutoFit/>
          </a:bodyPr>
          <a:lstStyle/>
          <a:p>
            <a:r>
              <a:rPr lang="en-US" sz="11500" dirty="0" smtClean="0">
                <a:solidFill>
                  <a:schemeClr val="bg1">
                    <a:lumMod val="85000"/>
                  </a:schemeClr>
                </a:solidFill>
              </a:rPr>
              <a:t>5</a:t>
            </a:r>
            <a:endParaRPr lang="en-US" sz="11500" dirty="0">
              <a:solidFill>
                <a:schemeClr val="bg1">
                  <a:lumMod val="85000"/>
                </a:schemeClr>
              </a:solidFill>
            </a:endParaRPr>
          </a:p>
        </p:txBody>
      </p:sp>
      <p:sp>
        <p:nvSpPr>
          <p:cNvPr id="26" name="Can 25"/>
          <p:cNvSpPr/>
          <p:nvPr/>
        </p:nvSpPr>
        <p:spPr>
          <a:xfrm rot="5400000" flipH="1">
            <a:off x="2821923" y="3000133"/>
            <a:ext cx="81908" cy="89370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p:cNvCxnSpPr/>
          <p:nvPr/>
        </p:nvCxnSpPr>
        <p:spPr>
          <a:xfrm flipH="1" flipV="1">
            <a:off x="1814339" y="2358076"/>
            <a:ext cx="416183" cy="1040114"/>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1861392" y="2315353"/>
            <a:ext cx="414248" cy="1038795"/>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8057885" y="47145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8034708" y="4687427"/>
            <a:ext cx="417445" cy="0"/>
          </a:xfrm>
          <a:prstGeom prst="line">
            <a:avLst/>
          </a:prstGeom>
          <a:ln w="127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2224783" y="270445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2287732" y="2717712"/>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2330803" y="2711088"/>
            <a:ext cx="51235" cy="542872"/>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1409700" y="2744768"/>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1373127" y="2774622"/>
            <a:ext cx="699886" cy="844934"/>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57" name="Can 56"/>
          <p:cNvSpPr/>
          <p:nvPr/>
        </p:nvSpPr>
        <p:spPr>
          <a:xfrm rot="20234301" flipH="1" flipV="1">
            <a:off x="3618455" y="3619871"/>
            <a:ext cx="104207" cy="974236"/>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8" name="Straight Connector 57"/>
          <p:cNvCxnSpPr/>
          <p:nvPr/>
        </p:nvCxnSpPr>
        <p:spPr>
          <a:xfrm flipH="1" flipV="1">
            <a:off x="4036215" y="490152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7819364" y="3228422"/>
            <a:ext cx="417445"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4002503" y="4918838"/>
            <a:ext cx="201491" cy="374078"/>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7819364" y="3248027"/>
            <a:ext cx="447243" cy="2618"/>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7819365" y="3270250"/>
            <a:ext cx="515982" cy="0"/>
          </a:xfrm>
          <a:prstGeom prst="line">
            <a:avLst/>
          </a:prstGeom>
          <a:ln w="12700">
            <a:solidFill>
              <a:srgbClr val="00206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514102" y="1932694"/>
            <a:ext cx="612878" cy="430887"/>
          </a:xfrm>
          <a:prstGeom prst="rect">
            <a:avLst/>
          </a:prstGeom>
          <a:noFill/>
        </p:spPr>
        <p:txBody>
          <a:bodyPr wrap="square" rtlCol="0">
            <a:spAutoFit/>
          </a:bodyPr>
          <a:lstStyle/>
          <a:p>
            <a:pPr algn="ctr"/>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1" name="TextBox 80"/>
          <p:cNvSpPr txBox="1"/>
          <p:nvPr/>
        </p:nvSpPr>
        <p:spPr>
          <a:xfrm>
            <a:off x="2109586" y="2325757"/>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sp>
        <p:nvSpPr>
          <p:cNvPr id="82" name="TextBox 81"/>
          <p:cNvSpPr txBox="1"/>
          <p:nvPr/>
        </p:nvSpPr>
        <p:spPr>
          <a:xfrm>
            <a:off x="823399" y="2518091"/>
            <a:ext cx="612878" cy="430887"/>
          </a:xfrm>
          <a:prstGeom prst="rect">
            <a:avLst/>
          </a:prstGeom>
          <a:noFill/>
        </p:spPr>
        <p:txBody>
          <a:bodyPr wrap="square" rtlCol="0">
            <a:spAutoFit/>
          </a:bodyPr>
          <a:lstStyle/>
          <a:p>
            <a:pPr algn="r"/>
            <a:r>
              <a:rPr lang="en-US" sz="1100" dirty="0" smtClean="0">
                <a:solidFill>
                  <a:srgbClr val="C00000"/>
                </a:solidFill>
              </a:rPr>
              <a:t>2x10G Svc</a:t>
            </a:r>
            <a:endParaRPr lang="en-US" sz="1100" dirty="0">
              <a:solidFill>
                <a:srgbClr val="C00000"/>
              </a:solidFill>
            </a:endParaRPr>
          </a:p>
        </p:txBody>
      </p:sp>
      <p:sp>
        <p:nvSpPr>
          <p:cNvPr id="83" name="TextBox 82"/>
          <p:cNvSpPr txBox="1"/>
          <p:nvPr/>
        </p:nvSpPr>
        <p:spPr>
          <a:xfrm>
            <a:off x="8452153" y="4470641"/>
            <a:ext cx="612878" cy="430887"/>
          </a:xfrm>
          <a:prstGeom prst="rect">
            <a:avLst/>
          </a:prstGeom>
          <a:noFill/>
        </p:spPr>
        <p:txBody>
          <a:bodyPr wrap="square" rtlCol="0">
            <a:spAutoFit/>
          </a:bodyPr>
          <a:lstStyle/>
          <a:p>
            <a:r>
              <a:rPr lang="en-US" sz="1100" dirty="0">
                <a:solidFill>
                  <a:schemeClr val="accent6">
                    <a:lumMod val="50000"/>
                  </a:schemeClr>
                </a:solidFill>
              </a:rPr>
              <a:t>2</a:t>
            </a:r>
            <a:r>
              <a:rPr lang="en-US" sz="1100" dirty="0" smtClean="0">
                <a:solidFill>
                  <a:schemeClr val="accent6">
                    <a:lumMod val="50000"/>
                  </a:schemeClr>
                </a:solidFill>
              </a:rPr>
              <a:t>x10G Svc</a:t>
            </a:r>
            <a:endParaRPr lang="en-US" sz="1100" dirty="0">
              <a:solidFill>
                <a:schemeClr val="accent6">
                  <a:lumMod val="50000"/>
                </a:schemeClr>
              </a:solidFill>
            </a:endParaRPr>
          </a:p>
        </p:txBody>
      </p:sp>
      <p:sp>
        <p:nvSpPr>
          <p:cNvPr id="84" name="TextBox 83"/>
          <p:cNvSpPr txBox="1"/>
          <p:nvPr/>
        </p:nvSpPr>
        <p:spPr>
          <a:xfrm>
            <a:off x="4103248" y="5286533"/>
            <a:ext cx="612878" cy="430887"/>
          </a:xfrm>
          <a:prstGeom prst="rect">
            <a:avLst/>
          </a:prstGeom>
          <a:noFill/>
        </p:spPr>
        <p:txBody>
          <a:bodyPr wrap="square" rtlCol="0">
            <a:spAutoFit/>
          </a:bodyPr>
          <a:lstStyle/>
          <a:p>
            <a:r>
              <a:rPr lang="en-US" sz="1100" dirty="0" smtClean="0">
                <a:solidFill>
                  <a:srgbClr val="C00000"/>
                </a:solidFill>
              </a:rPr>
              <a:t>2x10G Svc</a:t>
            </a:r>
            <a:endParaRPr lang="en-US" sz="1100" dirty="0">
              <a:solidFill>
                <a:srgbClr val="C00000"/>
              </a:solidFill>
            </a:endParaRPr>
          </a:p>
        </p:txBody>
      </p:sp>
      <p:sp>
        <p:nvSpPr>
          <p:cNvPr id="85" name="TextBox 84"/>
          <p:cNvSpPr txBox="1"/>
          <p:nvPr/>
        </p:nvSpPr>
        <p:spPr>
          <a:xfrm>
            <a:off x="8320294" y="3084896"/>
            <a:ext cx="612878" cy="430887"/>
          </a:xfrm>
          <a:prstGeom prst="rect">
            <a:avLst/>
          </a:prstGeom>
          <a:noFill/>
        </p:spPr>
        <p:txBody>
          <a:bodyPr wrap="square" rtlCol="0">
            <a:spAutoFit/>
          </a:bodyPr>
          <a:lstStyle/>
          <a:p>
            <a:r>
              <a:rPr lang="en-US" sz="1100" dirty="0" smtClean="0">
                <a:solidFill>
                  <a:srgbClr val="002060"/>
                </a:solidFill>
              </a:rPr>
              <a:t>3x10G Svc</a:t>
            </a:r>
            <a:endParaRPr lang="en-US" sz="1100" dirty="0">
              <a:solidFill>
                <a:srgbClr val="002060"/>
              </a:solidFill>
            </a:endParaRPr>
          </a:p>
        </p:txBody>
      </p:sp>
      <p:cxnSp>
        <p:nvCxnSpPr>
          <p:cNvPr id="46" name="Straight Connector 45"/>
          <p:cNvCxnSpPr/>
          <p:nvPr/>
        </p:nvCxnSpPr>
        <p:spPr>
          <a:xfrm flipH="1" flipV="1">
            <a:off x="5439898" y="4825592"/>
            <a:ext cx="295641" cy="697384"/>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1679883" y="2534194"/>
            <a:ext cx="475693" cy="946379"/>
          </a:xfrm>
          <a:prstGeom prst="line">
            <a:avLst/>
          </a:prstGeom>
          <a:ln w="12700">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sp>
        <p:nvSpPr>
          <p:cNvPr id="113" name="Can 112"/>
          <p:cNvSpPr/>
          <p:nvPr/>
        </p:nvSpPr>
        <p:spPr>
          <a:xfrm rot="5400000" flipH="1">
            <a:off x="4431665" y="2721296"/>
            <a:ext cx="81908" cy="1435696"/>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an 113"/>
          <p:cNvSpPr/>
          <p:nvPr/>
        </p:nvSpPr>
        <p:spPr>
          <a:xfrm rot="5400000" flipH="1">
            <a:off x="6515383" y="2575075"/>
            <a:ext cx="81908" cy="1757907"/>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an 114"/>
          <p:cNvSpPr/>
          <p:nvPr/>
        </p:nvSpPr>
        <p:spPr>
          <a:xfrm rot="5400000" flipH="1">
            <a:off x="6601641" y="3781207"/>
            <a:ext cx="81908" cy="193042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an 115"/>
          <p:cNvSpPr/>
          <p:nvPr/>
        </p:nvSpPr>
        <p:spPr>
          <a:xfrm rot="5015351" flipH="1">
            <a:off x="4718060" y="4403839"/>
            <a:ext cx="81908" cy="86290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TextBox 120"/>
          <p:cNvSpPr txBox="1"/>
          <p:nvPr/>
        </p:nvSpPr>
        <p:spPr>
          <a:xfrm>
            <a:off x="1271029" y="2290110"/>
            <a:ext cx="612878" cy="430887"/>
          </a:xfrm>
          <a:prstGeom prst="rect">
            <a:avLst/>
          </a:prstGeom>
          <a:noFill/>
        </p:spPr>
        <p:txBody>
          <a:bodyPr wrap="square" rtlCol="0">
            <a:spAutoFit/>
          </a:bodyPr>
          <a:lstStyle/>
          <a:p>
            <a:pPr algn="ctr"/>
            <a:r>
              <a:rPr lang="en-US" sz="1100" dirty="0" smtClean="0">
                <a:solidFill>
                  <a:schemeClr val="accent5">
                    <a:lumMod val="50000"/>
                  </a:schemeClr>
                </a:solidFill>
              </a:rPr>
              <a:t>1x10G Svc</a:t>
            </a:r>
            <a:endParaRPr lang="en-US" sz="1100" dirty="0">
              <a:solidFill>
                <a:schemeClr val="accent5">
                  <a:lumMod val="50000"/>
                </a:schemeClr>
              </a:solidFill>
            </a:endParaRPr>
          </a:p>
        </p:txBody>
      </p:sp>
      <p:sp>
        <p:nvSpPr>
          <p:cNvPr id="122" name="TextBox 121"/>
          <p:cNvSpPr txBox="1"/>
          <p:nvPr/>
        </p:nvSpPr>
        <p:spPr>
          <a:xfrm>
            <a:off x="5697047" y="5433623"/>
            <a:ext cx="612878" cy="430887"/>
          </a:xfrm>
          <a:prstGeom prst="rect">
            <a:avLst/>
          </a:prstGeom>
          <a:noFill/>
        </p:spPr>
        <p:txBody>
          <a:bodyPr wrap="square" rtlCol="0">
            <a:spAutoFit/>
          </a:bodyPr>
          <a:lstStyle/>
          <a:p>
            <a:r>
              <a:rPr lang="en-US" sz="1100" dirty="0" smtClean="0">
                <a:solidFill>
                  <a:schemeClr val="accent5">
                    <a:lumMod val="50000"/>
                  </a:schemeClr>
                </a:solidFill>
              </a:rPr>
              <a:t>1x10G Svc</a:t>
            </a:r>
            <a:endParaRPr lang="en-US" sz="1100" dirty="0">
              <a:solidFill>
                <a:schemeClr val="accent5">
                  <a:lumMod val="50000"/>
                </a:schemeClr>
              </a:solidFill>
            </a:endParaRPr>
          </a:p>
        </p:txBody>
      </p:sp>
      <p:sp>
        <p:nvSpPr>
          <p:cNvPr id="87" name="Can 86"/>
          <p:cNvSpPr/>
          <p:nvPr/>
        </p:nvSpPr>
        <p:spPr>
          <a:xfrm rot="21245287" flipH="1" flipV="1">
            <a:off x="7587962" y="3562325"/>
            <a:ext cx="104207" cy="865359"/>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an 87"/>
          <p:cNvSpPr/>
          <p:nvPr/>
        </p:nvSpPr>
        <p:spPr>
          <a:xfrm rot="15779672" flipH="1" flipV="1">
            <a:off x="2732730" y="3975854"/>
            <a:ext cx="104207" cy="2199267"/>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Can 88"/>
          <p:cNvSpPr/>
          <p:nvPr/>
        </p:nvSpPr>
        <p:spPr>
          <a:xfrm rot="13753651" flipH="1" flipV="1">
            <a:off x="2507505" y="3288315"/>
            <a:ext cx="104207" cy="210729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an 89"/>
          <p:cNvSpPr/>
          <p:nvPr/>
        </p:nvSpPr>
        <p:spPr>
          <a:xfrm rot="11973968" flipH="1" flipV="1">
            <a:off x="1664395" y="3535604"/>
            <a:ext cx="104207" cy="1294862"/>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TextBox 92"/>
          <p:cNvSpPr txBox="1"/>
          <p:nvPr/>
        </p:nvSpPr>
        <p:spPr>
          <a:xfrm>
            <a:off x="3259920" y="2225539"/>
            <a:ext cx="2355827" cy="523220"/>
          </a:xfrm>
          <a:prstGeom prst="rect">
            <a:avLst/>
          </a:prstGeom>
          <a:noFill/>
        </p:spPr>
        <p:txBody>
          <a:bodyPr wrap="square" rtlCol="0">
            <a:spAutoFit/>
          </a:bodyPr>
          <a:lstStyle/>
          <a:p>
            <a:pPr algn="ctr"/>
            <a:r>
              <a:rPr lang="en-US" sz="1400" b="1" dirty="0"/>
              <a:t>1</a:t>
            </a:r>
            <a:r>
              <a:rPr lang="en-US" sz="1400" b="1" dirty="0" smtClean="0"/>
              <a:t> </a:t>
            </a:r>
            <a:r>
              <a:rPr lang="en-US" sz="1400" b="1" dirty="0" smtClean="0">
                <a:sym typeface="Symbol"/>
              </a:rPr>
              <a:t> total,</a:t>
            </a:r>
          </a:p>
          <a:p>
            <a:pPr algn="ctr"/>
            <a:r>
              <a:rPr lang="en-US" sz="1400" b="1" dirty="0" smtClean="0">
                <a:sym typeface="Symbol"/>
              </a:rPr>
              <a:t>with 60 % fill</a:t>
            </a:r>
            <a:endParaRPr lang="en-US" sz="1400" b="1" dirty="0"/>
          </a:p>
        </p:txBody>
      </p:sp>
      <p:sp>
        <p:nvSpPr>
          <p:cNvPr id="94" name="Can 93"/>
          <p:cNvSpPr/>
          <p:nvPr/>
        </p:nvSpPr>
        <p:spPr>
          <a:xfrm rot="5400000" flipH="1">
            <a:off x="4178399" y="3215415"/>
            <a:ext cx="351015" cy="437510"/>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7" name="Straight Arrow Connector 116"/>
          <p:cNvCxnSpPr/>
          <p:nvPr/>
        </p:nvCxnSpPr>
        <p:spPr>
          <a:xfrm flipH="1">
            <a:off x="4332250" y="2713656"/>
            <a:ext cx="86117" cy="4535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9" name="Can 118"/>
          <p:cNvSpPr/>
          <p:nvPr/>
        </p:nvSpPr>
        <p:spPr>
          <a:xfrm flipH="1" flipV="1">
            <a:off x="5245996" y="3619555"/>
            <a:ext cx="104207" cy="85108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Can 123"/>
          <p:cNvSpPr/>
          <p:nvPr/>
        </p:nvSpPr>
        <p:spPr>
          <a:xfrm rot="1364515" flipH="1">
            <a:off x="1620420" y="3883852"/>
            <a:ext cx="297825" cy="368577"/>
          </a:xfrm>
          <a:prstGeom prst="can">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TextBox 124"/>
          <p:cNvSpPr txBox="1"/>
          <p:nvPr/>
        </p:nvSpPr>
        <p:spPr>
          <a:xfrm>
            <a:off x="96325" y="3260584"/>
            <a:ext cx="1033513" cy="738664"/>
          </a:xfrm>
          <a:prstGeom prst="rect">
            <a:avLst/>
          </a:prstGeom>
          <a:noFill/>
        </p:spPr>
        <p:txBody>
          <a:bodyPr wrap="square" rtlCol="0">
            <a:spAutoFit/>
          </a:bodyPr>
          <a:lstStyle/>
          <a:p>
            <a:pPr algn="ctr"/>
            <a:r>
              <a:rPr lang="en-US" sz="1400" b="1" dirty="0" smtClean="0"/>
              <a:t>1 </a:t>
            </a:r>
            <a:r>
              <a:rPr lang="en-US" sz="1400" b="1" dirty="0" smtClean="0">
                <a:sym typeface="Symbol"/>
              </a:rPr>
              <a:t> total,</a:t>
            </a:r>
          </a:p>
          <a:p>
            <a:pPr algn="ctr"/>
            <a:r>
              <a:rPr lang="en-US" sz="1400" b="1" dirty="0" smtClean="0">
                <a:sym typeface="Symbol"/>
              </a:rPr>
              <a:t>with 80% fill</a:t>
            </a:r>
            <a:endParaRPr lang="en-US" sz="1400" b="1" dirty="0"/>
          </a:p>
        </p:txBody>
      </p:sp>
      <p:cxnSp>
        <p:nvCxnSpPr>
          <p:cNvPr id="126" name="Straight Arrow Connector 125"/>
          <p:cNvCxnSpPr/>
          <p:nvPr/>
        </p:nvCxnSpPr>
        <p:spPr>
          <a:xfrm>
            <a:off x="1023730" y="3677189"/>
            <a:ext cx="530256" cy="2818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1" name="Content Placeholder 1"/>
          <p:cNvSpPr txBox="1">
            <a:spLocks/>
          </p:cNvSpPr>
          <p:nvPr/>
        </p:nvSpPr>
        <p:spPr>
          <a:xfrm>
            <a:off x="6361043" y="1036278"/>
            <a:ext cx="2765504" cy="1111859"/>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r">
              <a:spcBef>
                <a:spcPts val="0"/>
              </a:spcBef>
              <a:buNone/>
            </a:pPr>
            <a:r>
              <a:rPr lang="en-US" sz="2000" b="1" dirty="0" smtClean="0"/>
              <a:t>Simple 8 node network</a:t>
            </a:r>
          </a:p>
          <a:p>
            <a:pPr marL="57150" indent="0" algn="r">
              <a:spcBef>
                <a:spcPts val="0"/>
              </a:spcBef>
              <a:buNone/>
            </a:pPr>
            <a:r>
              <a:rPr lang="en-US" sz="1600" dirty="0"/>
              <a:t>Demands from </a:t>
            </a:r>
            <a:r>
              <a:rPr lang="en-US" sz="1600" dirty="0" smtClean="0"/>
              <a:t>only 1 </a:t>
            </a:r>
            <a:r>
              <a:rPr lang="en-US" sz="1600" dirty="0"/>
              <a:t>node</a:t>
            </a:r>
          </a:p>
          <a:p>
            <a:pPr marL="57150" indent="0" algn="r">
              <a:spcBef>
                <a:spcPts val="0"/>
              </a:spcBef>
              <a:buNone/>
            </a:pPr>
            <a:r>
              <a:rPr lang="en-US" sz="1600" dirty="0" smtClean="0"/>
              <a:t>10G Services, 100G Transport</a:t>
            </a:r>
          </a:p>
          <a:p>
            <a:pPr marL="57150" indent="0" algn="r">
              <a:spcBef>
                <a:spcPts val="0"/>
              </a:spcBef>
              <a:buNone/>
            </a:pPr>
            <a:r>
              <a:rPr lang="en-US" sz="1600" dirty="0" smtClean="0"/>
              <a:t>Better use of fiber</a:t>
            </a:r>
          </a:p>
        </p:txBody>
      </p:sp>
      <p:grpSp>
        <p:nvGrpSpPr>
          <p:cNvPr id="118" name="Group 117"/>
          <p:cNvGrpSpPr/>
          <p:nvPr/>
        </p:nvGrpSpPr>
        <p:grpSpPr>
          <a:xfrm>
            <a:off x="441154" y="6081231"/>
            <a:ext cx="287371" cy="298598"/>
            <a:chOff x="4876799" y="3346518"/>
            <a:chExt cx="1159043" cy="2292010"/>
          </a:xfrm>
        </p:grpSpPr>
        <p:sp>
          <p:nvSpPr>
            <p:cNvPr id="120" name="Cube 119"/>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3" name="Freeform 122"/>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76061" y="6105498"/>
            <a:ext cx="2265748" cy="307777"/>
          </a:xfrm>
          <a:prstGeom prst="rect">
            <a:avLst/>
          </a:prstGeom>
          <a:noFill/>
        </p:spPr>
        <p:txBody>
          <a:bodyPr wrap="none" rtlCol="0">
            <a:spAutoFit/>
          </a:bodyPr>
          <a:lstStyle/>
          <a:p>
            <a:r>
              <a:rPr lang="en-US" sz="1400" dirty="0" smtClean="0"/>
              <a:t>Switching &amp; Transport Node</a:t>
            </a:r>
            <a:endParaRPr lang="en-US" sz="1400" dirty="0"/>
          </a:p>
        </p:txBody>
      </p:sp>
      <p:sp>
        <p:nvSpPr>
          <p:cNvPr id="128" name="TextBox 127"/>
          <p:cNvSpPr txBox="1"/>
          <p:nvPr/>
        </p:nvSpPr>
        <p:spPr>
          <a:xfrm>
            <a:off x="2338967" y="2744768"/>
            <a:ext cx="324128" cy="369332"/>
          </a:xfrm>
          <a:prstGeom prst="rect">
            <a:avLst/>
          </a:prstGeom>
          <a:noFill/>
        </p:spPr>
        <p:txBody>
          <a:bodyPr wrap="none" rtlCol="0">
            <a:spAutoFit/>
          </a:bodyPr>
          <a:lstStyle/>
          <a:p>
            <a:r>
              <a:rPr lang="en-US" b="1" dirty="0" smtClean="0"/>
              <a:t>A</a:t>
            </a:r>
            <a:endParaRPr lang="en-US" b="1" dirty="0"/>
          </a:p>
        </p:txBody>
      </p:sp>
      <p:sp>
        <p:nvSpPr>
          <p:cNvPr id="129" name="TextBox 128"/>
          <p:cNvSpPr txBox="1"/>
          <p:nvPr/>
        </p:nvSpPr>
        <p:spPr>
          <a:xfrm>
            <a:off x="3582275" y="2744768"/>
            <a:ext cx="314510" cy="369332"/>
          </a:xfrm>
          <a:prstGeom prst="rect">
            <a:avLst/>
          </a:prstGeom>
          <a:noFill/>
        </p:spPr>
        <p:txBody>
          <a:bodyPr wrap="none" rtlCol="0">
            <a:spAutoFit/>
          </a:bodyPr>
          <a:lstStyle/>
          <a:p>
            <a:r>
              <a:rPr lang="en-US" b="1" dirty="0"/>
              <a:t>B</a:t>
            </a:r>
          </a:p>
        </p:txBody>
      </p:sp>
      <p:sp>
        <p:nvSpPr>
          <p:cNvPr id="130" name="TextBox 129"/>
          <p:cNvSpPr txBox="1"/>
          <p:nvPr/>
        </p:nvSpPr>
        <p:spPr>
          <a:xfrm>
            <a:off x="5550443" y="2744768"/>
            <a:ext cx="306494" cy="369332"/>
          </a:xfrm>
          <a:prstGeom prst="rect">
            <a:avLst/>
          </a:prstGeom>
          <a:noFill/>
        </p:spPr>
        <p:txBody>
          <a:bodyPr wrap="none" rtlCol="0">
            <a:spAutoFit/>
          </a:bodyPr>
          <a:lstStyle/>
          <a:p>
            <a:r>
              <a:rPr lang="en-US" b="1" dirty="0"/>
              <a:t>C</a:t>
            </a:r>
          </a:p>
        </p:txBody>
      </p:sp>
      <p:sp>
        <p:nvSpPr>
          <p:cNvPr id="131" name="TextBox 130"/>
          <p:cNvSpPr txBox="1"/>
          <p:nvPr/>
        </p:nvSpPr>
        <p:spPr>
          <a:xfrm>
            <a:off x="7832698" y="2744768"/>
            <a:ext cx="330540" cy="369332"/>
          </a:xfrm>
          <a:prstGeom prst="rect">
            <a:avLst/>
          </a:prstGeom>
          <a:noFill/>
        </p:spPr>
        <p:txBody>
          <a:bodyPr wrap="none" rtlCol="0">
            <a:spAutoFit/>
          </a:bodyPr>
          <a:lstStyle/>
          <a:p>
            <a:r>
              <a:rPr lang="en-US" b="1" dirty="0" smtClean="0"/>
              <a:t>D</a:t>
            </a:r>
            <a:endParaRPr lang="en-US" b="1" dirty="0"/>
          </a:p>
        </p:txBody>
      </p:sp>
      <p:sp>
        <p:nvSpPr>
          <p:cNvPr id="132" name="TextBox 131"/>
          <p:cNvSpPr txBox="1"/>
          <p:nvPr/>
        </p:nvSpPr>
        <p:spPr>
          <a:xfrm>
            <a:off x="1714571" y="5229079"/>
            <a:ext cx="296876" cy="369332"/>
          </a:xfrm>
          <a:prstGeom prst="rect">
            <a:avLst/>
          </a:prstGeom>
          <a:noFill/>
        </p:spPr>
        <p:txBody>
          <a:bodyPr wrap="none" rtlCol="0">
            <a:spAutoFit/>
          </a:bodyPr>
          <a:lstStyle/>
          <a:p>
            <a:r>
              <a:rPr lang="en-US" b="1" dirty="0" smtClean="0"/>
              <a:t>E</a:t>
            </a:r>
            <a:endParaRPr lang="en-US" b="1" dirty="0"/>
          </a:p>
        </p:txBody>
      </p:sp>
      <p:sp>
        <p:nvSpPr>
          <p:cNvPr id="133" name="TextBox 132"/>
          <p:cNvSpPr txBox="1"/>
          <p:nvPr/>
        </p:nvSpPr>
        <p:spPr>
          <a:xfrm>
            <a:off x="4324090" y="4901528"/>
            <a:ext cx="296876" cy="369332"/>
          </a:xfrm>
          <a:prstGeom prst="rect">
            <a:avLst/>
          </a:prstGeom>
          <a:noFill/>
        </p:spPr>
        <p:txBody>
          <a:bodyPr wrap="none" rtlCol="0">
            <a:spAutoFit/>
          </a:bodyPr>
          <a:lstStyle/>
          <a:p>
            <a:r>
              <a:rPr lang="en-US" b="1" dirty="0" smtClean="0"/>
              <a:t>F</a:t>
            </a:r>
            <a:endParaRPr lang="en-US" b="1" dirty="0"/>
          </a:p>
        </p:txBody>
      </p:sp>
      <p:sp>
        <p:nvSpPr>
          <p:cNvPr id="134" name="TextBox 133"/>
          <p:cNvSpPr txBox="1"/>
          <p:nvPr/>
        </p:nvSpPr>
        <p:spPr>
          <a:xfrm>
            <a:off x="5661049" y="4841894"/>
            <a:ext cx="332142" cy="369332"/>
          </a:xfrm>
          <a:prstGeom prst="rect">
            <a:avLst/>
          </a:prstGeom>
          <a:noFill/>
        </p:spPr>
        <p:txBody>
          <a:bodyPr wrap="none" rtlCol="0">
            <a:spAutoFit/>
          </a:bodyPr>
          <a:lstStyle/>
          <a:p>
            <a:r>
              <a:rPr lang="en-US" b="1" dirty="0" smtClean="0"/>
              <a:t>G</a:t>
            </a:r>
            <a:endParaRPr lang="en-US" b="1" dirty="0"/>
          </a:p>
        </p:txBody>
      </p:sp>
      <p:sp>
        <p:nvSpPr>
          <p:cNvPr id="135" name="TextBox 134"/>
          <p:cNvSpPr txBox="1"/>
          <p:nvPr/>
        </p:nvSpPr>
        <p:spPr>
          <a:xfrm>
            <a:off x="8054586" y="4793736"/>
            <a:ext cx="332142" cy="369332"/>
          </a:xfrm>
          <a:prstGeom prst="rect">
            <a:avLst/>
          </a:prstGeom>
          <a:noFill/>
        </p:spPr>
        <p:txBody>
          <a:bodyPr wrap="none" rtlCol="0">
            <a:spAutoFit/>
          </a:bodyPr>
          <a:lstStyle/>
          <a:p>
            <a:r>
              <a:rPr lang="en-US" b="1" dirty="0" smtClean="0"/>
              <a:t>H</a:t>
            </a:r>
            <a:endParaRPr lang="en-US" b="1" dirty="0"/>
          </a:p>
        </p:txBody>
      </p:sp>
    </p:spTree>
    <p:extLst>
      <p:ext uri="{BB962C8B-B14F-4D97-AF65-F5344CB8AC3E}">
        <p14:creationId xmlns:p14="http://schemas.microsoft.com/office/powerpoint/2010/main" xmlns="" val="2246123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up)">
                                      <p:cBhvr>
                                        <p:cTn id="12" dur="500"/>
                                        <p:tgtEl>
                                          <p:spTgt spid="9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wipe(down)">
                                      <p:cBhvr>
                                        <p:cTn id="16" dur="500"/>
                                        <p:tgtEl>
                                          <p:spTgt spid="8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wipe(left)">
                                      <p:cBhvr>
                                        <p:cTn id="20" dur="500"/>
                                        <p:tgtEl>
                                          <p:spTgt spid="88"/>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wipe(up)">
                                      <p:cBhvr>
                                        <p:cTn id="24" dur="500"/>
                                        <p:tgtEl>
                                          <p:spTgt spid="119"/>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up)">
                                      <p:cBhvr>
                                        <p:cTn id="28" dur="500"/>
                                        <p:tgtEl>
                                          <p:spTgt spid="8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childTnLst>
                          </p:cTn>
                        </p:par>
                        <p:par>
                          <p:cTn id="33" fill="hold">
                            <p:stCondLst>
                              <p:cond delay="0"/>
                            </p:stCondLst>
                            <p:childTnLst>
                              <p:par>
                                <p:cTn id="34" presetID="22" presetClass="entr" presetSubtype="8" fill="hold" nodeType="afterEffect">
                                  <p:stCondLst>
                                    <p:cond delay="0"/>
                                  </p:stCondLst>
                                  <p:childTnLst>
                                    <p:set>
                                      <p:cBhvr>
                                        <p:cTn id="35" dur="1" fill="hold">
                                          <p:stCondLst>
                                            <p:cond delay="0"/>
                                          </p:stCondLst>
                                        </p:cTn>
                                        <p:tgtEl>
                                          <p:spTgt spid="126"/>
                                        </p:tgtEl>
                                        <p:attrNameLst>
                                          <p:attrName>style.visibility</p:attrName>
                                        </p:attrNameLst>
                                      </p:cBhvr>
                                      <p:to>
                                        <p:strVal val="visible"/>
                                      </p:to>
                                    </p:set>
                                    <p:animEffect transition="in" filter="wipe(left)">
                                      <p:cBhvr>
                                        <p:cTn id="36" dur="500"/>
                                        <p:tgtEl>
                                          <p:spTgt spid="12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wipe(left)">
                                      <p:cBhvr>
                                        <p:cTn id="40" dur="500"/>
                                        <p:tgtEl>
                                          <p:spTgt spid="1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childTnLst>
                          </p:cTn>
                        </p:par>
                        <p:par>
                          <p:cTn id="45" fill="hold">
                            <p:stCondLst>
                              <p:cond delay="0"/>
                            </p:stCondLst>
                            <p:childTnLst>
                              <p:par>
                                <p:cTn id="46" presetID="22" presetClass="entr" presetSubtype="1" fill="hold" grpId="0"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up)">
                                      <p:cBhvr>
                                        <p:cTn id="48" dur="500"/>
                                        <p:tgtEl>
                                          <p:spTgt spid="93"/>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up)">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7" grpId="0" animBg="1"/>
      <p:bldP spid="88" grpId="0" animBg="1"/>
      <p:bldP spid="89" grpId="0" animBg="1"/>
      <p:bldP spid="90" grpId="0" animBg="1"/>
      <p:bldP spid="93" grpId="0"/>
      <p:bldP spid="94" grpId="0" animBg="1"/>
      <p:bldP spid="119" grpId="0" animBg="1"/>
      <p:bldP spid="124" grpId="0" animBg="1"/>
      <p:bldP spid="12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22"/>
          <p:cNvGrpSpPr/>
          <p:nvPr/>
        </p:nvGrpSpPr>
        <p:grpSpPr>
          <a:xfrm>
            <a:off x="6808211" y="2644862"/>
            <a:ext cx="609600" cy="805459"/>
            <a:chOff x="6858000" y="2090141"/>
            <a:chExt cx="609600" cy="805459"/>
          </a:xfrm>
          <a:scene3d>
            <a:camera prst="orthographicFront">
              <a:rot lat="19200000" lon="0" rev="0"/>
            </a:camera>
            <a:lightRig rig="chilly" dir="t"/>
          </a:scene3d>
        </p:grpSpPr>
        <p:sp>
          <p:nvSpPr>
            <p:cNvPr id="24" name="Line 153"/>
            <p:cNvSpPr>
              <a:spLocks noChangeShapeType="1"/>
            </p:cNvSpPr>
            <p:nvPr/>
          </p:nvSpPr>
          <p:spPr bwMode="auto">
            <a:xfrm flipH="1">
              <a:off x="6858000" y="2438400"/>
              <a:ext cx="304800" cy="457200"/>
            </a:xfrm>
            <a:prstGeom prst="line">
              <a:avLst/>
            </a:prstGeom>
            <a:noFill/>
            <a:ln w="76200">
              <a:solidFill>
                <a:schemeClr val="tx1"/>
              </a:solidFill>
              <a:round/>
              <a:headEnd/>
              <a:tailEnd/>
            </a:ln>
            <a:sp3d>
              <a:bevelT w="152400"/>
              <a:bevelB w="152400"/>
            </a:sp3d>
          </p:spPr>
          <p:txBody>
            <a:bodyPr/>
            <a:lstStyle/>
            <a:p>
              <a:endParaRPr lang="en-US" dirty="0"/>
            </a:p>
          </p:txBody>
        </p:sp>
        <p:sp>
          <p:nvSpPr>
            <p:cNvPr id="25" name="Oval 24"/>
            <p:cNvSpPr>
              <a:spLocks noChangeAspect="1"/>
            </p:cNvSpPr>
            <p:nvPr/>
          </p:nvSpPr>
          <p:spPr>
            <a:xfrm>
              <a:off x="6966941" y="2090141"/>
              <a:ext cx="500659" cy="500659"/>
            </a:xfrm>
            <a:prstGeom prst="ellipse">
              <a:avLst/>
            </a:prstGeom>
            <a:blipFill dpi="0" rotWithShape="1">
              <a:blip r:embed="rId4" cstate="email">
                <a:extLst>
                  <a:ext uri="{28A0092B-C50C-407E-A947-70E740481C1C}">
                    <a14:useLocalDpi xmlns:a14="http://schemas.microsoft.com/office/drawing/2010/main" xmlns="" val="0"/>
                  </a:ext>
                </a:extLst>
              </a:blip>
              <a:srcRect/>
              <a:stretch>
                <a:fillRect/>
              </a:stretch>
            </a:blipFill>
            <a:ln>
              <a:noFill/>
            </a:ln>
            <a:effectLst/>
            <a:sp3d extrusionH="50800">
              <a:bevelT/>
              <a:bevelB/>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 name="Title 2"/>
          <p:cNvSpPr>
            <a:spLocks noGrp="1"/>
          </p:cNvSpPr>
          <p:nvPr>
            <p:ph type="title"/>
          </p:nvPr>
        </p:nvSpPr>
        <p:spPr/>
        <p:txBody>
          <a:bodyPr/>
          <a:lstStyle/>
          <a:p>
            <a:r>
              <a:rPr lang="en-US" sz="3200" dirty="0" smtClean="0"/>
              <a:t>Layer on GMPLS to simplify Services Delivery</a:t>
            </a:r>
            <a:endParaRPr lang="en-US" dirty="0">
              <a:solidFill>
                <a:schemeClr val="bg2"/>
              </a:solidFill>
            </a:endParaRPr>
          </a:p>
        </p:txBody>
      </p:sp>
      <p:sp>
        <p:nvSpPr>
          <p:cNvPr id="20" name="Content Placeholder 1"/>
          <p:cNvSpPr>
            <a:spLocks noGrp="1"/>
          </p:cNvSpPr>
          <p:nvPr>
            <p:ph idx="4294967295"/>
          </p:nvPr>
        </p:nvSpPr>
        <p:spPr>
          <a:xfrm>
            <a:off x="2466975" y="5378450"/>
            <a:ext cx="6677025" cy="1255713"/>
          </a:xfrm>
        </p:spPr>
        <p:txBody>
          <a:bodyPr>
            <a:normAutofit fontScale="92500" lnSpcReduction="20000"/>
          </a:bodyPr>
          <a:lstStyle/>
          <a:p>
            <a:pPr defTabSz="385763"/>
            <a:r>
              <a:rPr lang="en-US" b="1" i="1" dirty="0" smtClean="0">
                <a:solidFill>
                  <a:schemeClr val="accent4"/>
                </a:solidFill>
                <a:sym typeface="Wingdings"/>
              </a:rPr>
              <a:t>Networks</a:t>
            </a:r>
            <a:r>
              <a:rPr lang="en-US" i="1" dirty="0" smtClean="0">
                <a:solidFill>
                  <a:schemeClr val="accent4"/>
                </a:solidFill>
                <a:sym typeface="Wingdings"/>
              </a:rPr>
              <a:t> deployed in </a:t>
            </a:r>
            <a:r>
              <a:rPr lang="en-US" b="1" i="1" dirty="0" smtClean="0">
                <a:solidFill>
                  <a:schemeClr val="accent4"/>
                </a:solidFill>
                <a:sym typeface="Wingdings"/>
              </a:rPr>
              <a:t>days</a:t>
            </a:r>
            <a:endParaRPr lang="en-US" b="1" i="1" dirty="0" smtClean="0">
              <a:solidFill>
                <a:schemeClr val="accent4"/>
              </a:solidFill>
            </a:endParaRPr>
          </a:p>
          <a:p>
            <a:pPr defTabSz="385763"/>
            <a:r>
              <a:rPr lang="en-US" b="1" i="1" dirty="0" smtClean="0">
                <a:solidFill>
                  <a:schemeClr val="accent4"/>
                </a:solidFill>
                <a:sym typeface="Wingdings"/>
              </a:rPr>
              <a:t>Services</a:t>
            </a:r>
            <a:r>
              <a:rPr lang="en-US" i="1" dirty="0" smtClean="0">
                <a:solidFill>
                  <a:schemeClr val="accent4"/>
                </a:solidFill>
                <a:sym typeface="Wingdings"/>
              </a:rPr>
              <a:t> deployed in </a:t>
            </a:r>
            <a:r>
              <a:rPr lang="en-US" b="1" i="1" dirty="0" smtClean="0">
                <a:solidFill>
                  <a:schemeClr val="accent4"/>
                </a:solidFill>
                <a:sym typeface="Wingdings"/>
              </a:rPr>
              <a:t>minutes</a:t>
            </a:r>
          </a:p>
          <a:p>
            <a:pPr defTabSz="385763"/>
            <a:r>
              <a:rPr lang="en-US" i="1" dirty="0" smtClean="0">
                <a:solidFill>
                  <a:schemeClr val="accent4"/>
                </a:solidFill>
                <a:sym typeface="Wingdings"/>
              </a:rPr>
              <a:t>Mesh </a:t>
            </a:r>
            <a:r>
              <a:rPr lang="en-US" b="1" i="1" dirty="0" smtClean="0">
                <a:solidFill>
                  <a:schemeClr val="accent4"/>
                </a:solidFill>
                <a:sym typeface="Wingdings"/>
              </a:rPr>
              <a:t>protection</a:t>
            </a:r>
            <a:r>
              <a:rPr lang="en-US" i="1" dirty="0" smtClean="0">
                <a:solidFill>
                  <a:schemeClr val="accent4"/>
                </a:solidFill>
                <a:sym typeface="Wingdings"/>
              </a:rPr>
              <a:t> in </a:t>
            </a:r>
            <a:r>
              <a:rPr lang="en-US" b="1" i="1" dirty="0" smtClean="0">
                <a:solidFill>
                  <a:schemeClr val="accent4"/>
                </a:solidFill>
                <a:sym typeface="Wingdings"/>
              </a:rPr>
              <a:t>milliseconds</a:t>
            </a:r>
            <a:endParaRPr lang="en-US" b="1" i="1" dirty="0" smtClean="0">
              <a:solidFill>
                <a:schemeClr val="accent4"/>
              </a:solidFill>
            </a:endParaRPr>
          </a:p>
        </p:txBody>
      </p:sp>
      <p:grpSp>
        <p:nvGrpSpPr>
          <p:cNvPr id="7" name="Group 5"/>
          <p:cNvGrpSpPr/>
          <p:nvPr/>
        </p:nvGrpSpPr>
        <p:grpSpPr>
          <a:xfrm>
            <a:off x="1678155" y="2949662"/>
            <a:ext cx="5434856" cy="1981200"/>
            <a:chOff x="2209800" y="2057400"/>
            <a:chExt cx="5434856" cy="1981200"/>
          </a:xfrm>
          <a:scene3d>
            <a:camera prst="orthographicFront">
              <a:rot lat="18899995" lon="0" rev="0"/>
            </a:camera>
            <a:lightRig rig="balanced" dir="t"/>
          </a:scene3d>
        </p:grpSpPr>
        <p:grpSp>
          <p:nvGrpSpPr>
            <p:cNvPr id="21" name="Group 6"/>
            <p:cNvGrpSpPr/>
            <p:nvPr/>
          </p:nvGrpSpPr>
          <p:grpSpPr>
            <a:xfrm>
              <a:off x="2209800" y="2237422"/>
              <a:ext cx="5195887" cy="1648778"/>
              <a:chOff x="5461744" y="1399222"/>
              <a:chExt cx="5195887" cy="1143000"/>
            </a:xfrm>
          </p:grpSpPr>
          <p:sp>
            <p:nvSpPr>
              <p:cNvPr id="16" name="Line 152"/>
              <p:cNvSpPr>
                <a:spLocks noChangeShapeType="1"/>
              </p:cNvSpPr>
              <p:nvPr/>
            </p:nvSpPr>
            <p:spPr bwMode="auto">
              <a:xfrm flipH="1">
                <a:off x="5994191" y="1399222"/>
                <a:ext cx="1508760" cy="1143000"/>
              </a:xfrm>
              <a:prstGeom prst="line">
                <a:avLst/>
              </a:prstGeom>
              <a:noFill/>
              <a:ln w="76200">
                <a:solidFill>
                  <a:srgbClr val="F79910"/>
                </a:solidFill>
                <a:round/>
                <a:headEnd/>
                <a:tailEnd/>
              </a:ln>
              <a:sp3d>
                <a:bevelT w="152400"/>
                <a:bevelB w="152400"/>
              </a:sp3d>
            </p:spPr>
            <p:txBody>
              <a:bodyPr/>
              <a:lstStyle/>
              <a:p>
                <a:endParaRPr lang="en-US" dirty="0"/>
              </a:p>
            </p:txBody>
          </p:sp>
          <p:sp>
            <p:nvSpPr>
              <p:cNvPr id="17" name="Line 153"/>
              <p:cNvSpPr>
                <a:spLocks noChangeShapeType="1"/>
              </p:cNvSpPr>
              <p:nvPr/>
            </p:nvSpPr>
            <p:spPr bwMode="auto">
              <a:xfrm flipH="1">
                <a:off x="8901221" y="1399222"/>
                <a:ext cx="19050" cy="843915"/>
              </a:xfrm>
              <a:prstGeom prst="line">
                <a:avLst/>
              </a:prstGeom>
              <a:noFill/>
              <a:ln w="76200">
                <a:solidFill>
                  <a:srgbClr val="F79910"/>
                </a:solidFill>
                <a:round/>
                <a:headEnd/>
                <a:tailEnd/>
              </a:ln>
              <a:sp3d>
                <a:bevelT w="152400"/>
                <a:bevelB w="152400"/>
              </a:sp3d>
            </p:spPr>
            <p:txBody>
              <a:bodyPr/>
              <a:lstStyle/>
              <a:p>
                <a:endParaRPr lang="en-US" dirty="0"/>
              </a:p>
            </p:txBody>
          </p:sp>
          <p:sp>
            <p:nvSpPr>
              <p:cNvPr id="18" name="Line 154"/>
              <p:cNvSpPr>
                <a:spLocks noChangeShapeType="1"/>
              </p:cNvSpPr>
              <p:nvPr/>
            </p:nvSpPr>
            <p:spPr bwMode="auto">
              <a:xfrm>
                <a:off x="7502951" y="1399222"/>
                <a:ext cx="411480" cy="914400"/>
              </a:xfrm>
              <a:prstGeom prst="line">
                <a:avLst/>
              </a:prstGeom>
              <a:noFill/>
              <a:ln w="76200">
                <a:solidFill>
                  <a:srgbClr val="F79910"/>
                </a:solidFill>
                <a:round/>
                <a:headEnd/>
                <a:tailEnd/>
              </a:ln>
              <a:sp3d>
                <a:bevelT w="152400"/>
                <a:bevelB w="152400"/>
              </a:sp3d>
            </p:spPr>
            <p:txBody>
              <a:bodyPr/>
              <a:lstStyle/>
              <a:p>
                <a:endParaRPr lang="en-US" dirty="0"/>
              </a:p>
            </p:txBody>
          </p:sp>
          <p:sp>
            <p:nvSpPr>
              <p:cNvPr id="19" name="Freeform 11"/>
              <p:cNvSpPr>
                <a:spLocks/>
              </p:cNvSpPr>
              <p:nvPr/>
            </p:nvSpPr>
            <p:spPr bwMode="auto">
              <a:xfrm>
                <a:off x="5461744" y="1400175"/>
                <a:ext cx="5195887" cy="1135380"/>
              </a:xfrm>
              <a:custGeom>
                <a:avLst/>
                <a:gdLst/>
                <a:ahLst/>
                <a:cxnLst>
                  <a:cxn ang="0">
                    <a:pos x="421" y="1185"/>
                  </a:cxn>
                  <a:cxn ang="0">
                    <a:pos x="3590" y="870"/>
                  </a:cxn>
                  <a:cxn ang="0">
                    <a:pos x="5308" y="870"/>
                  </a:cxn>
                  <a:cxn ang="0">
                    <a:pos x="5203" y="0"/>
                  </a:cxn>
                  <a:cxn ang="0">
                    <a:pos x="595" y="0"/>
                  </a:cxn>
                  <a:cxn ang="0">
                    <a:pos x="0" y="1192"/>
                  </a:cxn>
                  <a:cxn ang="0">
                    <a:pos x="421" y="1185"/>
                  </a:cxn>
                </a:cxnLst>
                <a:rect l="0" t="0" r="r" b="b"/>
                <a:pathLst>
                  <a:path w="5308" h="1192">
                    <a:moveTo>
                      <a:pt x="421" y="1185"/>
                    </a:moveTo>
                    <a:lnTo>
                      <a:pt x="3590" y="870"/>
                    </a:lnTo>
                    <a:lnTo>
                      <a:pt x="5308" y="870"/>
                    </a:lnTo>
                    <a:lnTo>
                      <a:pt x="5203" y="0"/>
                    </a:lnTo>
                    <a:lnTo>
                      <a:pt x="595" y="0"/>
                    </a:lnTo>
                    <a:lnTo>
                      <a:pt x="0" y="1192"/>
                    </a:lnTo>
                    <a:lnTo>
                      <a:pt x="421" y="1185"/>
                    </a:lnTo>
                    <a:close/>
                  </a:path>
                </a:pathLst>
              </a:custGeom>
              <a:noFill/>
              <a:ln w="76200">
                <a:solidFill>
                  <a:srgbClr val="F79910"/>
                </a:solidFill>
                <a:round/>
                <a:headEnd/>
                <a:tailEnd/>
              </a:ln>
              <a:sp3d>
                <a:bevelT w="152400"/>
                <a:bevelB w="152400"/>
              </a:sp3d>
            </p:spPr>
            <p:txBody>
              <a:bodyPr/>
              <a:lstStyle/>
              <a:p>
                <a:endParaRPr lang="en-US" dirty="0"/>
              </a:p>
            </p:txBody>
          </p:sp>
        </p:grpSp>
        <p:sp>
          <p:nvSpPr>
            <p:cNvPr id="8" name="Rounded Rectangle 7"/>
            <p:cNvSpPr/>
            <p:nvPr/>
          </p:nvSpPr>
          <p:spPr>
            <a:xfrm>
              <a:off x="3038472" y="20574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ounded Rectangle 8"/>
            <p:cNvSpPr/>
            <p:nvPr/>
          </p:nvSpPr>
          <p:spPr>
            <a:xfrm>
              <a:off x="2589818" y="36576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9"/>
            <p:cNvSpPr/>
            <p:nvPr/>
          </p:nvSpPr>
          <p:spPr>
            <a:xfrm>
              <a:off x="4505877" y="33528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ounded Rectangle 10"/>
            <p:cNvSpPr/>
            <p:nvPr/>
          </p:nvSpPr>
          <p:spPr>
            <a:xfrm>
              <a:off x="7241245" y="32766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ounded Rectangle 11"/>
            <p:cNvSpPr/>
            <p:nvPr/>
          </p:nvSpPr>
          <p:spPr>
            <a:xfrm>
              <a:off x="7093838" y="20574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ounded Rectangle 12"/>
            <p:cNvSpPr/>
            <p:nvPr/>
          </p:nvSpPr>
          <p:spPr>
            <a:xfrm>
              <a:off x="3995765" y="20574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ounded Rectangle 13"/>
            <p:cNvSpPr/>
            <p:nvPr/>
          </p:nvSpPr>
          <p:spPr>
            <a:xfrm>
              <a:off x="5453809" y="20574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ounded Rectangle 14"/>
            <p:cNvSpPr/>
            <p:nvPr/>
          </p:nvSpPr>
          <p:spPr>
            <a:xfrm>
              <a:off x="5471227" y="3276600"/>
              <a:ext cx="403411" cy="381000"/>
            </a:xfrm>
            <a:prstGeom prst="roundRect">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sp3d extrusionH="254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2" name="Group 31"/>
          <p:cNvGrpSpPr/>
          <p:nvPr/>
        </p:nvGrpSpPr>
        <p:grpSpPr>
          <a:xfrm>
            <a:off x="3912611" y="4397462"/>
            <a:ext cx="500659" cy="881659"/>
            <a:chOff x="3946358" y="4495800"/>
            <a:chExt cx="500659" cy="881659"/>
          </a:xfrm>
          <a:scene3d>
            <a:camera prst="orthographicFront">
              <a:rot lat="19200000" lon="0" rev="0"/>
            </a:camera>
            <a:lightRig rig="chilly" dir="t"/>
          </a:scene3d>
        </p:grpSpPr>
        <p:sp>
          <p:nvSpPr>
            <p:cNvPr id="33" name="Line 153"/>
            <p:cNvSpPr>
              <a:spLocks noChangeShapeType="1"/>
            </p:cNvSpPr>
            <p:nvPr/>
          </p:nvSpPr>
          <p:spPr bwMode="auto">
            <a:xfrm flipH="1">
              <a:off x="4191000" y="4495800"/>
              <a:ext cx="0" cy="381000"/>
            </a:xfrm>
            <a:prstGeom prst="line">
              <a:avLst/>
            </a:prstGeom>
            <a:noFill/>
            <a:ln w="76200">
              <a:solidFill>
                <a:schemeClr val="tx1"/>
              </a:solidFill>
              <a:round/>
              <a:headEnd/>
              <a:tailEnd/>
            </a:ln>
            <a:sp3d>
              <a:bevelT w="152400"/>
              <a:bevelB w="152400"/>
            </a:sp3d>
          </p:spPr>
          <p:txBody>
            <a:bodyPr/>
            <a:lstStyle/>
            <a:p>
              <a:endParaRPr lang="en-US" dirty="0"/>
            </a:p>
          </p:txBody>
        </p:sp>
        <p:sp>
          <p:nvSpPr>
            <p:cNvPr id="34" name="Oval 33"/>
            <p:cNvSpPr>
              <a:spLocks noChangeAspect="1"/>
            </p:cNvSpPr>
            <p:nvPr/>
          </p:nvSpPr>
          <p:spPr>
            <a:xfrm>
              <a:off x="3946358" y="4876800"/>
              <a:ext cx="500659" cy="500659"/>
            </a:xfrm>
            <a:prstGeom prst="ellipse">
              <a:avLst/>
            </a:prstGeom>
            <a:blipFill dpi="0" rotWithShape="1">
              <a:blip r:embed="rId4" cstate="email">
                <a:extLst>
                  <a:ext uri="{28A0092B-C50C-407E-A947-70E740481C1C}">
                    <a14:useLocalDpi xmlns:a14="http://schemas.microsoft.com/office/drawing/2010/main" xmlns="" val="0"/>
                  </a:ext>
                </a:extLst>
              </a:blip>
              <a:srcRect/>
              <a:stretch>
                <a:fillRect/>
              </a:stretch>
            </a:blipFill>
            <a:ln>
              <a:noFill/>
            </a:ln>
            <a:effectLst/>
            <a:sp3d extrusionH="50800">
              <a:bevelT/>
              <a:bevelB/>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3" name="Straight Connector 2"/>
          <p:cNvCxnSpPr/>
          <p:nvPr/>
        </p:nvCxnSpPr>
        <p:spPr>
          <a:xfrm>
            <a:off x="6655811" y="3406862"/>
            <a:ext cx="84223" cy="737937"/>
          </a:xfrm>
          <a:prstGeom prst="line">
            <a:avLst/>
          </a:prstGeom>
          <a:ln w="38100">
            <a:solidFill>
              <a:schemeClr val="accent4"/>
            </a:solidFill>
            <a:prstDash val="sysDash"/>
            <a:headEnd type="ova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208011" y="4245062"/>
            <a:ext cx="1524000" cy="0"/>
          </a:xfrm>
          <a:prstGeom prst="line">
            <a:avLst/>
          </a:prstGeom>
          <a:ln w="38100">
            <a:solidFill>
              <a:schemeClr val="accent4"/>
            </a:solidFill>
            <a:prstDash val="sysDash"/>
            <a:head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4181316" y="4253083"/>
            <a:ext cx="990600" cy="76200"/>
          </a:xfrm>
          <a:prstGeom prst="line">
            <a:avLst/>
          </a:prstGeom>
          <a:ln w="38100">
            <a:solidFill>
              <a:schemeClr val="accent4"/>
            </a:solidFill>
            <a:prstDash val="sysDash"/>
            <a:headEnd type="none"/>
            <a:tailEnd type="oval"/>
          </a:ln>
        </p:spPr>
        <p:style>
          <a:lnRef idx="2">
            <a:schemeClr val="accent1"/>
          </a:lnRef>
          <a:fillRef idx="0">
            <a:schemeClr val="accent1"/>
          </a:fillRef>
          <a:effectRef idx="1">
            <a:schemeClr val="accent1"/>
          </a:effectRef>
          <a:fontRef idx="minor">
            <a:schemeClr val="tx1"/>
          </a:fontRef>
        </p:style>
      </p:cxnSp>
      <p:sp>
        <p:nvSpPr>
          <p:cNvPr id="50" name="Text Box 415"/>
          <p:cNvSpPr txBox="1">
            <a:spLocks noChangeArrowheads="1"/>
          </p:cNvSpPr>
          <p:nvPr/>
        </p:nvSpPr>
        <p:spPr bwMode="auto">
          <a:xfrm>
            <a:off x="8021061" y="2752811"/>
            <a:ext cx="498855" cy="1938992"/>
          </a:xfrm>
          <a:prstGeom prst="rect">
            <a:avLst/>
          </a:prstGeom>
          <a:noFill/>
          <a:ln w="9525" algn="ctr">
            <a:noFill/>
            <a:miter lim="800000"/>
            <a:headEnd/>
            <a:tailEnd/>
          </a:ln>
        </p:spPr>
        <p:txBody>
          <a:bodyPr wrap="none">
            <a:spAutoFit/>
          </a:bodyPr>
          <a:lstStyle/>
          <a:p>
            <a:r>
              <a:rPr lang="en-GB" sz="1200" b="0" dirty="0"/>
              <a:t>1001</a:t>
            </a:r>
          </a:p>
          <a:p>
            <a:r>
              <a:rPr lang="en-GB" sz="1200" b="0" dirty="0"/>
              <a:t>0101</a:t>
            </a:r>
          </a:p>
          <a:p>
            <a:r>
              <a:rPr lang="en-GB" sz="1200" b="0" dirty="0"/>
              <a:t>0101</a:t>
            </a:r>
          </a:p>
          <a:p>
            <a:r>
              <a:rPr lang="en-GB" sz="1200" b="0" dirty="0"/>
              <a:t>1010</a:t>
            </a:r>
          </a:p>
          <a:p>
            <a:r>
              <a:rPr lang="en-GB" sz="1200" b="0" dirty="0"/>
              <a:t>1101</a:t>
            </a:r>
          </a:p>
          <a:p>
            <a:r>
              <a:rPr lang="en-GB" sz="1200" b="0" dirty="0"/>
              <a:t>0101</a:t>
            </a:r>
          </a:p>
          <a:p>
            <a:r>
              <a:rPr lang="en-GB" sz="1200" b="0" dirty="0"/>
              <a:t>0101</a:t>
            </a:r>
          </a:p>
          <a:p>
            <a:r>
              <a:rPr lang="en-GB" sz="1200" b="0" dirty="0"/>
              <a:t>1010</a:t>
            </a:r>
          </a:p>
          <a:p>
            <a:r>
              <a:rPr lang="en-GB" sz="1200" b="0" dirty="0"/>
              <a:t>1101</a:t>
            </a:r>
          </a:p>
          <a:p>
            <a:r>
              <a:rPr lang="en-GB" sz="1200" b="0" dirty="0"/>
              <a:t>0101</a:t>
            </a:r>
          </a:p>
        </p:txBody>
      </p:sp>
      <p:sp>
        <p:nvSpPr>
          <p:cNvPr id="51" name="Rectangle 50"/>
          <p:cNvSpPr/>
          <p:nvPr/>
        </p:nvSpPr>
        <p:spPr>
          <a:xfrm>
            <a:off x="7951211" y="2644862"/>
            <a:ext cx="6096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p:cNvSpPr/>
          <p:nvPr/>
        </p:nvSpPr>
        <p:spPr>
          <a:xfrm>
            <a:off x="7951211" y="4016461"/>
            <a:ext cx="762000" cy="76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p:cNvSpPr/>
          <p:nvPr/>
        </p:nvSpPr>
        <p:spPr>
          <a:xfrm>
            <a:off x="8001000" y="4572435"/>
            <a:ext cx="6096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p:cNvSpPr/>
          <p:nvPr/>
        </p:nvSpPr>
        <p:spPr>
          <a:xfrm>
            <a:off x="7951211" y="4549861"/>
            <a:ext cx="762000" cy="76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Rectangle 54"/>
          <p:cNvSpPr/>
          <p:nvPr/>
        </p:nvSpPr>
        <p:spPr>
          <a:xfrm>
            <a:off x="8560811" y="4092661"/>
            <a:ext cx="152400" cy="533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Rectangle 55"/>
          <p:cNvSpPr/>
          <p:nvPr/>
        </p:nvSpPr>
        <p:spPr>
          <a:xfrm>
            <a:off x="7951211" y="4092661"/>
            <a:ext cx="609600" cy="457200"/>
          </a:xfrm>
          <a:prstGeom prst="rect">
            <a:avLst/>
          </a:prstGeom>
          <a:no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lgn="ctr"/>
            <a:endParaRPr lang="en-US" dirty="0">
              <a:ln w="57150">
                <a:solidFill>
                  <a:schemeClr val="tx1"/>
                </a:solidFill>
              </a:ln>
            </a:endParaRPr>
          </a:p>
        </p:txBody>
      </p:sp>
      <p:sp>
        <p:nvSpPr>
          <p:cNvPr id="57" name="Rectangle 56"/>
          <p:cNvSpPr/>
          <p:nvPr/>
        </p:nvSpPr>
        <p:spPr>
          <a:xfrm>
            <a:off x="7494011" y="4016461"/>
            <a:ext cx="457200" cy="6096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p:cNvSpPr/>
          <p:nvPr/>
        </p:nvSpPr>
        <p:spPr>
          <a:xfrm>
            <a:off x="7570211" y="4092661"/>
            <a:ext cx="76200" cy="76200"/>
          </a:xfrm>
          <a:prstGeom prst="ellipse">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9" name="Straight Connector 58"/>
          <p:cNvCxnSpPr/>
          <p:nvPr/>
        </p:nvCxnSpPr>
        <p:spPr>
          <a:xfrm>
            <a:off x="7494011" y="4016461"/>
            <a:ext cx="12192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494011" y="4626061"/>
            <a:ext cx="12192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8713211" y="4016461"/>
            <a:ext cx="0" cy="6096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7494011" y="4016461"/>
            <a:ext cx="0" cy="6096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7570211" y="4245061"/>
            <a:ext cx="76200" cy="76200"/>
          </a:xfrm>
          <a:prstGeom prst="ellipse">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Oval 63"/>
          <p:cNvSpPr/>
          <p:nvPr/>
        </p:nvSpPr>
        <p:spPr>
          <a:xfrm>
            <a:off x="7570211" y="4397461"/>
            <a:ext cx="76200" cy="76200"/>
          </a:xfrm>
          <a:prstGeom prst="ellipse">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p:cNvSpPr/>
          <p:nvPr/>
        </p:nvSpPr>
        <p:spPr>
          <a:xfrm>
            <a:off x="7477969" y="3940262"/>
            <a:ext cx="1311442"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3" name="Group 69"/>
          <p:cNvGrpSpPr/>
          <p:nvPr/>
        </p:nvGrpSpPr>
        <p:grpSpPr>
          <a:xfrm>
            <a:off x="7113011" y="4016462"/>
            <a:ext cx="381000" cy="609600"/>
            <a:chOff x="7162800" y="2590800"/>
            <a:chExt cx="381000" cy="609600"/>
          </a:xfrm>
        </p:grpSpPr>
        <p:cxnSp>
          <p:nvCxnSpPr>
            <p:cNvPr id="67" name="Straight Connector 66"/>
            <p:cNvCxnSpPr/>
            <p:nvPr/>
          </p:nvCxnSpPr>
          <p:spPr>
            <a:xfrm flipV="1">
              <a:off x="7162800" y="2590800"/>
              <a:ext cx="381000" cy="3048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162800" y="2895600"/>
              <a:ext cx="381000" cy="3048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24380" y="1273773"/>
            <a:ext cx="8226079" cy="1356551"/>
            <a:chOff x="624380" y="1273773"/>
            <a:chExt cx="8226079" cy="1356551"/>
          </a:xfrm>
        </p:grpSpPr>
        <p:grpSp>
          <p:nvGrpSpPr>
            <p:cNvPr id="26" name="Group 26"/>
            <p:cNvGrpSpPr/>
            <p:nvPr/>
          </p:nvGrpSpPr>
          <p:grpSpPr>
            <a:xfrm>
              <a:off x="624380" y="1273773"/>
              <a:ext cx="6788096" cy="1356551"/>
              <a:chOff x="624380" y="1273773"/>
              <a:chExt cx="6788096" cy="1356551"/>
            </a:xfrm>
          </p:grpSpPr>
          <p:sp>
            <p:nvSpPr>
              <p:cNvPr id="76" name="TextBox 75"/>
              <p:cNvSpPr txBox="1"/>
              <p:nvPr/>
            </p:nvSpPr>
            <p:spPr>
              <a:xfrm>
                <a:off x="4886278" y="1799327"/>
                <a:ext cx="2522008" cy="830997"/>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rPr>
                  <a:t>Intelligent </a:t>
                </a:r>
                <a:r>
                  <a:rPr lang="en-US" sz="2400" b="1" dirty="0" smtClean="0">
                    <a:solidFill>
                      <a:srgbClr val="E5C401"/>
                    </a:solidFill>
                  </a:rPr>
                  <a:t>GMPLS</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Automation</a:t>
                </a:r>
                <a:endParaRPr lang="en-US" sz="2400" b="1" dirty="0">
                  <a:solidFill>
                    <a:schemeClr val="bg1"/>
                  </a:solidFill>
                </a:endParaRPr>
              </a:p>
            </p:txBody>
          </p:sp>
          <p:sp>
            <p:nvSpPr>
              <p:cNvPr id="78" name="TextBox 77"/>
              <p:cNvSpPr txBox="1"/>
              <p:nvPr/>
            </p:nvSpPr>
            <p:spPr>
              <a:xfrm>
                <a:off x="1846597" y="1799327"/>
                <a:ext cx="2513379" cy="830997"/>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rgbClr val="E5C401"/>
                    </a:solidFill>
                  </a:rPr>
                  <a:t>Digital </a:t>
                </a:r>
              </a:p>
              <a:p>
                <a:pPr algn="ctr"/>
                <a:r>
                  <a:rPr lang="en-US" sz="2400" b="1" dirty="0" smtClean="0">
                    <a:solidFill>
                      <a:schemeClr val="bg1"/>
                    </a:solidFill>
                  </a:rPr>
                  <a:t>Everywhere</a:t>
                </a:r>
                <a:endParaRPr lang="en-US" sz="2400" b="1" dirty="0">
                  <a:solidFill>
                    <a:schemeClr val="bg1"/>
                  </a:solidFill>
                </a:endParaRPr>
              </a:p>
            </p:txBody>
          </p:sp>
          <p:sp>
            <p:nvSpPr>
              <p:cNvPr id="2" name="TextBox 1"/>
              <p:cNvSpPr txBox="1"/>
              <p:nvPr/>
            </p:nvSpPr>
            <p:spPr>
              <a:xfrm>
                <a:off x="4342608" y="1868234"/>
                <a:ext cx="522900" cy="707886"/>
              </a:xfrm>
              <a:prstGeom prst="rect">
                <a:avLst/>
              </a:prstGeom>
              <a:noFill/>
            </p:spPr>
            <p:txBody>
              <a:bodyPr wrap="none" rtlCol="0">
                <a:spAutoFit/>
              </a:bodyPr>
              <a:lstStyle/>
              <a:p>
                <a:r>
                  <a:rPr lang="en-US" sz="4000" dirty="0" smtClean="0">
                    <a:latin typeface="Arial Black" pitchFamily="34" charset="0"/>
                  </a:rPr>
                  <a:t>+</a:t>
                </a:r>
                <a:endParaRPr lang="en-US" sz="4000" dirty="0">
                  <a:latin typeface="Arial Black" pitchFamily="34" charset="0"/>
                </a:endParaRPr>
              </a:p>
            </p:txBody>
          </p:sp>
          <p:sp>
            <p:nvSpPr>
              <p:cNvPr id="5" name="TextBox 4"/>
              <p:cNvSpPr txBox="1"/>
              <p:nvPr/>
            </p:nvSpPr>
            <p:spPr>
              <a:xfrm>
                <a:off x="1846597" y="1273773"/>
                <a:ext cx="5565879" cy="461665"/>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rgbClr val="E5C401"/>
                    </a:solidFill>
                  </a:rPr>
                  <a:t>Digital Optical Network</a:t>
                </a:r>
                <a:endParaRPr lang="en-US" sz="2400" b="1" dirty="0">
                  <a:solidFill>
                    <a:srgbClr val="E5C401"/>
                  </a:solidFill>
                </a:endParaRPr>
              </a:p>
            </p:txBody>
          </p:sp>
          <p:pic>
            <p:nvPicPr>
              <p:cNvPr id="69" name="Picture 38" descr="TX with flare"/>
              <p:cNvPicPr>
                <a:picLocks noChangeAspect="1" noChangeArrowheads="1"/>
              </p:cNvPicPr>
              <p:nvPr/>
            </p:nvPicPr>
            <p:blipFill>
              <a:blip r:embed="rId6" cstate="print"/>
              <a:stretch>
                <a:fillRect/>
              </a:stretch>
            </p:blipFill>
            <p:spPr bwMode="auto">
              <a:xfrm rot="20695210">
                <a:off x="624380" y="1736111"/>
                <a:ext cx="923466" cy="739629"/>
              </a:xfrm>
              <a:prstGeom prst="rect">
                <a:avLst/>
              </a:prstGeom>
              <a:noFill/>
              <a:ln w="9525">
                <a:noFill/>
                <a:miter lim="800000"/>
                <a:headEnd/>
                <a:tailEnd/>
              </a:ln>
            </p:spPr>
          </p:pic>
        </p:grpSp>
        <p:pic>
          <p:nvPicPr>
            <p:cNvPr id="71" name="Picture 70" descr="infn_dna_rgb_final.wmf"/>
            <p:cNvPicPr>
              <a:picLocks noChangeAspect="1"/>
            </p:cNvPicPr>
            <p:nvPr/>
          </p:nvPicPr>
          <p:blipFill>
            <a:blip r:embed="rId7" cstate="print"/>
            <a:stretch>
              <a:fillRect/>
            </a:stretch>
          </p:blipFill>
          <p:spPr>
            <a:xfrm>
              <a:off x="7861909" y="1692552"/>
              <a:ext cx="887782" cy="575805"/>
            </a:xfrm>
            <a:prstGeom prst="rect">
              <a:avLst/>
            </a:prstGeom>
          </p:spPr>
        </p:pic>
        <p:sp>
          <p:nvSpPr>
            <p:cNvPr id="72" name="Freeform 13"/>
            <p:cNvSpPr>
              <a:spLocks/>
            </p:cNvSpPr>
            <p:nvPr/>
          </p:nvSpPr>
          <p:spPr bwMode="auto">
            <a:xfrm>
              <a:off x="8012799" y="2389959"/>
              <a:ext cx="606414" cy="207940"/>
            </a:xfrm>
            <a:custGeom>
              <a:avLst/>
              <a:gdLst/>
              <a:ahLst/>
              <a:cxnLst>
                <a:cxn ang="0">
                  <a:pos x="275" y="76"/>
                </a:cxn>
                <a:cxn ang="0">
                  <a:pos x="215" y="61"/>
                </a:cxn>
                <a:cxn ang="0">
                  <a:pos x="204" y="0"/>
                </a:cxn>
                <a:cxn ang="0">
                  <a:pos x="76" y="0"/>
                </a:cxn>
                <a:cxn ang="0">
                  <a:pos x="66" y="61"/>
                </a:cxn>
                <a:cxn ang="0">
                  <a:pos x="5" y="76"/>
                </a:cxn>
                <a:cxn ang="0">
                  <a:pos x="0" y="82"/>
                </a:cxn>
                <a:cxn ang="0">
                  <a:pos x="0" y="91"/>
                </a:cxn>
                <a:cxn ang="0">
                  <a:pos x="6" y="96"/>
                </a:cxn>
                <a:cxn ang="0">
                  <a:pos x="275" y="96"/>
                </a:cxn>
                <a:cxn ang="0">
                  <a:pos x="280" y="91"/>
                </a:cxn>
                <a:cxn ang="0">
                  <a:pos x="280" y="82"/>
                </a:cxn>
                <a:cxn ang="0">
                  <a:pos x="275" y="76"/>
                </a:cxn>
              </a:cxnLst>
              <a:rect l="0" t="0" r="r" b="b"/>
              <a:pathLst>
                <a:path w="280" h="96">
                  <a:moveTo>
                    <a:pt x="275" y="76"/>
                  </a:moveTo>
                  <a:cubicBezTo>
                    <a:pt x="215" y="61"/>
                    <a:pt x="215" y="61"/>
                    <a:pt x="215" y="61"/>
                  </a:cubicBezTo>
                  <a:cubicBezTo>
                    <a:pt x="204" y="0"/>
                    <a:pt x="204" y="0"/>
                    <a:pt x="204" y="0"/>
                  </a:cubicBezTo>
                  <a:cubicBezTo>
                    <a:pt x="76" y="0"/>
                    <a:pt x="76" y="0"/>
                    <a:pt x="76" y="0"/>
                  </a:cubicBezTo>
                  <a:cubicBezTo>
                    <a:pt x="66" y="61"/>
                    <a:pt x="66" y="61"/>
                    <a:pt x="66" y="61"/>
                  </a:cubicBezTo>
                  <a:cubicBezTo>
                    <a:pt x="5" y="76"/>
                    <a:pt x="5" y="76"/>
                    <a:pt x="5" y="76"/>
                  </a:cubicBezTo>
                  <a:cubicBezTo>
                    <a:pt x="3" y="76"/>
                    <a:pt x="0" y="79"/>
                    <a:pt x="0" y="82"/>
                  </a:cubicBezTo>
                  <a:cubicBezTo>
                    <a:pt x="0" y="91"/>
                    <a:pt x="0" y="91"/>
                    <a:pt x="0" y="91"/>
                  </a:cubicBezTo>
                  <a:cubicBezTo>
                    <a:pt x="0" y="94"/>
                    <a:pt x="3" y="96"/>
                    <a:pt x="6" y="96"/>
                  </a:cubicBezTo>
                  <a:cubicBezTo>
                    <a:pt x="275" y="96"/>
                    <a:pt x="275" y="96"/>
                    <a:pt x="275" y="96"/>
                  </a:cubicBezTo>
                  <a:cubicBezTo>
                    <a:pt x="278" y="96"/>
                    <a:pt x="280" y="94"/>
                    <a:pt x="280" y="91"/>
                  </a:cubicBezTo>
                  <a:cubicBezTo>
                    <a:pt x="280" y="82"/>
                    <a:pt x="280" y="82"/>
                    <a:pt x="280" y="82"/>
                  </a:cubicBezTo>
                  <a:cubicBezTo>
                    <a:pt x="280" y="79"/>
                    <a:pt x="278" y="76"/>
                    <a:pt x="275" y="7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11"/>
            <p:cNvSpPr>
              <a:spLocks noEditPoints="1"/>
            </p:cNvSpPr>
            <p:nvPr/>
          </p:nvSpPr>
          <p:spPr bwMode="auto">
            <a:xfrm>
              <a:off x="7758547" y="1598467"/>
              <a:ext cx="1091912" cy="763973"/>
            </a:xfrm>
            <a:custGeom>
              <a:avLst/>
              <a:gdLst/>
              <a:ahLst/>
              <a:cxnLst>
                <a:cxn ang="0">
                  <a:pos x="477" y="0"/>
                </a:cxn>
                <a:cxn ang="0">
                  <a:pos x="27" y="0"/>
                </a:cxn>
                <a:cxn ang="0">
                  <a:pos x="0" y="27"/>
                </a:cxn>
                <a:cxn ang="0">
                  <a:pos x="0" y="325"/>
                </a:cxn>
                <a:cxn ang="0">
                  <a:pos x="27" y="352"/>
                </a:cxn>
                <a:cxn ang="0">
                  <a:pos x="477" y="352"/>
                </a:cxn>
                <a:cxn ang="0">
                  <a:pos x="504" y="325"/>
                </a:cxn>
                <a:cxn ang="0">
                  <a:pos x="504" y="27"/>
                </a:cxn>
                <a:cxn ang="0">
                  <a:pos x="477" y="0"/>
                </a:cxn>
                <a:cxn ang="0">
                  <a:pos x="478" y="313"/>
                </a:cxn>
                <a:cxn ang="0">
                  <a:pos x="463" y="327"/>
                </a:cxn>
                <a:cxn ang="0">
                  <a:pos x="41" y="327"/>
                </a:cxn>
                <a:cxn ang="0">
                  <a:pos x="26" y="313"/>
                </a:cxn>
                <a:cxn ang="0">
                  <a:pos x="26" y="40"/>
                </a:cxn>
                <a:cxn ang="0">
                  <a:pos x="41" y="26"/>
                </a:cxn>
                <a:cxn ang="0">
                  <a:pos x="463" y="26"/>
                </a:cxn>
                <a:cxn ang="0">
                  <a:pos x="478" y="40"/>
                </a:cxn>
                <a:cxn ang="0">
                  <a:pos x="478" y="313"/>
                </a:cxn>
              </a:cxnLst>
              <a:rect l="0" t="0" r="r" b="b"/>
              <a:pathLst>
                <a:path w="504" h="352">
                  <a:moveTo>
                    <a:pt x="477" y="0"/>
                  </a:moveTo>
                  <a:cubicBezTo>
                    <a:pt x="27" y="0"/>
                    <a:pt x="27" y="0"/>
                    <a:pt x="27" y="0"/>
                  </a:cubicBezTo>
                  <a:cubicBezTo>
                    <a:pt x="12" y="0"/>
                    <a:pt x="0" y="12"/>
                    <a:pt x="0" y="27"/>
                  </a:cubicBezTo>
                  <a:cubicBezTo>
                    <a:pt x="0" y="325"/>
                    <a:pt x="0" y="325"/>
                    <a:pt x="0" y="325"/>
                  </a:cubicBezTo>
                  <a:cubicBezTo>
                    <a:pt x="0" y="340"/>
                    <a:pt x="12" y="352"/>
                    <a:pt x="27" y="352"/>
                  </a:cubicBezTo>
                  <a:cubicBezTo>
                    <a:pt x="477" y="352"/>
                    <a:pt x="477" y="352"/>
                    <a:pt x="477" y="352"/>
                  </a:cubicBezTo>
                  <a:cubicBezTo>
                    <a:pt x="492" y="352"/>
                    <a:pt x="504" y="340"/>
                    <a:pt x="504" y="325"/>
                  </a:cubicBezTo>
                  <a:cubicBezTo>
                    <a:pt x="504" y="27"/>
                    <a:pt x="504" y="27"/>
                    <a:pt x="504" y="27"/>
                  </a:cubicBezTo>
                  <a:cubicBezTo>
                    <a:pt x="504" y="12"/>
                    <a:pt x="492" y="0"/>
                    <a:pt x="477" y="0"/>
                  </a:cubicBezTo>
                  <a:close/>
                  <a:moveTo>
                    <a:pt x="478" y="313"/>
                  </a:moveTo>
                  <a:cubicBezTo>
                    <a:pt x="478" y="321"/>
                    <a:pt x="471" y="327"/>
                    <a:pt x="463" y="327"/>
                  </a:cubicBezTo>
                  <a:cubicBezTo>
                    <a:pt x="41" y="327"/>
                    <a:pt x="41" y="327"/>
                    <a:pt x="41" y="327"/>
                  </a:cubicBezTo>
                  <a:cubicBezTo>
                    <a:pt x="33" y="327"/>
                    <a:pt x="26" y="321"/>
                    <a:pt x="26" y="313"/>
                  </a:cubicBezTo>
                  <a:cubicBezTo>
                    <a:pt x="26" y="40"/>
                    <a:pt x="26" y="40"/>
                    <a:pt x="26" y="40"/>
                  </a:cubicBezTo>
                  <a:cubicBezTo>
                    <a:pt x="26" y="32"/>
                    <a:pt x="33" y="26"/>
                    <a:pt x="41" y="26"/>
                  </a:cubicBezTo>
                  <a:cubicBezTo>
                    <a:pt x="463" y="26"/>
                    <a:pt x="463" y="26"/>
                    <a:pt x="463" y="26"/>
                  </a:cubicBezTo>
                  <a:cubicBezTo>
                    <a:pt x="471" y="26"/>
                    <a:pt x="478" y="32"/>
                    <a:pt x="478" y="40"/>
                  </a:cubicBezTo>
                  <a:lnTo>
                    <a:pt x="478" y="31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0"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custDataLst>
      <p:tags r:id="rId1"/>
    </p:custDataLst>
    <p:extLst>
      <p:ext uri="{BB962C8B-B14F-4D97-AF65-F5344CB8AC3E}">
        <p14:creationId xmlns:p14="http://schemas.microsoft.com/office/powerpoint/2010/main" xmlns="" val="1269677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childTnLst>
                          </p:cTn>
                        </p:par>
                        <p:par>
                          <p:cTn id="14" fill="hold">
                            <p:stCondLst>
                              <p:cond delay="1000"/>
                            </p:stCondLst>
                            <p:childTnLst>
                              <p:par>
                                <p:cTn id="15" presetID="22" presetClass="exit" presetSubtype="8" fill="hold" grpId="0" nodeType="afterEffect">
                                  <p:stCondLst>
                                    <p:cond delay="0"/>
                                  </p:stCondLst>
                                  <p:childTnLst>
                                    <p:animEffect transition="out" filter="wipe(left)">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250"/>
                                        <p:tgtEl>
                                          <p:spTgt spid="23"/>
                                        </p:tgtEl>
                                      </p:cBhvr>
                                    </p:animEffect>
                                  </p:childTnLst>
                                </p:cTn>
                              </p:par>
                              <p:par>
                                <p:cTn id="22" presetID="64" presetClass="path" presetSubtype="0" repeatCount="indefinite" fill="hold" grpId="0" nodeType="withEffect">
                                  <p:stCondLst>
                                    <p:cond delay="0"/>
                                  </p:stCondLst>
                                  <p:childTnLst>
                                    <p:animMotion origin="layout" path="M 8.33333E-7 0.05416 L 8.33333E-7 0.19375 " pathEditMode="relative" rAng="0" ptsTypes="AA">
                                      <p:cBhvr>
                                        <p:cTn id="23" dur="3000" fill="hold"/>
                                        <p:tgtEl>
                                          <p:spTgt spid="50"/>
                                        </p:tgtEl>
                                        <p:attrNameLst>
                                          <p:attrName>ppt_x</p:attrName>
                                          <p:attrName>ppt_y</p:attrName>
                                        </p:attrNameLst>
                                      </p:cBhvr>
                                      <p:rCtr x="0" y="6968"/>
                                    </p:animMotion>
                                  </p:childTnLst>
                                </p:cTn>
                              </p:par>
                              <p:par>
                                <p:cTn id="24" presetID="26" presetClass="emph" presetSubtype="0" repeatCount="indefinite" fill="hold" grpId="0" nodeType="withEffect">
                                  <p:stCondLst>
                                    <p:cond delay="0"/>
                                  </p:stCondLst>
                                  <p:childTnLst>
                                    <p:animEffect transition="out" filter="fade">
                                      <p:cBhvr>
                                        <p:cTn id="25" dur="400" tmFilter="0, 0; .2, .5; .8, .5; 1, 0"/>
                                        <p:tgtEl>
                                          <p:spTgt spid="58"/>
                                        </p:tgtEl>
                                      </p:cBhvr>
                                    </p:animEffect>
                                    <p:animScale>
                                      <p:cBhvr>
                                        <p:cTn id="26" dur="200" autoRev="1" fill="hold"/>
                                        <p:tgtEl>
                                          <p:spTgt spid="58"/>
                                        </p:tgtEl>
                                      </p:cBhvr>
                                      <p:by x="105000" y="105000"/>
                                    </p:animScale>
                                  </p:childTnLst>
                                </p:cTn>
                              </p:par>
                              <p:par>
                                <p:cTn id="27" presetID="26" presetClass="emph" presetSubtype="0" repeatCount="indefinite" fill="hold" grpId="0" nodeType="withEffect">
                                  <p:stCondLst>
                                    <p:cond delay="0"/>
                                  </p:stCondLst>
                                  <p:childTnLst>
                                    <p:animEffect transition="out" filter="fade">
                                      <p:cBhvr>
                                        <p:cTn id="28" dur="500" tmFilter="0, 0; .2, .5; .8, .5; 1, 0"/>
                                        <p:tgtEl>
                                          <p:spTgt spid="63"/>
                                        </p:tgtEl>
                                      </p:cBhvr>
                                    </p:animEffect>
                                    <p:animScale>
                                      <p:cBhvr>
                                        <p:cTn id="29" dur="250" autoRev="1" fill="hold"/>
                                        <p:tgtEl>
                                          <p:spTgt spid="63"/>
                                        </p:tgtEl>
                                      </p:cBhvr>
                                      <p:by x="105000" y="105000"/>
                                    </p:animScale>
                                  </p:childTnLst>
                                </p:cTn>
                              </p:par>
                              <p:par>
                                <p:cTn id="30" presetID="26" presetClass="emph" presetSubtype="0" repeatCount="indefinite" fill="hold" grpId="0" nodeType="withEffect">
                                  <p:stCondLst>
                                    <p:cond delay="0"/>
                                  </p:stCondLst>
                                  <p:childTnLst>
                                    <p:animEffect transition="out" filter="fade">
                                      <p:cBhvr>
                                        <p:cTn id="31" dur="700" tmFilter="0, 0; .2, .5; .8, .5; 1, 0"/>
                                        <p:tgtEl>
                                          <p:spTgt spid="64"/>
                                        </p:tgtEl>
                                      </p:cBhvr>
                                    </p:animEffect>
                                    <p:animScale>
                                      <p:cBhvr>
                                        <p:cTn id="32" dur="350" autoRev="1" fill="hold"/>
                                        <p:tgtEl>
                                          <p:spTgt spid="6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xEl>
                                              <p:pRg st="1" end="1"/>
                                            </p:txEl>
                                          </p:spTgt>
                                        </p:tgtEl>
                                        <p:attrNameLst>
                                          <p:attrName>style.visibility</p:attrName>
                                        </p:attrNameLst>
                                      </p:cBhvr>
                                      <p:to>
                                        <p:strVal val="visible"/>
                                      </p:to>
                                    </p:set>
                                    <p:animEffect transition="in" filter="wipe(left)">
                                      <p:cBhvr>
                                        <p:cTn id="42" dur="500"/>
                                        <p:tgtEl>
                                          <p:spTgt spid="20">
                                            <p:txEl>
                                              <p:pRg st="1" end="1"/>
                                            </p:txEl>
                                          </p:spTgt>
                                        </p:tgtEl>
                                      </p:cBhvr>
                                    </p:animEffect>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anim calcmode="lin" valueType="num">
                                      <p:cBhvr>
                                        <p:cTn id="47" dur="500" fill="hold"/>
                                        <p:tgtEl>
                                          <p:spTgt spid="6"/>
                                        </p:tgtEl>
                                        <p:attrNameLst>
                                          <p:attrName>ppt_x</p:attrName>
                                        </p:attrNameLst>
                                      </p:cBhvr>
                                      <p:tavLst>
                                        <p:tav tm="0">
                                          <p:val>
                                            <p:strVal val="#ppt_x"/>
                                          </p:val>
                                        </p:tav>
                                        <p:tav tm="100000">
                                          <p:val>
                                            <p:strVal val="#ppt_x"/>
                                          </p:val>
                                        </p:tav>
                                      </p:tavLst>
                                    </p:anim>
                                    <p:anim calcmode="lin" valueType="num">
                                      <p:cBhvr>
                                        <p:cTn id="48" dur="5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anim calcmode="lin" valueType="num">
                                      <p:cBhvr>
                                        <p:cTn id="52" dur="500" fill="hold"/>
                                        <p:tgtEl>
                                          <p:spTgt spid="22"/>
                                        </p:tgtEl>
                                        <p:attrNameLst>
                                          <p:attrName>ppt_x</p:attrName>
                                        </p:attrNameLst>
                                      </p:cBhvr>
                                      <p:tavLst>
                                        <p:tav tm="0">
                                          <p:val>
                                            <p:strVal val="#ppt_x"/>
                                          </p:val>
                                        </p:tav>
                                        <p:tav tm="100000">
                                          <p:val>
                                            <p:strVal val="#ppt_x"/>
                                          </p:val>
                                        </p:tav>
                                      </p:tavLst>
                                    </p:anim>
                                    <p:anim calcmode="lin" valueType="num">
                                      <p:cBhvr>
                                        <p:cTn id="53" dur="5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500"/>
                                        <p:tgtEl>
                                          <p:spTgt spid="3"/>
                                        </p:tgtEl>
                                      </p:cBhvr>
                                    </p:animEffect>
                                  </p:childTnLst>
                                </p:cTn>
                              </p:par>
                            </p:childTnLst>
                          </p:cTn>
                        </p:par>
                        <p:par>
                          <p:cTn id="58" fill="hold">
                            <p:stCondLst>
                              <p:cond delay="1500"/>
                            </p:stCondLst>
                            <p:childTnLst>
                              <p:par>
                                <p:cTn id="59" presetID="22" presetClass="entr" presetSubtype="2"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right)">
                                      <p:cBhvr>
                                        <p:cTn id="61" dur="500"/>
                                        <p:tgtEl>
                                          <p:spTgt spid="42"/>
                                        </p:tgtEl>
                                      </p:cBhvr>
                                    </p:animEffect>
                                  </p:childTnLst>
                                </p:cTn>
                              </p:par>
                            </p:childTnLst>
                          </p:cTn>
                        </p:par>
                        <p:par>
                          <p:cTn id="62" fill="hold">
                            <p:stCondLst>
                              <p:cond delay="2000"/>
                            </p:stCondLst>
                            <p:childTnLst>
                              <p:par>
                                <p:cTn id="63" presetID="22" presetClass="entr" presetSubtype="2"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right)">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wipe(left)">
                                      <p:cBhvr>
                                        <p:cTn id="70"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8" grpId="0" animBg="1"/>
      <p:bldP spid="63" grpId="0" animBg="1"/>
      <p:bldP spid="64" grpId="0" animBg="1"/>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reeform 5"/>
          <p:cNvSpPr>
            <a:spLocks/>
          </p:cNvSpPr>
          <p:nvPr/>
        </p:nvSpPr>
        <p:spPr bwMode="auto">
          <a:xfrm>
            <a:off x="841751" y="36576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65" name="Freeform 5"/>
          <p:cNvSpPr>
            <a:spLocks/>
          </p:cNvSpPr>
          <p:nvPr/>
        </p:nvSpPr>
        <p:spPr bwMode="auto">
          <a:xfrm>
            <a:off x="841751" y="49778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0">
                <a:srgbClr val="FF3399"/>
              </a:gs>
              <a:gs pos="25000">
                <a:srgbClr val="FF6633"/>
              </a:gs>
              <a:gs pos="50000">
                <a:srgbClr val="FFFF00"/>
              </a:gs>
              <a:gs pos="75000">
                <a:srgbClr val="01A78F"/>
              </a:gs>
              <a:gs pos="100000">
                <a:srgbClr val="3366FF"/>
              </a:gs>
            </a:gsLst>
            <a:lin ang="5400000" scaled="0"/>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64" name="Group 63"/>
          <p:cNvGrpSpPr/>
          <p:nvPr/>
        </p:nvGrpSpPr>
        <p:grpSpPr>
          <a:xfrm>
            <a:off x="1146551" y="5135880"/>
            <a:ext cx="1600200" cy="883920"/>
            <a:chOff x="1143000" y="2545080"/>
            <a:chExt cx="1600200" cy="883920"/>
          </a:xfrm>
          <a:effectLst>
            <a:outerShdw blurRad="76200" dist="38100" dir="5400000" algn="t" rotWithShape="0">
              <a:prstClr val="black">
                <a:alpha val="20000"/>
              </a:prstClr>
            </a:outerShdw>
          </a:effectLst>
          <a:scene3d>
            <a:camera prst="orthographicFront">
              <a:rot lat="19199991" lon="0" rev="0"/>
            </a:camera>
            <a:lightRig rig="chilly" dir="t">
              <a:rot lat="0" lon="0" rev="1200000"/>
            </a:lightRig>
          </a:scene3d>
        </p:grpSpPr>
        <p:sp>
          <p:nvSpPr>
            <p:cNvPr id="19" name="AutoShape 3"/>
            <p:cNvSpPr>
              <a:spLocks noChangeAspect="1" noChangeArrowheads="1"/>
            </p:cNvSpPr>
            <p:nvPr/>
          </p:nvSpPr>
          <p:spPr bwMode="auto">
            <a:xfrm>
              <a:off x="1275975" y="2712970"/>
              <a:ext cx="1340717" cy="604659"/>
            </a:xfrm>
            <a:prstGeom prst="roundRect">
              <a:avLst>
                <a:gd name="adj" fmla="val 16667"/>
              </a:avLst>
            </a:prstGeom>
            <a:noFill/>
            <a:ln w="57150">
              <a:solidFill>
                <a:schemeClr val="accent5"/>
              </a:solidFill>
              <a:round/>
              <a:headEnd/>
              <a:tailEnd/>
            </a:ln>
            <a:sp3d>
              <a:bevelT w="25400" h="25400"/>
              <a:bevelB w="25400" h="25400"/>
            </a:sp3d>
          </p:spPr>
          <p:txBody>
            <a:bodyPr wrap="none" anchor="ctr"/>
            <a:lstStyle/>
            <a:p>
              <a:endParaRPr lang="en-US" dirty="0"/>
            </a:p>
          </p:txBody>
        </p:sp>
        <p:sp>
          <p:nvSpPr>
            <p:cNvPr id="57" name="Rounded Rectangle 56"/>
            <p:cNvSpPr>
              <a:spLocks noChangeAspect="1"/>
            </p:cNvSpPr>
            <p:nvPr/>
          </p:nvSpPr>
          <p:spPr>
            <a:xfrm>
              <a:off x="1447800" y="25450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Rounded Rectangle 58"/>
            <p:cNvSpPr>
              <a:spLocks noChangeAspect="1"/>
            </p:cNvSpPr>
            <p:nvPr/>
          </p:nvSpPr>
          <p:spPr>
            <a:xfrm>
              <a:off x="2057400" y="25450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Rounded Rectangle 59"/>
            <p:cNvSpPr>
              <a:spLocks noChangeAspect="1"/>
            </p:cNvSpPr>
            <p:nvPr/>
          </p:nvSpPr>
          <p:spPr>
            <a:xfrm>
              <a:off x="2452753" y="28498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Rounded Rectangle 60"/>
            <p:cNvSpPr>
              <a:spLocks noChangeAspect="1"/>
            </p:cNvSpPr>
            <p:nvPr/>
          </p:nvSpPr>
          <p:spPr>
            <a:xfrm>
              <a:off x="1766953" y="31546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ounded Rectangle 61"/>
            <p:cNvSpPr>
              <a:spLocks noChangeAspect="1"/>
            </p:cNvSpPr>
            <p:nvPr/>
          </p:nvSpPr>
          <p:spPr>
            <a:xfrm>
              <a:off x="1143000" y="289560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4" name="Freeform 5"/>
          <p:cNvSpPr>
            <a:spLocks/>
          </p:cNvSpPr>
          <p:nvPr/>
        </p:nvSpPr>
        <p:spPr bwMode="auto">
          <a:xfrm>
            <a:off x="841751" y="24384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58" name="Oval 57"/>
          <p:cNvSpPr/>
          <p:nvPr/>
        </p:nvSpPr>
        <p:spPr>
          <a:xfrm>
            <a:off x="1352740" y="25146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Oval 81"/>
          <p:cNvSpPr/>
          <p:nvPr/>
        </p:nvSpPr>
        <p:spPr>
          <a:xfrm>
            <a:off x="2267140" y="25908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Oval 82"/>
          <p:cNvSpPr/>
          <p:nvPr/>
        </p:nvSpPr>
        <p:spPr>
          <a:xfrm>
            <a:off x="2466120" y="30480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Oval 83"/>
          <p:cNvSpPr/>
          <p:nvPr/>
        </p:nvSpPr>
        <p:spPr>
          <a:xfrm>
            <a:off x="1756151" y="31242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Oval 84"/>
          <p:cNvSpPr/>
          <p:nvPr/>
        </p:nvSpPr>
        <p:spPr>
          <a:xfrm>
            <a:off x="917951" y="29718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0" name="Group 89"/>
          <p:cNvGrpSpPr/>
          <p:nvPr/>
        </p:nvGrpSpPr>
        <p:grpSpPr>
          <a:xfrm>
            <a:off x="1146551" y="3840480"/>
            <a:ext cx="1600200" cy="883920"/>
            <a:chOff x="3124200" y="3154680"/>
            <a:chExt cx="1600200" cy="883920"/>
          </a:xfrm>
          <a:effectLst>
            <a:outerShdw blurRad="76200" dist="38100" dir="5400000" algn="t" rotWithShape="0">
              <a:prstClr val="black">
                <a:alpha val="20000"/>
              </a:prstClr>
            </a:outerShdw>
          </a:effectLst>
          <a:scene3d>
            <a:camera prst="orthographicFront">
              <a:rot lat="19200000" lon="0" rev="0"/>
            </a:camera>
            <a:lightRig rig="chilly" dir="t">
              <a:rot lat="0" lon="0" rev="1200000"/>
            </a:lightRig>
          </a:scene3d>
        </p:grpSpPr>
        <p:sp>
          <p:nvSpPr>
            <p:cNvPr id="68" name="AutoShape 3"/>
            <p:cNvSpPr>
              <a:spLocks noChangeAspect="1" noChangeArrowheads="1"/>
            </p:cNvSpPr>
            <p:nvPr/>
          </p:nvSpPr>
          <p:spPr bwMode="auto">
            <a:xfrm>
              <a:off x="3257175" y="3322570"/>
              <a:ext cx="1340717" cy="604659"/>
            </a:xfrm>
            <a:prstGeom prst="roundRect">
              <a:avLst>
                <a:gd name="adj" fmla="val 16667"/>
              </a:avLst>
            </a:prstGeom>
            <a:noFill/>
            <a:ln w="57150">
              <a:solidFill>
                <a:schemeClr val="accent5"/>
              </a:solidFill>
              <a:round/>
              <a:headEnd/>
              <a:tailEnd/>
            </a:ln>
            <a:sp3d>
              <a:bevelT w="25400" h="25400"/>
              <a:bevelB w="25400" h="25400"/>
            </a:sp3d>
          </p:spPr>
          <p:txBody>
            <a:bodyPr wrap="none" anchor="ctr"/>
            <a:lstStyle/>
            <a:p>
              <a:endParaRPr lang="en-US" dirty="0"/>
            </a:p>
          </p:txBody>
        </p:sp>
        <p:sp>
          <p:nvSpPr>
            <p:cNvPr id="71" name="Rounded Rectangle 70"/>
            <p:cNvSpPr>
              <a:spLocks noChangeAspect="1"/>
            </p:cNvSpPr>
            <p:nvPr/>
          </p:nvSpPr>
          <p:spPr>
            <a:xfrm>
              <a:off x="4433953" y="34594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ounded Rectangle 72"/>
            <p:cNvSpPr>
              <a:spLocks noChangeAspect="1"/>
            </p:cNvSpPr>
            <p:nvPr/>
          </p:nvSpPr>
          <p:spPr>
            <a:xfrm>
              <a:off x="3124200" y="350520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7" name="Straight Connector 86"/>
            <p:cNvCxnSpPr/>
            <p:nvPr/>
          </p:nvCxnSpPr>
          <p:spPr>
            <a:xfrm flipH="1" flipV="1">
              <a:off x="3581400" y="3276600"/>
              <a:ext cx="304800" cy="609600"/>
            </a:xfrm>
            <a:prstGeom prst="line">
              <a:avLst/>
            </a:prstGeom>
            <a:noFill/>
            <a:ln w="57150">
              <a:solidFill>
                <a:schemeClr val="accent5"/>
              </a:solidFill>
              <a:round/>
              <a:headEnd/>
              <a:tailEnd/>
            </a:ln>
            <a:sp3d>
              <a:bevelT w="25400" h="25400"/>
              <a:bevelB w="25400" h="25400"/>
            </a:sp3d>
          </p:spPr>
        </p:cxnSp>
        <p:cxnSp>
          <p:nvCxnSpPr>
            <p:cNvPr id="88" name="Straight Connector 87"/>
            <p:cNvCxnSpPr/>
            <p:nvPr/>
          </p:nvCxnSpPr>
          <p:spPr>
            <a:xfrm flipV="1">
              <a:off x="3886200" y="3276600"/>
              <a:ext cx="304800" cy="609600"/>
            </a:xfrm>
            <a:prstGeom prst="line">
              <a:avLst/>
            </a:prstGeom>
            <a:noFill/>
            <a:ln w="57150">
              <a:solidFill>
                <a:schemeClr val="accent5"/>
              </a:solidFill>
              <a:round/>
              <a:headEnd/>
              <a:tailEnd/>
            </a:ln>
            <a:sp3d>
              <a:bevelT w="25400" h="25400"/>
              <a:bevelB w="25400" h="25400"/>
            </a:sp3d>
          </p:spPr>
        </p:cxnSp>
        <p:sp>
          <p:nvSpPr>
            <p:cNvPr id="69" name="Rounded Rectangle 68"/>
            <p:cNvSpPr>
              <a:spLocks noChangeAspect="1"/>
            </p:cNvSpPr>
            <p:nvPr/>
          </p:nvSpPr>
          <p:spPr>
            <a:xfrm>
              <a:off x="3429000" y="31546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ounded Rectangle 69"/>
            <p:cNvSpPr>
              <a:spLocks noChangeAspect="1"/>
            </p:cNvSpPr>
            <p:nvPr/>
          </p:nvSpPr>
          <p:spPr>
            <a:xfrm>
              <a:off x="4038600" y="31546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ounded Rectangle 71"/>
            <p:cNvSpPr>
              <a:spLocks noChangeAspect="1"/>
            </p:cNvSpPr>
            <p:nvPr/>
          </p:nvSpPr>
          <p:spPr>
            <a:xfrm>
              <a:off x="3748153" y="3764280"/>
              <a:ext cx="290447" cy="274320"/>
            </a:xfrm>
            <a:prstGeom prst="round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2" name="TextBox 91"/>
          <p:cNvSpPr txBox="1"/>
          <p:nvPr/>
        </p:nvSpPr>
        <p:spPr>
          <a:xfrm>
            <a:off x="297880" y="2597735"/>
            <a:ext cx="957955" cy="369332"/>
          </a:xfrm>
          <a:prstGeom prst="rect">
            <a:avLst/>
          </a:prstGeom>
          <a:noFill/>
        </p:spPr>
        <p:txBody>
          <a:bodyPr wrap="none" rtlCol="0">
            <a:spAutoFit/>
          </a:bodyPr>
          <a:lstStyle/>
          <a:p>
            <a:r>
              <a:rPr lang="en-US" dirty="0" smtClean="0"/>
              <a:t>IP/MPLS</a:t>
            </a:r>
            <a:endParaRPr lang="en-US" dirty="0"/>
          </a:p>
        </p:txBody>
      </p:sp>
      <p:sp>
        <p:nvSpPr>
          <p:cNvPr id="93" name="TextBox 92"/>
          <p:cNvSpPr txBox="1"/>
          <p:nvPr/>
        </p:nvSpPr>
        <p:spPr>
          <a:xfrm>
            <a:off x="353921" y="4116635"/>
            <a:ext cx="816249" cy="923330"/>
          </a:xfrm>
          <a:prstGeom prst="rect">
            <a:avLst/>
          </a:prstGeom>
          <a:noFill/>
        </p:spPr>
        <p:txBody>
          <a:bodyPr wrap="none" rtlCol="0">
            <a:spAutoFit/>
          </a:bodyPr>
          <a:lstStyle/>
          <a:p>
            <a:r>
              <a:rPr lang="en-US" dirty="0" smtClean="0"/>
              <a:t>OTN</a:t>
            </a:r>
          </a:p>
          <a:p>
            <a:r>
              <a:rPr lang="en-US" dirty="0" smtClean="0">
                <a:solidFill>
                  <a:schemeClr val="tx1">
                    <a:lumMod val="40000"/>
                    <a:lumOff val="60000"/>
                  </a:schemeClr>
                </a:solidFill>
              </a:rPr>
              <a:t>SDH</a:t>
            </a:r>
          </a:p>
          <a:p>
            <a:r>
              <a:rPr lang="en-US" dirty="0" smtClean="0">
                <a:solidFill>
                  <a:schemeClr val="tx1">
                    <a:lumMod val="40000"/>
                    <a:lumOff val="60000"/>
                  </a:schemeClr>
                </a:solidFill>
              </a:rPr>
              <a:t>SONET</a:t>
            </a:r>
            <a:endParaRPr lang="en-US" dirty="0">
              <a:solidFill>
                <a:schemeClr val="tx1">
                  <a:lumMod val="40000"/>
                  <a:lumOff val="60000"/>
                </a:schemeClr>
              </a:solidFill>
            </a:endParaRPr>
          </a:p>
        </p:txBody>
      </p:sp>
      <p:sp>
        <p:nvSpPr>
          <p:cNvPr id="94" name="TextBox 93"/>
          <p:cNvSpPr txBox="1"/>
          <p:nvPr/>
        </p:nvSpPr>
        <p:spPr>
          <a:xfrm>
            <a:off x="367155" y="5223170"/>
            <a:ext cx="870751" cy="369332"/>
          </a:xfrm>
          <a:prstGeom prst="rect">
            <a:avLst/>
          </a:prstGeom>
          <a:noFill/>
        </p:spPr>
        <p:txBody>
          <a:bodyPr wrap="none" rtlCol="0">
            <a:spAutoFit/>
          </a:bodyPr>
          <a:lstStyle/>
          <a:p>
            <a:r>
              <a:rPr lang="en-US" dirty="0" smtClean="0"/>
              <a:t>DWDM</a:t>
            </a:r>
            <a:endParaRPr lang="en-US" dirty="0"/>
          </a:p>
        </p:txBody>
      </p:sp>
      <p:grpSp>
        <p:nvGrpSpPr>
          <p:cNvPr id="157" name="Group 156"/>
          <p:cNvGrpSpPr/>
          <p:nvPr/>
        </p:nvGrpSpPr>
        <p:grpSpPr>
          <a:xfrm>
            <a:off x="6520893" y="1676400"/>
            <a:ext cx="2233969" cy="1423000"/>
            <a:chOff x="6376631" y="1676400"/>
            <a:chExt cx="2233969" cy="1423000"/>
          </a:xfrm>
        </p:grpSpPr>
        <p:sp>
          <p:nvSpPr>
            <p:cNvPr id="136" name="Freeform 5"/>
            <p:cNvSpPr>
              <a:spLocks/>
            </p:cNvSpPr>
            <p:nvPr/>
          </p:nvSpPr>
          <p:spPr bwMode="auto">
            <a:xfrm>
              <a:off x="6376631" y="16764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137" name="TextBox 136"/>
            <p:cNvSpPr txBox="1"/>
            <p:nvPr/>
          </p:nvSpPr>
          <p:spPr>
            <a:xfrm>
              <a:off x="6497004" y="1752600"/>
              <a:ext cx="360996" cy="369332"/>
            </a:xfrm>
            <a:prstGeom prst="rect">
              <a:avLst/>
            </a:prstGeom>
            <a:noFill/>
          </p:spPr>
          <p:txBody>
            <a:bodyPr wrap="none" rtlCol="0">
              <a:spAutoFit/>
            </a:bodyPr>
            <a:lstStyle/>
            <a:p>
              <a:r>
                <a:rPr lang="en-US" dirty="0" smtClean="0"/>
                <a:t>IP</a:t>
              </a:r>
              <a:endParaRPr lang="en-US" dirty="0"/>
            </a:p>
          </p:txBody>
        </p:sp>
        <p:sp>
          <p:nvSpPr>
            <p:cNvPr id="140" name="Oval 139"/>
            <p:cNvSpPr/>
            <p:nvPr/>
          </p:nvSpPr>
          <p:spPr>
            <a:xfrm>
              <a:off x="8001000" y="22860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1" name="Oval 140"/>
            <p:cNvSpPr/>
            <p:nvPr/>
          </p:nvSpPr>
          <p:spPr>
            <a:xfrm>
              <a:off x="7291031" y="18288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Oval 141"/>
            <p:cNvSpPr/>
            <p:nvPr/>
          </p:nvSpPr>
          <p:spPr>
            <a:xfrm>
              <a:off x="6452831" y="22098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47" name="Title 2"/>
          <p:cNvSpPr>
            <a:spLocks noGrp="1"/>
          </p:cNvSpPr>
          <p:nvPr>
            <p:ph type="title"/>
          </p:nvPr>
        </p:nvSpPr>
        <p:spPr/>
        <p:txBody>
          <a:bodyPr/>
          <a:lstStyle/>
          <a:p>
            <a:r>
              <a:rPr lang="en-US" dirty="0" smtClean="0"/>
              <a:t>Fundamental network integration needs</a:t>
            </a:r>
            <a:endParaRPr lang="en-US" dirty="0"/>
          </a:p>
        </p:txBody>
      </p:sp>
      <p:sp>
        <p:nvSpPr>
          <p:cNvPr id="148" name="TextBox 147"/>
          <p:cNvSpPr txBox="1"/>
          <p:nvPr/>
        </p:nvSpPr>
        <p:spPr>
          <a:xfrm>
            <a:off x="4363473" y="1219200"/>
            <a:ext cx="922047" cy="369332"/>
          </a:xfrm>
          <a:prstGeom prst="rect">
            <a:avLst/>
          </a:prstGeom>
          <a:noFill/>
        </p:spPr>
        <p:txBody>
          <a:bodyPr wrap="none" rtlCol="0">
            <a:spAutoFit/>
          </a:bodyPr>
          <a:lstStyle/>
          <a:p>
            <a:r>
              <a:rPr lang="en-US" b="1" dirty="0" smtClean="0"/>
              <a:t>Phase 1</a:t>
            </a:r>
            <a:endParaRPr lang="en-US" b="1" dirty="0"/>
          </a:p>
        </p:txBody>
      </p:sp>
      <p:sp>
        <p:nvSpPr>
          <p:cNvPr id="149" name="TextBox 148"/>
          <p:cNvSpPr txBox="1"/>
          <p:nvPr/>
        </p:nvSpPr>
        <p:spPr>
          <a:xfrm>
            <a:off x="1224507" y="1219200"/>
            <a:ext cx="1301638" cy="646331"/>
          </a:xfrm>
          <a:prstGeom prst="rect">
            <a:avLst/>
          </a:prstGeom>
          <a:noFill/>
        </p:spPr>
        <p:txBody>
          <a:bodyPr wrap="none" rtlCol="0">
            <a:spAutoFit/>
          </a:bodyPr>
          <a:lstStyle/>
          <a:p>
            <a:pPr algn="ctr"/>
            <a:r>
              <a:rPr lang="en-US" b="1" dirty="0" smtClean="0"/>
              <a:t>Status Quo</a:t>
            </a:r>
          </a:p>
          <a:p>
            <a:pPr algn="ctr"/>
            <a:r>
              <a:rPr lang="en-US" b="1" dirty="0" smtClean="0"/>
              <a:t>SP Network</a:t>
            </a:r>
            <a:endParaRPr lang="en-US" b="1" dirty="0"/>
          </a:p>
        </p:txBody>
      </p:sp>
      <p:sp>
        <p:nvSpPr>
          <p:cNvPr id="150" name="TextBox 149"/>
          <p:cNvSpPr txBox="1"/>
          <p:nvPr/>
        </p:nvSpPr>
        <p:spPr>
          <a:xfrm>
            <a:off x="7411473" y="1219200"/>
            <a:ext cx="922047" cy="369332"/>
          </a:xfrm>
          <a:prstGeom prst="rect">
            <a:avLst/>
          </a:prstGeom>
          <a:noFill/>
        </p:spPr>
        <p:txBody>
          <a:bodyPr wrap="none" rtlCol="0">
            <a:spAutoFit/>
          </a:bodyPr>
          <a:lstStyle/>
          <a:p>
            <a:r>
              <a:rPr lang="en-US" b="1" dirty="0" smtClean="0"/>
              <a:t>Phase 2</a:t>
            </a:r>
            <a:endParaRPr lang="en-US" b="1" dirty="0"/>
          </a:p>
        </p:txBody>
      </p:sp>
      <p:grpSp>
        <p:nvGrpSpPr>
          <p:cNvPr id="158" name="Group 157"/>
          <p:cNvGrpSpPr/>
          <p:nvPr/>
        </p:nvGrpSpPr>
        <p:grpSpPr>
          <a:xfrm>
            <a:off x="5618623" y="2685724"/>
            <a:ext cx="3140721" cy="3382475"/>
            <a:chOff x="5393679" y="2685724"/>
            <a:chExt cx="3140721" cy="3382475"/>
          </a:xfrm>
        </p:grpSpPr>
        <p:sp>
          <p:nvSpPr>
            <p:cNvPr id="126" name="Freeform 5"/>
            <p:cNvSpPr>
              <a:spLocks/>
            </p:cNvSpPr>
            <p:nvPr/>
          </p:nvSpPr>
          <p:spPr bwMode="auto">
            <a:xfrm>
              <a:off x="6300431" y="36824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59000">
                  <a:schemeClr val="bg2">
                    <a:lumMod val="40000"/>
                    <a:lumOff val="60000"/>
                  </a:schemeClr>
                </a:gs>
                <a:gs pos="0">
                  <a:schemeClr val="bg2">
                    <a:lumMod val="40000"/>
                    <a:lumOff val="60000"/>
                  </a:schemeClr>
                </a:gs>
                <a:gs pos="71000">
                  <a:srgbClr val="FF6633"/>
                </a:gs>
                <a:gs pos="82000">
                  <a:srgbClr val="FFFF00"/>
                </a:gs>
                <a:gs pos="91000">
                  <a:srgbClr val="01A78F"/>
                </a:gs>
                <a:gs pos="100000">
                  <a:srgbClr val="3366FF"/>
                </a:gs>
              </a:gsLst>
              <a:lin ang="5400000" scaled="1"/>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127" name="Group 126"/>
            <p:cNvGrpSpPr/>
            <p:nvPr/>
          </p:nvGrpSpPr>
          <p:grpSpPr>
            <a:xfrm>
              <a:off x="6629400" y="3764280"/>
              <a:ext cx="1600200" cy="883920"/>
              <a:chOff x="6400800" y="4246280"/>
              <a:chExt cx="1600200" cy="883920"/>
            </a:xfrm>
            <a:effectLst>
              <a:outerShdw blurRad="76200" dist="38100" dir="5400000" algn="t" rotWithShape="0">
                <a:prstClr val="black">
                  <a:alpha val="21000"/>
                </a:prstClr>
              </a:outerShdw>
            </a:effectLst>
            <a:scene3d>
              <a:camera prst="orthographicFront">
                <a:rot lat="19200000" lon="0" rev="0"/>
              </a:camera>
              <a:lightRig rig="threePt" dir="t">
                <a:rot lat="0" lon="0" rev="4800000"/>
              </a:lightRig>
            </a:scene3d>
          </p:grpSpPr>
          <p:sp>
            <p:nvSpPr>
              <p:cNvPr id="128" name="AutoShape 3"/>
              <p:cNvSpPr>
                <a:spLocks noChangeAspect="1" noChangeArrowheads="1"/>
              </p:cNvSpPr>
              <p:nvPr/>
            </p:nvSpPr>
            <p:spPr bwMode="auto">
              <a:xfrm>
                <a:off x="6533775" y="4414170"/>
                <a:ext cx="1340717" cy="604659"/>
              </a:xfrm>
              <a:prstGeom prst="roundRect">
                <a:avLst>
                  <a:gd name="adj" fmla="val 16667"/>
                </a:avLst>
              </a:prstGeom>
              <a:noFill/>
              <a:ln w="57150">
                <a:solidFill>
                  <a:schemeClr val="accent5"/>
                </a:solidFill>
                <a:round/>
                <a:headEnd/>
                <a:tailEnd/>
              </a:ln>
              <a:sp3d prstMaterial="matte">
                <a:bevelT w="25400" h="25400"/>
                <a:bevelB w="25400" h="25400"/>
              </a:sp3d>
            </p:spPr>
            <p:txBody>
              <a:bodyPr wrap="none" anchor="ctr"/>
              <a:lstStyle/>
              <a:p>
                <a:endParaRPr lang="en-US" dirty="0"/>
              </a:p>
            </p:txBody>
          </p:sp>
          <p:sp>
            <p:nvSpPr>
              <p:cNvPr id="129" name="Rounded Rectangle 128"/>
              <p:cNvSpPr>
                <a:spLocks noChangeAspect="1"/>
              </p:cNvSpPr>
              <p:nvPr/>
            </p:nvSpPr>
            <p:spPr>
              <a:xfrm>
                <a:off x="7710553" y="4551080"/>
                <a:ext cx="290447" cy="274320"/>
              </a:xfrm>
              <a:prstGeom prst="roundRect">
                <a:avLst/>
              </a:prstGeom>
              <a:blipFill dpi="0" rotWithShape="1">
                <a:blip r:embed="rId7" cstate="email">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0" name="Rounded Rectangle 129"/>
              <p:cNvSpPr>
                <a:spLocks noChangeAspect="1"/>
              </p:cNvSpPr>
              <p:nvPr/>
            </p:nvSpPr>
            <p:spPr>
              <a:xfrm>
                <a:off x="6400800" y="4596800"/>
                <a:ext cx="290447" cy="274320"/>
              </a:xfrm>
              <a:prstGeom prst="roundRect">
                <a:avLst/>
              </a:prstGeom>
              <a:blipFill dpi="0" rotWithShape="1">
                <a:blip r:embed="rId7" cstate="email">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31" name="Straight Connector 130"/>
              <p:cNvCxnSpPr/>
              <p:nvPr/>
            </p:nvCxnSpPr>
            <p:spPr>
              <a:xfrm flipH="1" flipV="1">
                <a:off x="6858000" y="4368200"/>
                <a:ext cx="304800" cy="609600"/>
              </a:xfrm>
              <a:prstGeom prst="line">
                <a:avLst/>
              </a:prstGeom>
              <a:noFill/>
              <a:ln w="57150">
                <a:solidFill>
                  <a:schemeClr val="accent5"/>
                </a:solidFill>
                <a:round/>
                <a:headEnd/>
                <a:tailEnd/>
              </a:ln>
              <a:sp3d prstMaterial="matte">
                <a:bevelT w="25400" h="25400"/>
                <a:bevelB w="25400" h="25400"/>
              </a:sp3d>
            </p:spPr>
          </p:cxnSp>
          <p:cxnSp>
            <p:nvCxnSpPr>
              <p:cNvPr id="132" name="Straight Connector 131"/>
              <p:cNvCxnSpPr/>
              <p:nvPr/>
            </p:nvCxnSpPr>
            <p:spPr>
              <a:xfrm flipV="1">
                <a:off x="7162800" y="4368200"/>
                <a:ext cx="304800" cy="609600"/>
              </a:xfrm>
              <a:prstGeom prst="line">
                <a:avLst/>
              </a:prstGeom>
              <a:noFill/>
              <a:ln w="57150">
                <a:solidFill>
                  <a:schemeClr val="accent5"/>
                </a:solidFill>
                <a:round/>
                <a:headEnd/>
                <a:tailEnd/>
              </a:ln>
              <a:sp3d prstMaterial="matte">
                <a:bevelT w="25400" h="25400"/>
                <a:bevelB w="25400" h="25400"/>
              </a:sp3d>
            </p:spPr>
          </p:cxnSp>
          <p:sp>
            <p:nvSpPr>
              <p:cNvPr id="133" name="Rounded Rectangle 132"/>
              <p:cNvSpPr>
                <a:spLocks noChangeAspect="1"/>
              </p:cNvSpPr>
              <p:nvPr/>
            </p:nvSpPr>
            <p:spPr>
              <a:xfrm>
                <a:off x="6705600" y="4246280"/>
                <a:ext cx="290447" cy="274320"/>
              </a:xfrm>
              <a:prstGeom prst="roundRect">
                <a:avLst/>
              </a:prstGeom>
              <a:blipFill dpi="0" rotWithShape="1">
                <a:blip r:embed="rId7" cstate="email">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Rounded Rectangle 133"/>
              <p:cNvSpPr>
                <a:spLocks noChangeAspect="1"/>
              </p:cNvSpPr>
              <p:nvPr/>
            </p:nvSpPr>
            <p:spPr>
              <a:xfrm>
                <a:off x="7315200" y="4246280"/>
                <a:ext cx="290447" cy="274320"/>
              </a:xfrm>
              <a:prstGeom prst="roundRect">
                <a:avLst/>
              </a:prstGeom>
              <a:blipFill dpi="0" rotWithShape="1">
                <a:blip r:embed="rId7" cstate="email">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5" name="Rounded Rectangle 134"/>
              <p:cNvSpPr>
                <a:spLocks noChangeAspect="1"/>
              </p:cNvSpPr>
              <p:nvPr/>
            </p:nvSpPr>
            <p:spPr>
              <a:xfrm>
                <a:off x="7024753" y="4855880"/>
                <a:ext cx="290447" cy="274320"/>
              </a:xfrm>
              <a:prstGeom prst="roundRect">
                <a:avLst/>
              </a:prstGeom>
              <a:blipFill dpi="0" rotWithShape="1">
                <a:blip r:embed="rId7" cstate="email">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43" name="TextBox 142"/>
            <p:cNvSpPr txBox="1"/>
            <p:nvPr/>
          </p:nvSpPr>
          <p:spPr>
            <a:xfrm>
              <a:off x="6477000" y="5144869"/>
              <a:ext cx="1977016" cy="923330"/>
            </a:xfrm>
            <a:prstGeom prst="rect">
              <a:avLst/>
            </a:prstGeom>
            <a:noFill/>
          </p:spPr>
          <p:txBody>
            <a:bodyPr wrap="none" rtlCol="0">
              <a:spAutoFit/>
            </a:bodyPr>
            <a:lstStyle/>
            <a:p>
              <a:pPr algn="ctr"/>
              <a:r>
                <a:rPr lang="en-US" dirty="0" smtClean="0"/>
                <a:t>Converged</a:t>
              </a:r>
            </a:p>
            <a:p>
              <a:pPr algn="ctr"/>
              <a:r>
                <a:rPr lang="en-US" dirty="0" smtClean="0"/>
                <a:t>MPLS/OTN/DWDM</a:t>
              </a:r>
            </a:p>
            <a:p>
              <a:pPr algn="ctr"/>
              <a:r>
                <a:rPr lang="en-US" dirty="0" smtClean="0"/>
                <a:t>(future)</a:t>
              </a:r>
              <a:endParaRPr lang="en-US" dirty="0"/>
            </a:p>
          </p:txBody>
        </p:sp>
        <p:sp>
          <p:nvSpPr>
            <p:cNvPr id="144" name="Right Arrow 143"/>
            <p:cNvSpPr/>
            <p:nvPr/>
          </p:nvSpPr>
          <p:spPr>
            <a:xfrm>
              <a:off x="5638800" y="3535680"/>
              <a:ext cx="762000" cy="228600"/>
            </a:xfrm>
            <a:prstGeom prst="rightArrow">
              <a:avLst>
                <a:gd name="adj1" fmla="val 50000"/>
                <a:gd name="adj2" fmla="val 158412"/>
              </a:avLst>
            </a:prstGeom>
            <a:solidFill>
              <a:srgbClr val="C00000"/>
            </a:solidFill>
            <a:ln>
              <a:noFill/>
            </a:ln>
            <a:effectLst/>
            <a:scene3d>
              <a:camera prst="orthographicFront">
                <a:rot lat="19199999" lon="0" rev="20399999"/>
              </a:camera>
              <a:lightRig rig="chilly" dir="t"/>
            </a:scene3d>
            <a:sp3d>
              <a:bevelT/>
              <a:bevelB/>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Right Arrow 144"/>
            <p:cNvSpPr/>
            <p:nvPr/>
          </p:nvSpPr>
          <p:spPr>
            <a:xfrm>
              <a:off x="5638800" y="4785360"/>
              <a:ext cx="762000" cy="228600"/>
            </a:xfrm>
            <a:prstGeom prst="rightArrow">
              <a:avLst>
                <a:gd name="adj1" fmla="val 50000"/>
                <a:gd name="adj2" fmla="val 158412"/>
              </a:avLst>
            </a:prstGeom>
            <a:solidFill>
              <a:srgbClr val="C00000"/>
            </a:solidFill>
            <a:ln>
              <a:noFill/>
            </a:ln>
            <a:effectLst/>
            <a:scene3d>
              <a:camera prst="orthographicFront">
                <a:rot lat="19199999" lon="0" rev="1800000"/>
              </a:camera>
              <a:lightRig rig="chilly" dir="t"/>
            </a:scene3d>
            <a:sp3d>
              <a:bevelT/>
              <a:bevelB/>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TextBox 151"/>
            <p:cNvSpPr txBox="1"/>
            <p:nvPr/>
          </p:nvSpPr>
          <p:spPr>
            <a:xfrm>
              <a:off x="5393679" y="3941505"/>
              <a:ext cx="854721" cy="584775"/>
            </a:xfrm>
            <a:prstGeom prst="rect">
              <a:avLst/>
            </a:prstGeom>
            <a:noFill/>
          </p:spPr>
          <p:txBody>
            <a:bodyPr wrap="none" rtlCol="0">
              <a:spAutoFit/>
            </a:bodyPr>
            <a:lstStyle/>
            <a:p>
              <a:pPr algn="ctr"/>
              <a:r>
                <a:rPr lang="en-US" sz="1600" dirty="0" smtClean="0"/>
                <a:t>PIC</a:t>
              </a:r>
            </a:p>
            <a:p>
              <a:pPr algn="ctr"/>
              <a:r>
                <a:rPr lang="en-US" sz="1600" dirty="0" smtClean="0"/>
                <a:t>Enabled</a:t>
              </a:r>
              <a:endParaRPr lang="en-US" sz="1600" dirty="0"/>
            </a:p>
          </p:txBody>
        </p:sp>
        <p:sp>
          <p:nvSpPr>
            <p:cNvPr id="89" name="TextBox 88"/>
            <p:cNvSpPr txBox="1"/>
            <p:nvPr/>
          </p:nvSpPr>
          <p:spPr>
            <a:xfrm>
              <a:off x="5719721" y="2685724"/>
              <a:ext cx="864660" cy="338554"/>
            </a:xfrm>
            <a:prstGeom prst="rect">
              <a:avLst/>
            </a:prstGeom>
            <a:noFill/>
          </p:spPr>
          <p:txBody>
            <a:bodyPr wrap="none" rtlCol="0">
              <a:spAutoFit/>
            </a:bodyPr>
            <a:lstStyle/>
            <a:p>
              <a:pPr algn="ctr"/>
              <a:r>
                <a:rPr lang="en-US" sz="1600" dirty="0" smtClean="0"/>
                <a:t>Services</a:t>
              </a:r>
              <a:endParaRPr lang="en-US" sz="1600" dirty="0"/>
            </a:p>
          </p:txBody>
        </p:sp>
        <p:sp>
          <p:nvSpPr>
            <p:cNvPr id="166" name="TextBox 165"/>
            <p:cNvSpPr txBox="1"/>
            <p:nvPr/>
          </p:nvSpPr>
          <p:spPr>
            <a:xfrm>
              <a:off x="6023033" y="3281928"/>
              <a:ext cx="646331" cy="338554"/>
            </a:xfrm>
            <a:prstGeom prst="rect">
              <a:avLst/>
            </a:prstGeom>
            <a:noFill/>
          </p:spPr>
          <p:txBody>
            <a:bodyPr wrap="none" rtlCol="0">
              <a:spAutoFit/>
            </a:bodyPr>
            <a:lstStyle/>
            <a:p>
              <a:pPr algn="ctr"/>
              <a:r>
                <a:rPr lang="en-US" sz="1600" dirty="0" smtClean="0"/>
                <a:t>MPLS</a:t>
              </a:r>
              <a:endParaRPr lang="en-US" sz="1600" dirty="0"/>
            </a:p>
          </p:txBody>
        </p:sp>
      </p:grpSp>
      <p:grpSp>
        <p:nvGrpSpPr>
          <p:cNvPr id="159" name="Group 158"/>
          <p:cNvGrpSpPr/>
          <p:nvPr/>
        </p:nvGrpSpPr>
        <p:grpSpPr>
          <a:xfrm>
            <a:off x="2770920" y="4368200"/>
            <a:ext cx="3276600" cy="1716132"/>
            <a:chOff x="2438400" y="4368200"/>
            <a:chExt cx="3276600" cy="1716132"/>
          </a:xfrm>
        </p:grpSpPr>
        <p:grpSp>
          <p:nvGrpSpPr>
            <p:cNvPr id="155" name="Group 154"/>
            <p:cNvGrpSpPr/>
            <p:nvPr/>
          </p:nvGrpSpPr>
          <p:grpSpPr>
            <a:xfrm>
              <a:off x="2667000" y="4368200"/>
              <a:ext cx="3048000" cy="1716132"/>
              <a:chOff x="2667000" y="4368200"/>
              <a:chExt cx="3048000" cy="1716132"/>
            </a:xfrm>
          </p:grpSpPr>
          <p:sp>
            <p:nvSpPr>
              <p:cNvPr id="109" name="Freeform 5"/>
              <p:cNvSpPr>
                <a:spLocks/>
              </p:cNvSpPr>
              <p:nvPr/>
            </p:nvSpPr>
            <p:spPr bwMode="auto">
              <a:xfrm>
                <a:off x="3328631" y="43682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47000">
                    <a:schemeClr val="bg2">
                      <a:lumMod val="40000"/>
                      <a:lumOff val="60000"/>
                    </a:schemeClr>
                  </a:gs>
                  <a:gs pos="0">
                    <a:schemeClr val="bg2">
                      <a:lumMod val="40000"/>
                      <a:lumOff val="60000"/>
                    </a:schemeClr>
                  </a:gs>
                  <a:gs pos="61000">
                    <a:srgbClr val="FF6633"/>
                  </a:gs>
                  <a:gs pos="76000">
                    <a:srgbClr val="FFFF00"/>
                  </a:gs>
                  <a:gs pos="89000">
                    <a:srgbClr val="01A78F"/>
                  </a:gs>
                  <a:gs pos="100000">
                    <a:srgbClr val="3366FF"/>
                  </a:gs>
                </a:gsLst>
                <a:lin ang="5400000" scaled="1"/>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120" name="Group 119"/>
              <p:cNvGrpSpPr/>
              <p:nvPr/>
            </p:nvGrpSpPr>
            <p:grpSpPr>
              <a:xfrm>
                <a:off x="3657600" y="4450080"/>
                <a:ext cx="1600200" cy="883920"/>
                <a:chOff x="6400800" y="4246280"/>
                <a:chExt cx="1600200" cy="883920"/>
              </a:xfrm>
              <a:effectLst>
                <a:outerShdw blurRad="76200" dist="38100" dir="5400000" algn="t" rotWithShape="0">
                  <a:prstClr val="black">
                    <a:alpha val="21000"/>
                  </a:prstClr>
                </a:outerShdw>
              </a:effectLst>
              <a:scene3d>
                <a:camera prst="orthographicFront">
                  <a:rot lat="19200000" lon="0" rev="0"/>
                </a:camera>
                <a:lightRig rig="threePt" dir="t">
                  <a:rot lat="0" lon="0" rev="4800000"/>
                </a:lightRig>
              </a:scene3d>
            </p:grpSpPr>
            <p:sp>
              <p:nvSpPr>
                <p:cNvPr id="111" name="AutoShape 3"/>
                <p:cNvSpPr>
                  <a:spLocks noChangeAspect="1" noChangeArrowheads="1"/>
                </p:cNvSpPr>
                <p:nvPr/>
              </p:nvSpPr>
              <p:spPr bwMode="auto">
                <a:xfrm>
                  <a:off x="6533775" y="4414170"/>
                  <a:ext cx="1340717" cy="604659"/>
                </a:xfrm>
                <a:prstGeom prst="roundRect">
                  <a:avLst>
                    <a:gd name="adj" fmla="val 16667"/>
                  </a:avLst>
                </a:prstGeom>
                <a:noFill/>
                <a:ln w="57150">
                  <a:solidFill>
                    <a:schemeClr val="accent5"/>
                  </a:solidFill>
                  <a:round/>
                  <a:headEnd/>
                  <a:tailEnd/>
                </a:ln>
                <a:sp3d prstMaterial="matte">
                  <a:bevelT w="25400" h="25400"/>
                  <a:bevelB w="25400" h="25400"/>
                </a:sp3d>
              </p:spPr>
              <p:txBody>
                <a:bodyPr wrap="none" anchor="ctr"/>
                <a:lstStyle/>
                <a:p>
                  <a:endParaRPr lang="en-US" dirty="0"/>
                </a:p>
              </p:txBody>
            </p:sp>
            <p:sp>
              <p:nvSpPr>
                <p:cNvPr id="112" name="Rounded Rectangle 111"/>
                <p:cNvSpPr>
                  <a:spLocks noChangeAspect="1"/>
                </p:cNvSpPr>
                <p:nvPr/>
              </p:nvSpPr>
              <p:spPr>
                <a:xfrm>
                  <a:off x="7710553" y="4551080"/>
                  <a:ext cx="290447" cy="274320"/>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Rounded Rectangle 112"/>
                <p:cNvSpPr>
                  <a:spLocks noChangeAspect="1"/>
                </p:cNvSpPr>
                <p:nvPr/>
              </p:nvSpPr>
              <p:spPr>
                <a:xfrm>
                  <a:off x="6400800" y="4596800"/>
                  <a:ext cx="290447" cy="274320"/>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14" name="Straight Connector 113"/>
                <p:cNvCxnSpPr/>
                <p:nvPr/>
              </p:nvCxnSpPr>
              <p:spPr>
                <a:xfrm flipH="1" flipV="1">
                  <a:off x="6858000" y="4368200"/>
                  <a:ext cx="304800" cy="609600"/>
                </a:xfrm>
                <a:prstGeom prst="line">
                  <a:avLst/>
                </a:prstGeom>
                <a:noFill/>
                <a:ln w="57150">
                  <a:solidFill>
                    <a:schemeClr val="accent5"/>
                  </a:solidFill>
                  <a:round/>
                  <a:headEnd/>
                  <a:tailEnd/>
                </a:ln>
                <a:sp3d prstMaterial="matte">
                  <a:bevelT w="25400" h="25400"/>
                  <a:bevelB w="25400" h="25400"/>
                </a:sp3d>
              </p:spPr>
            </p:cxnSp>
            <p:cxnSp>
              <p:nvCxnSpPr>
                <p:cNvPr id="115" name="Straight Connector 114"/>
                <p:cNvCxnSpPr/>
                <p:nvPr/>
              </p:nvCxnSpPr>
              <p:spPr>
                <a:xfrm flipV="1">
                  <a:off x="7162800" y="4368200"/>
                  <a:ext cx="304800" cy="609600"/>
                </a:xfrm>
                <a:prstGeom prst="line">
                  <a:avLst/>
                </a:prstGeom>
                <a:noFill/>
                <a:ln w="57150">
                  <a:solidFill>
                    <a:schemeClr val="accent5"/>
                  </a:solidFill>
                  <a:round/>
                  <a:headEnd/>
                  <a:tailEnd/>
                </a:ln>
                <a:sp3d prstMaterial="matte">
                  <a:bevelT w="25400" h="25400"/>
                  <a:bevelB w="25400" h="25400"/>
                </a:sp3d>
              </p:spPr>
            </p:cxnSp>
            <p:sp>
              <p:nvSpPr>
                <p:cNvPr id="116" name="Rounded Rectangle 115"/>
                <p:cNvSpPr>
                  <a:spLocks noChangeAspect="1"/>
                </p:cNvSpPr>
                <p:nvPr/>
              </p:nvSpPr>
              <p:spPr>
                <a:xfrm>
                  <a:off x="6705600" y="4246280"/>
                  <a:ext cx="290447" cy="274320"/>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7" name="Rounded Rectangle 116"/>
                <p:cNvSpPr>
                  <a:spLocks noChangeAspect="1"/>
                </p:cNvSpPr>
                <p:nvPr/>
              </p:nvSpPr>
              <p:spPr>
                <a:xfrm>
                  <a:off x="7315200" y="4246280"/>
                  <a:ext cx="290447" cy="274320"/>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8" name="Rounded Rectangle 117"/>
                <p:cNvSpPr>
                  <a:spLocks noChangeAspect="1"/>
                </p:cNvSpPr>
                <p:nvPr/>
              </p:nvSpPr>
              <p:spPr>
                <a:xfrm>
                  <a:off x="7024753" y="4855880"/>
                  <a:ext cx="290447" cy="274320"/>
                </a:xfrm>
                <a:prstGeom prst="roundRect">
                  <a:avLst/>
                </a:prstGeom>
                <a:blipFill dpi="0" rotWithShape="1">
                  <a:blip r:embed="rId8"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9" name="TextBox 118"/>
              <p:cNvSpPr txBox="1"/>
              <p:nvPr/>
            </p:nvSpPr>
            <p:spPr>
              <a:xfrm>
                <a:off x="3292285" y="5715000"/>
                <a:ext cx="2422715" cy="369332"/>
              </a:xfrm>
              <a:prstGeom prst="rect">
                <a:avLst/>
              </a:prstGeom>
              <a:noFill/>
            </p:spPr>
            <p:txBody>
              <a:bodyPr wrap="none" rtlCol="0">
                <a:spAutoFit/>
              </a:bodyPr>
              <a:lstStyle/>
              <a:p>
                <a:r>
                  <a:rPr lang="en-US" dirty="0" smtClean="0"/>
                  <a:t>Converged OTN/DWDM</a:t>
                </a:r>
                <a:endParaRPr lang="en-US" dirty="0"/>
              </a:p>
            </p:txBody>
          </p:sp>
          <p:sp>
            <p:nvSpPr>
              <p:cNvPr id="121" name="Right Arrow 120"/>
              <p:cNvSpPr/>
              <p:nvPr/>
            </p:nvSpPr>
            <p:spPr>
              <a:xfrm>
                <a:off x="2743200" y="4495800"/>
                <a:ext cx="762000" cy="228600"/>
              </a:xfrm>
              <a:prstGeom prst="rightArrow">
                <a:avLst>
                  <a:gd name="adj1" fmla="val 50000"/>
                  <a:gd name="adj2" fmla="val 158412"/>
                </a:avLst>
              </a:prstGeom>
              <a:solidFill>
                <a:srgbClr val="C00000"/>
              </a:solidFill>
              <a:ln>
                <a:noFill/>
              </a:ln>
              <a:effectLst/>
              <a:scene3d>
                <a:camera prst="orthographicFront">
                  <a:rot lat="19199999" lon="0" rev="20399999"/>
                </a:camera>
                <a:lightRig rig="chilly" dir="t"/>
              </a:scene3d>
              <a:sp3d>
                <a:bevelT/>
                <a:bevelB/>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Right Arrow 121"/>
              <p:cNvSpPr/>
              <p:nvPr/>
            </p:nvSpPr>
            <p:spPr>
              <a:xfrm>
                <a:off x="2667000" y="5334000"/>
                <a:ext cx="762000" cy="228600"/>
              </a:xfrm>
              <a:prstGeom prst="rightArrow">
                <a:avLst>
                  <a:gd name="adj1" fmla="val 50000"/>
                  <a:gd name="adj2" fmla="val 158412"/>
                </a:avLst>
              </a:prstGeom>
              <a:solidFill>
                <a:srgbClr val="C00000"/>
              </a:solidFill>
              <a:ln>
                <a:noFill/>
              </a:ln>
              <a:effectLst/>
              <a:scene3d>
                <a:camera prst="orthographicFront">
                  <a:rot lat="19199999" lon="0" rev="1800000"/>
                </a:camera>
                <a:lightRig rig="chilly" dir="t"/>
              </a:scene3d>
              <a:sp3d>
                <a:bevelT/>
                <a:bevelB/>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3" name="TextBox 152"/>
            <p:cNvSpPr txBox="1"/>
            <p:nvPr/>
          </p:nvSpPr>
          <p:spPr>
            <a:xfrm>
              <a:off x="2438400" y="4749225"/>
              <a:ext cx="854721" cy="584775"/>
            </a:xfrm>
            <a:prstGeom prst="rect">
              <a:avLst/>
            </a:prstGeom>
            <a:noFill/>
          </p:spPr>
          <p:txBody>
            <a:bodyPr wrap="none" rtlCol="0">
              <a:spAutoFit/>
            </a:bodyPr>
            <a:lstStyle/>
            <a:p>
              <a:pPr algn="ctr"/>
              <a:r>
                <a:rPr lang="en-US" sz="1600" dirty="0" smtClean="0"/>
                <a:t>PIC</a:t>
              </a:r>
            </a:p>
            <a:p>
              <a:pPr algn="ctr"/>
              <a:r>
                <a:rPr lang="en-US" sz="1600" dirty="0" smtClean="0"/>
                <a:t>Enabled</a:t>
              </a:r>
              <a:endParaRPr lang="en-US" sz="1600" dirty="0"/>
            </a:p>
          </p:txBody>
        </p:sp>
      </p:grpSp>
      <p:sp>
        <p:nvSpPr>
          <p:cNvPr id="97"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
        <p:nvSpPr>
          <p:cNvPr id="2" name="TextBox 1"/>
          <p:cNvSpPr txBox="1"/>
          <p:nvPr/>
        </p:nvSpPr>
        <p:spPr>
          <a:xfrm>
            <a:off x="5252364" y="1235032"/>
            <a:ext cx="2218236" cy="307777"/>
          </a:xfrm>
          <a:prstGeom prst="rect">
            <a:avLst/>
          </a:prstGeom>
          <a:solidFill>
            <a:schemeClr val="tx2">
              <a:lumMod val="75000"/>
            </a:schemeClr>
          </a:solidFill>
        </p:spPr>
        <p:txBody>
          <a:bodyPr wrap="none" rtlCol="0">
            <a:spAutoFit/>
          </a:bodyPr>
          <a:lstStyle/>
          <a:p>
            <a:r>
              <a:rPr lang="en-US" sz="1400" dirty="0">
                <a:solidFill>
                  <a:schemeClr val="bg1"/>
                </a:solidFill>
              </a:rPr>
              <a:t>w</a:t>
            </a:r>
            <a:r>
              <a:rPr lang="en-US" sz="1400" dirty="0" smtClean="0">
                <a:solidFill>
                  <a:schemeClr val="bg1"/>
                </a:solidFill>
              </a:rPr>
              <a:t>hat </a:t>
            </a:r>
            <a:r>
              <a:rPr lang="en-US" sz="1400" b="1" dirty="0" smtClean="0">
                <a:solidFill>
                  <a:schemeClr val="bg2">
                    <a:lumMod val="75000"/>
                  </a:schemeClr>
                </a:solidFill>
              </a:rPr>
              <a:t>THE NETWORK </a:t>
            </a:r>
            <a:r>
              <a:rPr lang="en-US" sz="1400" dirty="0" smtClean="0">
                <a:solidFill>
                  <a:schemeClr val="bg1"/>
                </a:solidFill>
              </a:rPr>
              <a:t>will be</a:t>
            </a:r>
            <a:endParaRPr lang="en-US" sz="1400" dirty="0">
              <a:solidFill>
                <a:schemeClr val="bg1"/>
              </a:solidFill>
            </a:endParaRPr>
          </a:p>
        </p:txBody>
      </p:sp>
      <p:sp>
        <p:nvSpPr>
          <p:cNvPr id="125" name="TextBox 124"/>
          <p:cNvSpPr txBox="1"/>
          <p:nvPr/>
        </p:nvSpPr>
        <p:spPr>
          <a:xfrm rot="16200000">
            <a:off x="-159329" y="1928033"/>
            <a:ext cx="738472" cy="369332"/>
          </a:xfrm>
          <a:prstGeom prst="rect">
            <a:avLst/>
          </a:prstGeom>
          <a:noFill/>
          <a:ln>
            <a:solidFill>
              <a:schemeClr val="tx2">
                <a:lumMod val="20000"/>
                <a:lumOff val="80000"/>
              </a:schemeClr>
            </a:solidFill>
          </a:ln>
        </p:spPr>
        <p:txBody>
          <a:bodyPr wrap="none" rtlCol="0">
            <a:spAutoFit/>
          </a:bodyPr>
          <a:lstStyle/>
          <a:p>
            <a:r>
              <a:rPr lang="en-US" dirty="0" smtClean="0"/>
              <a:t>Route</a:t>
            </a:r>
            <a:endParaRPr lang="en-US" dirty="0"/>
          </a:p>
        </p:txBody>
      </p:sp>
      <p:sp>
        <p:nvSpPr>
          <p:cNvPr id="138" name="TextBox 137"/>
          <p:cNvSpPr txBox="1"/>
          <p:nvPr/>
        </p:nvSpPr>
        <p:spPr>
          <a:xfrm rot="16200000">
            <a:off x="-190235" y="3496776"/>
            <a:ext cx="800284" cy="369332"/>
          </a:xfrm>
          <a:prstGeom prst="rect">
            <a:avLst/>
          </a:prstGeom>
          <a:noFill/>
          <a:ln>
            <a:solidFill>
              <a:schemeClr val="accent1">
                <a:lumMod val="40000"/>
                <a:lumOff val="60000"/>
              </a:schemeClr>
            </a:solidFill>
          </a:ln>
        </p:spPr>
        <p:txBody>
          <a:bodyPr wrap="none" rtlCol="0">
            <a:spAutoFit/>
          </a:bodyPr>
          <a:lstStyle/>
          <a:p>
            <a:r>
              <a:rPr lang="en-US" dirty="0" smtClean="0"/>
              <a:t>Switch</a:t>
            </a:r>
            <a:endParaRPr lang="en-US" dirty="0"/>
          </a:p>
        </p:txBody>
      </p:sp>
      <p:sp>
        <p:nvSpPr>
          <p:cNvPr id="139" name="TextBox 138"/>
          <p:cNvSpPr txBox="1"/>
          <p:nvPr/>
        </p:nvSpPr>
        <p:spPr>
          <a:xfrm rot="16200000">
            <a:off x="-330562" y="5453247"/>
            <a:ext cx="1080937" cy="369332"/>
          </a:xfrm>
          <a:prstGeom prst="rect">
            <a:avLst/>
          </a:prstGeom>
          <a:noFill/>
          <a:ln>
            <a:solidFill>
              <a:schemeClr val="accent1">
                <a:lumMod val="40000"/>
                <a:lumOff val="60000"/>
              </a:schemeClr>
            </a:solidFill>
          </a:ln>
        </p:spPr>
        <p:txBody>
          <a:bodyPr wrap="square" rtlCol="0">
            <a:spAutoFit/>
          </a:bodyPr>
          <a:lstStyle>
            <a:defPPr>
              <a:defRPr lang="en-US"/>
            </a:defPPr>
            <a:lvl1pPr algn="ctr"/>
          </a:lstStyle>
          <a:p>
            <a:r>
              <a:rPr lang="en-US" dirty="0"/>
              <a:t>Transport</a:t>
            </a:r>
          </a:p>
        </p:txBody>
      </p:sp>
      <p:sp>
        <p:nvSpPr>
          <p:cNvPr id="146" name="TextBox 145"/>
          <p:cNvSpPr txBox="1"/>
          <p:nvPr/>
        </p:nvSpPr>
        <p:spPr>
          <a:xfrm rot="16200000">
            <a:off x="-1597717" y="3225399"/>
            <a:ext cx="3307612" cy="82477"/>
          </a:xfrm>
          <a:prstGeom prst="rect">
            <a:avLst/>
          </a:prstGeom>
          <a:solidFill>
            <a:schemeClr val="tx1">
              <a:lumMod val="20000"/>
              <a:lumOff val="80000"/>
            </a:schemeClr>
          </a:solidFill>
        </p:spPr>
        <p:txBody>
          <a:bodyPr wrap="square" rtlCol="0">
            <a:spAutoFit/>
          </a:bodyPr>
          <a:lstStyle/>
          <a:p>
            <a:pPr algn="ctr"/>
            <a:endParaRPr lang="en-US" dirty="0"/>
          </a:p>
        </p:txBody>
      </p:sp>
      <p:sp>
        <p:nvSpPr>
          <p:cNvPr id="151" name="TextBox 150"/>
          <p:cNvSpPr txBox="1"/>
          <p:nvPr/>
        </p:nvSpPr>
        <p:spPr>
          <a:xfrm rot="16200000">
            <a:off x="-667508" y="5635960"/>
            <a:ext cx="1447198" cy="82480"/>
          </a:xfrm>
          <a:prstGeom prst="rect">
            <a:avLst/>
          </a:prstGeom>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p:spPr>
        <p:txBody>
          <a:bodyPr wrap="square" rtlCol="0">
            <a:spAutoFit/>
          </a:bodyPr>
          <a:lstStyle/>
          <a:p>
            <a:pPr algn="ctr"/>
            <a:endParaRPr lang="en-US" dirty="0"/>
          </a:p>
        </p:txBody>
      </p:sp>
      <p:grpSp>
        <p:nvGrpSpPr>
          <p:cNvPr id="3" name="Group 2"/>
          <p:cNvGrpSpPr/>
          <p:nvPr/>
        </p:nvGrpSpPr>
        <p:grpSpPr>
          <a:xfrm>
            <a:off x="3044905" y="2440340"/>
            <a:ext cx="2777840" cy="1423000"/>
            <a:chOff x="450280" y="2590800"/>
            <a:chExt cx="2777840" cy="1423000"/>
          </a:xfrm>
        </p:grpSpPr>
        <p:sp>
          <p:nvSpPr>
            <p:cNvPr id="154" name="Freeform 5"/>
            <p:cNvSpPr>
              <a:spLocks/>
            </p:cNvSpPr>
            <p:nvPr/>
          </p:nvSpPr>
          <p:spPr bwMode="auto">
            <a:xfrm>
              <a:off x="994151" y="2590800"/>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160" name="Oval 159"/>
            <p:cNvSpPr/>
            <p:nvPr/>
          </p:nvSpPr>
          <p:spPr>
            <a:xfrm>
              <a:off x="1505140" y="26670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1" name="Oval 160"/>
            <p:cNvSpPr/>
            <p:nvPr/>
          </p:nvSpPr>
          <p:spPr>
            <a:xfrm>
              <a:off x="2419540" y="27432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Oval 161"/>
            <p:cNvSpPr/>
            <p:nvPr/>
          </p:nvSpPr>
          <p:spPr>
            <a:xfrm>
              <a:off x="2618520" y="32004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Oval 162"/>
            <p:cNvSpPr/>
            <p:nvPr/>
          </p:nvSpPr>
          <p:spPr>
            <a:xfrm>
              <a:off x="1908551" y="32766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Oval 163"/>
            <p:cNvSpPr/>
            <p:nvPr/>
          </p:nvSpPr>
          <p:spPr>
            <a:xfrm>
              <a:off x="1070351" y="3124200"/>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5" name="TextBox 164"/>
            <p:cNvSpPr txBox="1"/>
            <p:nvPr/>
          </p:nvSpPr>
          <p:spPr>
            <a:xfrm>
              <a:off x="450280" y="2750135"/>
              <a:ext cx="957955" cy="369332"/>
            </a:xfrm>
            <a:prstGeom prst="rect">
              <a:avLst/>
            </a:prstGeom>
            <a:noFill/>
          </p:spPr>
          <p:txBody>
            <a:bodyPr wrap="none" rtlCol="0">
              <a:spAutoFit/>
            </a:bodyPr>
            <a:lstStyle/>
            <a:p>
              <a:r>
                <a:rPr lang="en-US" dirty="0" smtClean="0"/>
                <a:t>IP/MPLS</a:t>
              </a:r>
              <a:endParaRPr lang="en-US" dirty="0"/>
            </a:p>
          </p:txBody>
        </p:sp>
      </p:grpSp>
      <p:sp>
        <p:nvSpPr>
          <p:cNvPr id="95" name="Rounded Rectangle 94"/>
          <p:cNvSpPr/>
          <p:nvPr/>
        </p:nvSpPr>
        <p:spPr>
          <a:xfrm>
            <a:off x="8085725" y="86759"/>
            <a:ext cx="982651" cy="298316"/>
          </a:xfrm>
          <a:prstGeom prst="roundRect">
            <a:avLst/>
          </a:prstGeom>
          <a:solidFill>
            <a:srgbClr val="2A9A5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t>De-layering</a:t>
            </a:r>
            <a:endParaRPr lang="en-US" sz="1100" b="1" dirty="0"/>
          </a:p>
        </p:txBody>
      </p:sp>
    </p:spTree>
    <p:custDataLst>
      <p:tags r:id="rId1"/>
    </p:custDataLst>
    <p:extLst>
      <p:ext uri="{BB962C8B-B14F-4D97-AF65-F5344CB8AC3E}">
        <p14:creationId xmlns:p14="http://schemas.microsoft.com/office/powerpoint/2010/main" xmlns="" val="1145073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500" fill="hold"/>
                                        <p:tgtEl>
                                          <p:spTgt spid="148"/>
                                        </p:tgtEl>
                                        <p:attrNameLst>
                                          <p:attrName>ppt_w</p:attrName>
                                        </p:attrNameLst>
                                      </p:cBhvr>
                                      <p:tavLst>
                                        <p:tav tm="0">
                                          <p:val>
                                            <p:fltVal val="0"/>
                                          </p:val>
                                        </p:tav>
                                        <p:tav tm="100000">
                                          <p:val>
                                            <p:strVal val="#ppt_w"/>
                                          </p:val>
                                        </p:tav>
                                      </p:tavLst>
                                    </p:anim>
                                    <p:anim calcmode="lin" valueType="num">
                                      <p:cBhvr>
                                        <p:cTn id="8" dur="500" fill="hold"/>
                                        <p:tgtEl>
                                          <p:spTgt spid="148"/>
                                        </p:tgtEl>
                                        <p:attrNameLst>
                                          <p:attrName>ppt_h</p:attrName>
                                        </p:attrNameLst>
                                      </p:cBhvr>
                                      <p:tavLst>
                                        <p:tav tm="0">
                                          <p:val>
                                            <p:fltVal val="0"/>
                                          </p:val>
                                        </p:tav>
                                        <p:tav tm="100000">
                                          <p:val>
                                            <p:strVal val="#ppt_h"/>
                                          </p:val>
                                        </p:tav>
                                      </p:tavLst>
                                    </p:anim>
                                    <p:animEffect transition="in" filter="fade">
                                      <p:cBhvr>
                                        <p:cTn id="9" dur="500"/>
                                        <p:tgtEl>
                                          <p:spTgt spid="14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left)">
                                      <p:cBhvr>
                                        <p:cTn id="13" dur="500"/>
                                        <p:tgtEl>
                                          <p:spTgt spid="15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 calcmode="lin" valueType="num">
                                      <p:cBhvr>
                                        <p:cTn id="22" dur="500" fill="hold"/>
                                        <p:tgtEl>
                                          <p:spTgt spid="150"/>
                                        </p:tgtEl>
                                        <p:attrNameLst>
                                          <p:attrName>ppt_w</p:attrName>
                                        </p:attrNameLst>
                                      </p:cBhvr>
                                      <p:tavLst>
                                        <p:tav tm="0">
                                          <p:val>
                                            <p:fltVal val="0"/>
                                          </p:val>
                                        </p:tav>
                                        <p:tav tm="100000">
                                          <p:val>
                                            <p:strVal val="#ppt_w"/>
                                          </p:val>
                                        </p:tav>
                                      </p:tavLst>
                                    </p:anim>
                                    <p:anim calcmode="lin" valueType="num">
                                      <p:cBhvr>
                                        <p:cTn id="23" dur="500" fill="hold"/>
                                        <p:tgtEl>
                                          <p:spTgt spid="150"/>
                                        </p:tgtEl>
                                        <p:attrNameLst>
                                          <p:attrName>ppt_h</p:attrName>
                                        </p:attrNameLst>
                                      </p:cBhvr>
                                      <p:tavLst>
                                        <p:tav tm="0">
                                          <p:val>
                                            <p:fltVal val="0"/>
                                          </p:val>
                                        </p:tav>
                                        <p:tav tm="100000">
                                          <p:val>
                                            <p:strVal val="#ppt_h"/>
                                          </p:val>
                                        </p:tav>
                                      </p:tavLst>
                                    </p:anim>
                                    <p:animEffect transition="in" filter="fade">
                                      <p:cBhvr>
                                        <p:cTn id="24" dur="500"/>
                                        <p:tgtEl>
                                          <p:spTgt spid="15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57"/>
                                        </p:tgtEl>
                                        <p:attrNameLst>
                                          <p:attrName>style.visibility</p:attrName>
                                        </p:attrNameLst>
                                      </p:cBhvr>
                                      <p:to>
                                        <p:strVal val="visible"/>
                                      </p:to>
                                    </p:set>
                                    <p:animEffect transition="in" filter="wipe(left)">
                                      <p:cBhvr>
                                        <p:cTn id="28" dur="500"/>
                                        <p:tgtEl>
                                          <p:spTgt spid="157"/>
                                        </p:tgtEl>
                                      </p:cBhvr>
                                    </p:animEffect>
                                  </p:childTnLst>
                                </p:cTn>
                              </p:par>
                              <p:par>
                                <p:cTn id="29" presetID="22" presetClass="entr" presetSubtype="8" fill="hold" nodeType="with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wipe(left)">
                                      <p:cBhvr>
                                        <p:cTn id="31" dur="500"/>
                                        <p:tgtEl>
                                          <p:spTgt spid="15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left)">
                                      <p:cBhvr>
                                        <p:cTn id="3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0" grpId="0"/>
      <p:bldP spid="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Integrated digital OTN switching </a:t>
            </a:r>
            <a:r>
              <a:rPr lang="en-US" dirty="0">
                <a:solidFill>
                  <a:schemeClr val="bg2">
                    <a:lumMod val="60000"/>
                    <a:lumOff val="40000"/>
                  </a:schemeClr>
                </a:solidFill>
              </a:rPr>
              <a:t>delayers</a:t>
            </a:r>
            <a:r>
              <a:rPr lang="en-US" sz="3100" dirty="0" smtClean="0"/>
              <a:t> </a:t>
            </a:r>
            <a:r>
              <a:rPr lang="en-US" dirty="0" smtClean="0"/>
              <a:t>the node</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grpSp>
        <p:nvGrpSpPr>
          <p:cNvPr id="346" name="Group 345"/>
          <p:cNvGrpSpPr/>
          <p:nvPr/>
        </p:nvGrpSpPr>
        <p:grpSpPr>
          <a:xfrm>
            <a:off x="-63276" y="1140430"/>
            <a:ext cx="1119872" cy="5116531"/>
            <a:chOff x="-63276" y="1140430"/>
            <a:chExt cx="1119872" cy="5116531"/>
          </a:xfrm>
        </p:grpSpPr>
        <p:sp>
          <p:nvSpPr>
            <p:cNvPr id="292" name="Freeform 7"/>
            <p:cNvSpPr>
              <a:spLocks/>
            </p:cNvSpPr>
            <p:nvPr/>
          </p:nvSpPr>
          <p:spPr bwMode="auto">
            <a:xfrm flipV="1">
              <a:off x="30856" y="1140430"/>
              <a:ext cx="936146" cy="5116531"/>
            </a:xfrm>
            <a:custGeom>
              <a:avLst/>
              <a:gdLst>
                <a:gd name="T0" fmla="*/ 1045 w 1046"/>
                <a:gd name="T1" fmla="*/ 5 h 2497"/>
                <a:gd name="T2" fmla="*/ 1046 w 1046"/>
                <a:gd name="T3" fmla="*/ 2497 h 2497"/>
                <a:gd name="T4" fmla="*/ 2 w 1046"/>
                <a:gd name="T5" fmla="*/ 2497 h 2497"/>
                <a:gd name="T6" fmla="*/ 0 w 1046"/>
                <a:gd name="T7" fmla="*/ 0 h 2497"/>
                <a:gd name="T8" fmla="*/ 0 60000 65536"/>
                <a:gd name="T9" fmla="*/ 0 60000 65536"/>
                <a:gd name="T10" fmla="*/ 0 60000 65536"/>
                <a:gd name="T11" fmla="*/ 0 60000 65536"/>
                <a:gd name="T12" fmla="*/ 0 w 1046"/>
                <a:gd name="T13" fmla="*/ 0 h 2497"/>
                <a:gd name="T14" fmla="*/ 1046 w 1046"/>
                <a:gd name="T15" fmla="*/ 2497 h 2497"/>
              </a:gdLst>
              <a:ahLst/>
              <a:cxnLst>
                <a:cxn ang="T8">
                  <a:pos x="T0" y="T1"/>
                </a:cxn>
                <a:cxn ang="T9">
                  <a:pos x="T2" y="T3"/>
                </a:cxn>
                <a:cxn ang="T10">
                  <a:pos x="T4" y="T5"/>
                </a:cxn>
                <a:cxn ang="T11">
                  <a:pos x="T6" y="T7"/>
                </a:cxn>
              </a:cxnLst>
              <a:rect l="T12" t="T13" r="T14" b="T15"/>
              <a:pathLst>
                <a:path w="1046" h="2497">
                  <a:moveTo>
                    <a:pt x="1045" y="5"/>
                  </a:moveTo>
                  <a:cubicBezTo>
                    <a:pt x="1045" y="5"/>
                    <a:pt x="1046" y="2497"/>
                    <a:pt x="1046" y="2497"/>
                  </a:cubicBezTo>
                  <a:cubicBezTo>
                    <a:pt x="750" y="2497"/>
                    <a:pt x="300" y="2497"/>
                    <a:pt x="2" y="2497"/>
                  </a:cubicBezTo>
                  <a:cubicBezTo>
                    <a:pt x="2" y="2497"/>
                    <a:pt x="0" y="520"/>
                    <a:pt x="0" y="0"/>
                  </a:cubicBezTo>
                </a:path>
              </a:pathLst>
            </a:custGeom>
            <a:gradFill rotWithShape="1">
              <a:gsLst>
                <a:gs pos="0">
                  <a:srgbClr val="004764"/>
                </a:gs>
                <a:gs pos="100000">
                  <a:srgbClr val="001C27">
                    <a:alpha val="70000"/>
                  </a:srgbClr>
                </a:gs>
              </a:gsLst>
              <a:lin ang="5400000" scaled="1"/>
            </a:gradFill>
            <a:ln w="12700" cap="flat" cmpd="sng">
              <a:noFill/>
              <a:prstDash val="solid"/>
              <a:round/>
              <a:headEnd type="none" w="med" len="med"/>
              <a:tailEnd type="none" w="med" len="med"/>
            </a:ln>
          </p:spPr>
          <p:txBody>
            <a:bodyPr lIns="82124" tIns="41061" rIns="82124" bIns="41061"/>
            <a:lstStyle/>
            <a:p>
              <a:endParaRPr lang="en-US"/>
            </a:p>
          </p:txBody>
        </p:sp>
        <p:grpSp>
          <p:nvGrpSpPr>
            <p:cNvPr id="271" name="Group 270"/>
            <p:cNvGrpSpPr/>
            <p:nvPr/>
          </p:nvGrpSpPr>
          <p:grpSpPr>
            <a:xfrm>
              <a:off x="37558" y="4292452"/>
              <a:ext cx="881033" cy="463301"/>
              <a:chOff x="-2484556" y="5410154"/>
              <a:chExt cx="1025822" cy="569070"/>
            </a:xfrm>
          </p:grpSpPr>
          <p:sp>
            <p:nvSpPr>
              <p:cNvPr id="252" name="Freeform 5"/>
              <p:cNvSpPr>
                <a:spLocks/>
              </p:cNvSpPr>
              <p:nvPr/>
            </p:nvSpPr>
            <p:spPr bwMode="auto">
              <a:xfrm>
                <a:off x="-2484556" y="5410154"/>
                <a:ext cx="1025822" cy="56907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gradFill>
                <a:gsLst>
                  <a:gs pos="0">
                    <a:srgbClr val="FF3399"/>
                  </a:gs>
                  <a:gs pos="25000">
                    <a:srgbClr val="FF6633"/>
                  </a:gs>
                  <a:gs pos="50000">
                    <a:srgbClr val="FFFF00"/>
                  </a:gs>
                  <a:gs pos="75000">
                    <a:srgbClr val="01A78F"/>
                  </a:gs>
                  <a:gs pos="100000">
                    <a:srgbClr val="3366FF"/>
                  </a:gs>
                </a:gsLst>
                <a:lin ang="5400000" scaled="0"/>
              </a:gra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253" name="Group 252"/>
              <p:cNvGrpSpPr/>
              <p:nvPr/>
            </p:nvGrpSpPr>
            <p:grpSpPr>
              <a:xfrm>
                <a:off x="-2344594" y="5473371"/>
                <a:ext cx="734800" cy="353487"/>
                <a:chOff x="1143000" y="2545080"/>
                <a:chExt cx="1600200" cy="883920"/>
              </a:xfrm>
              <a:effectLst>
                <a:outerShdw blurRad="76200" dist="38100" dir="5400000" algn="t" rotWithShape="0">
                  <a:prstClr val="black">
                    <a:alpha val="20000"/>
                  </a:prstClr>
                </a:outerShdw>
              </a:effectLst>
              <a:scene3d>
                <a:camera prst="orthographicFront">
                  <a:rot lat="19199991" lon="0" rev="0"/>
                </a:camera>
                <a:lightRig rig="chilly" dir="t">
                  <a:rot lat="0" lon="0" rev="1200000"/>
                </a:lightRig>
              </a:scene3d>
            </p:grpSpPr>
            <p:sp>
              <p:nvSpPr>
                <p:cNvPr id="265" name="AutoShape 3"/>
                <p:cNvSpPr>
                  <a:spLocks noChangeAspect="1" noChangeArrowheads="1"/>
                </p:cNvSpPr>
                <p:nvPr/>
              </p:nvSpPr>
              <p:spPr bwMode="auto">
                <a:xfrm>
                  <a:off x="1275975" y="2712970"/>
                  <a:ext cx="1340717" cy="604659"/>
                </a:xfrm>
                <a:prstGeom prst="roundRect">
                  <a:avLst>
                    <a:gd name="adj" fmla="val 16667"/>
                  </a:avLst>
                </a:prstGeom>
                <a:noFill/>
                <a:ln w="57150">
                  <a:solidFill>
                    <a:schemeClr val="accent5"/>
                  </a:solidFill>
                  <a:round/>
                  <a:headEnd/>
                  <a:tailEnd/>
                </a:ln>
                <a:sp3d>
                  <a:bevelT w="25400" h="25400"/>
                  <a:bevelB w="25400" h="25400"/>
                </a:sp3d>
              </p:spPr>
              <p:txBody>
                <a:bodyPr wrap="none" anchor="ctr"/>
                <a:lstStyle/>
                <a:p>
                  <a:endParaRPr lang="en-US" dirty="0"/>
                </a:p>
              </p:txBody>
            </p:sp>
            <p:sp>
              <p:nvSpPr>
                <p:cNvPr id="266" name="Rounded Rectangle 265"/>
                <p:cNvSpPr>
                  <a:spLocks noChangeAspect="1"/>
                </p:cNvSpPr>
                <p:nvPr/>
              </p:nvSpPr>
              <p:spPr>
                <a:xfrm>
                  <a:off x="1447800" y="2545080"/>
                  <a:ext cx="290447" cy="27432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7" name="Rounded Rectangle 266"/>
                <p:cNvSpPr>
                  <a:spLocks noChangeAspect="1"/>
                </p:cNvSpPr>
                <p:nvPr/>
              </p:nvSpPr>
              <p:spPr>
                <a:xfrm>
                  <a:off x="2057400" y="2545080"/>
                  <a:ext cx="290447" cy="27432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Rounded Rectangle 267"/>
                <p:cNvSpPr>
                  <a:spLocks noChangeAspect="1"/>
                </p:cNvSpPr>
                <p:nvPr/>
              </p:nvSpPr>
              <p:spPr>
                <a:xfrm>
                  <a:off x="2452753" y="2849880"/>
                  <a:ext cx="290447" cy="27432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9" name="Rounded Rectangle 268"/>
                <p:cNvSpPr>
                  <a:spLocks noChangeAspect="1"/>
                </p:cNvSpPr>
                <p:nvPr/>
              </p:nvSpPr>
              <p:spPr>
                <a:xfrm>
                  <a:off x="1766953" y="3154680"/>
                  <a:ext cx="290447" cy="27432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0" name="Rounded Rectangle 269"/>
                <p:cNvSpPr>
                  <a:spLocks noChangeAspect="1"/>
                </p:cNvSpPr>
                <p:nvPr/>
              </p:nvSpPr>
              <p:spPr>
                <a:xfrm>
                  <a:off x="1143000" y="2895600"/>
                  <a:ext cx="290447" cy="27432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272" name="Group 271"/>
            <p:cNvGrpSpPr/>
            <p:nvPr/>
          </p:nvGrpSpPr>
          <p:grpSpPr>
            <a:xfrm>
              <a:off x="41049" y="2885370"/>
              <a:ext cx="881033" cy="463301"/>
              <a:chOff x="-2484556" y="4882194"/>
              <a:chExt cx="1025822" cy="569070"/>
            </a:xfrm>
          </p:grpSpPr>
          <p:sp>
            <p:nvSpPr>
              <p:cNvPr id="251" name="Freeform 5"/>
              <p:cNvSpPr>
                <a:spLocks/>
              </p:cNvSpPr>
              <p:nvPr/>
            </p:nvSpPr>
            <p:spPr bwMode="auto">
              <a:xfrm>
                <a:off x="-2484556" y="4882194"/>
                <a:ext cx="1025822" cy="56907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grpSp>
            <p:nvGrpSpPr>
              <p:cNvPr id="254" name="Group 253"/>
              <p:cNvGrpSpPr/>
              <p:nvPr/>
            </p:nvGrpSpPr>
            <p:grpSpPr>
              <a:xfrm>
                <a:off x="-2344594" y="4955329"/>
                <a:ext cx="734800" cy="353487"/>
                <a:chOff x="3124200" y="3154680"/>
                <a:chExt cx="1600200" cy="883920"/>
              </a:xfrm>
              <a:effectLst>
                <a:outerShdw blurRad="76200" dist="38100" dir="5400000" algn="t" rotWithShape="0">
                  <a:prstClr val="black">
                    <a:alpha val="20000"/>
                  </a:prstClr>
                </a:outerShdw>
              </a:effectLst>
              <a:scene3d>
                <a:camera prst="orthographicFront">
                  <a:rot lat="19200000" lon="0" rev="0"/>
                </a:camera>
                <a:lightRig rig="chilly" dir="t">
                  <a:rot lat="0" lon="0" rev="1200000"/>
                </a:lightRig>
              </a:scene3d>
            </p:grpSpPr>
            <p:sp>
              <p:nvSpPr>
                <p:cNvPr id="257" name="AutoShape 3"/>
                <p:cNvSpPr>
                  <a:spLocks noChangeAspect="1" noChangeArrowheads="1"/>
                </p:cNvSpPr>
                <p:nvPr/>
              </p:nvSpPr>
              <p:spPr bwMode="auto">
                <a:xfrm>
                  <a:off x="3257175" y="3322570"/>
                  <a:ext cx="1340717" cy="604659"/>
                </a:xfrm>
                <a:prstGeom prst="roundRect">
                  <a:avLst>
                    <a:gd name="adj" fmla="val 16667"/>
                  </a:avLst>
                </a:prstGeom>
                <a:noFill/>
                <a:ln w="57150">
                  <a:solidFill>
                    <a:schemeClr val="accent5"/>
                  </a:solidFill>
                  <a:round/>
                  <a:headEnd/>
                  <a:tailEnd/>
                </a:ln>
                <a:sp3d>
                  <a:bevelT w="25400" h="25400"/>
                  <a:bevelB w="25400" h="25400"/>
                </a:sp3d>
              </p:spPr>
              <p:txBody>
                <a:bodyPr wrap="none" anchor="ctr"/>
                <a:lstStyle/>
                <a:p>
                  <a:endParaRPr lang="en-US" dirty="0"/>
                </a:p>
              </p:txBody>
            </p:sp>
            <p:sp>
              <p:nvSpPr>
                <p:cNvPr id="258" name="Rounded Rectangle 257"/>
                <p:cNvSpPr>
                  <a:spLocks noChangeAspect="1"/>
                </p:cNvSpPr>
                <p:nvPr/>
              </p:nvSpPr>
              <p:spPr>
                <a:xfrm>
                  <a:off x="4433953" y="34594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9" name="Rounded Rectangle 258"/>
                <p:cNvSpPr>
                  <a:spLocks noChangeAspect="1"/>
                </p:cNvSpPr>
                <p:nvPr/>
              </p:nvSpPr>
              <p:spPr>
                <a:xfrm>
                  <a:off x="3124200" y="350520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60" name="Straight Connector 259"/>
                <p:cNvCxnSpPr/>
                <p:nvPr/>
              </p:nvCxnSpPr>
              <p:spPr>
                <a:xfrm flipH="1" flipV="1">
                  <a:off x="3581400" y="3276600"/>
                  <a:ext cx="304800" cy="609600"/>
                </a:xfrm>
                <a:prstGeom prst="line">
                  <a:avLst/>
                </a:prstGeom>
                <a:noFill/>
                <a:ln w="57150">
                  <a:solidFill>
                    <a:schemeClr val="accent5"/>
                  </a:solidFill>
                  <a:round/>
                  <a:headEnd/>
                  <a:tailEnd/>
                </a:ln>
                <a:sp3d>
                  <a:bevelT w="25400" h="25400"/>
                  <a:bevelB w="25400" h="25400"/>
                </a:sp3d>
              </p:spPr>
            </p:cxnSp>
            <p:cxnSp>
              <p:nvCxnSpPr>
                <p:cNvPr id="261" name="Straight Connector 260"/>
                <p:cNvCxnSpPr/>
                <p:nvPr/>
              </p:nvCxnSpPr>
              <p:spPr>
                <a:xfrm flipV="1">
                  <a:off x="3886200" y="3276600"/>
                  <a:ext cx="304800" cy="609600"/>
                </a:xfrm>
                <a:prstGeom prst="line">
                  <a:avLst/>
                </a:prstGeom>
                <a:noFill/>
                <a:ln w="57150">
                  <a:solidFill>
                    <a:schemeClr val="accent5"/>
                  </a:solidFill>
                  <a:round/>
                  <a:headEnd/>
                  <a:tailEnd/>
                </a:ln>
                <a:sp3d>
                  <a:bevelT w="25400" h="25400"/>
                  <a:bevelB w="25400" h="25400"/>
                </a:sp3d>
              </p:spPr>
            </p:cxnSp>
            <p:sp>
              <p:nvSpPr>
                <p:cNvPr id="262" name="Rounded Rectangle 261"/>
                <p:cNvSpPr>
                  <a:spLocks noChangeAspect="1"/>
                </p:cNvSpPr>
                <p:nvPr/>
              </p:nvSpPr>
              <p:spPr>
                <a:xfrm>
                  <a:off x="3429000" y="31546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3" name="Rounded Rectangle 262"/>
                <p:cNvSpPr>
                  <a:spLocks noChangeAspect="1"/>
                </p:cNvSpPr>
                <p:nvPr/>
              </p:nvSpPr>
              <p:spPr>
                <a:xfrm>
                  <a:off x="4038600" y="31546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4" name="Rounded Rectangle 263"/>
                <p:cNvSpPr>
                  <a:spLocks noChangeAspect="1"/>
                </p:cNvSpPr>
                <p:nvPr/>
              </p:nvSpPr>
              <p:spPr>
                <a:xfrm>
                  <a:off x="3748153" y="3764280"/>
                  <a:ext cx="290447" cy="274320"/>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sp3d extrusionH="152400" prstMaterial="matt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255" name="TextBox 254"/>
            <p:cNvSpPr txBox="1"/>
            <p:nvPr/>
          </p:nvSpPr>
          <p:spPr>
            <a:xfrm>
              <a:off x="660" y="3316591"/>
              <a:ext cx="935519" cy="646331"/>
            </a:xfrm>
            <a:prstGeom prst="rect">
              <a:avLst/>
            </a:prstGeom>
            <a:noFill/>
          </p:spPr>
          <p:txBody>
            <a:bodyPr wrap="square" rtlCol="0">
              <a:spAutoFit/>
            </a:bodyPr>
            <a:lstStyle/>
            <a:p>
              <a:pPr algn="ctr"/>
              <a:r>
                <a:rPr lang="en-US" sz="1200" b="1" dirty="0" smtClean="0">
                  <a:solidFill>
                    <a:srgbClr val="85DFFF"/>
                  </a:solidFill>
                </a:rPr>
                <a:t>Switch</a:t>
              </a:r>
            </a:p>
            <a:p>
              <a:pPr algn="ctr"/>
              <a:r>
                <a:rPr lang="en-US" sz="1200" dirty="0" smtClean="0">
                  <a:solidFill>
                    <a:schemeClr val="bg1"/>
                  </a:solidFill>
                </a:rPr>
                <a:t>OTN, SDH, SONET</a:t>
              </a:r>
              <a:endParaRPr lang="en-US" sz="1200" dirty="0">
                <a:solidFill>
                  <a:schemeClr val="bg1"/>
                </a:solidFill>
              </a:endParaRPr>
            </a:p>
          </p:txBody>
        </p:sp>
        <p:sp>
          <p:nvSpPr>
            <p:cNvPr id="256" name="TextBox 255"/>
            <p:cNvSpPr txBox="1"/>
            <p:nvPr/>
          </p:nvSpPr>
          <p:spPr>
            <a:xfrm>
              <a:off x="66372" y="4764477"/>
              <a:ext cx="816187" cy="461665"/>
            </a:xfrm>
            <a:prstGeom prst="rect">
              <a:avLst/>
            </a:prstGeom>
            <a:noFill/>
          </p:spPr>
          <p:txBody>
            <a:bodyPr wrap="square" rtlCol="0">
              <a:spAutoFit/>
            </a:bodyPr>
            <a:lstStyle/>
            <a:p>
              <a:pPr algn="ctr"/>
              <a:r>
                <a:rPr lang="en-US" sz="1200" b="1" dirty="0" smtClean="0">
                  <a:solidFill>
                    <a:srgbClr val="85DFFF"/>
                  </a:solidFill>
                </a:rPr>
                <a:t>Transport</a:t>
              </a:r>
            </a:p>
            <a:p>
              <a:pPr algn="ctr"/>
              <a:r>
                <a:rPr lang="en-US" sz="1200" dirty="0" smtClean="0">
                  <a:solidFill>
                    <a:schemeClr val="bg1"/>
                  </a:solidFill>
                </a:rPr>
                <a:t>DWDM</a:t>
              </a:r>
              <a:endParaRPr lang="en-US" sz="1200" dirty="0">
                <a:solidFill>
                  <a:schemeClr val="bg1"/>
                </a:solidFill>
              </a:endParaRPr>
            </a:p>
          </p:txBody>
        </p:sp>
        <p:sp>
          <p:nvSpPr>
            <p:cNvPr id="293" name="TextBox 292"/>
            <p:cNvSpPr txBox="1"/>
            <p:nvPr/>
          </p:nvSpPr>
          <p:spPr>
            <a:xfrm>
              <a:off x="29804" y="2103342"/>
              <a:ext cx="935519" cy="461665"/>
            </a:xfrm>
            <a:prstGeom prst="rect">
              <a:avLst/>
            </a:prstGeom>
            <a:noFill/>
          </p:spPr>
          <p:txBody>
            <a:bodyPr wrap="square" rtlCol="0">
              <a:spAutoFit/>
            </a:bodyPr>
            <a:lstStyle/>
            <a:p>
              <a:pPr algn="ctr"/>
              <a:r>
                <a:rPr lang="en-US" sz="1200" b="1" dirty="0" smtClean="0">
                  <a:solidFill>
                    <a:srgbClr val="85DFFF"/>
                  </a:solidFill>
                </a:rPr>
                <a:t>Route</a:t>
              </a:r>
            </a:p>
            <a:p>
              <a:pPr algn="ctr"/>
              <a:r>
                <a:rPr lang="en-US" sz="1200" dirty="0" smtClean="0">
                  <a:solidFill>
                    <a:schemeClr val="bg1"/>
                  </a:solidFill>
                </a:rPr>
                <a:t>IP, MPLS</a:t>
              </a:r>
              <a:endParaRPr lang="en-US" sz="1200" dirty="0">
                <a:solidFill>
                  <a:schemeClr val="bg1"/>
                </a:solidFill>
              </a:endParaRPr>
            </a:p>
          </p:txBody>
        </p:sp>
        <p:sp>
          <p:nvSpPr>
            <p:cNvPr id="294" name="TextBox 293"/>
            <p:cNvSpPr txBox="1"/>
            <p:nvPr/>
          </p:nvSpPr>
          <p:spPr>
            <a:xfrm>
              <a:off x="-63276" y="5629915"/>
              <a:ext cx="1119872" cy="584775"/>
            </a:xfrm>
            <a:prstGeom prst="rect">
              <a:avLst/>
            </a:prstGeom>
            <a:noFill/>
          </p:spPr>
          <p:txBody>
            <a:bodyPr wrap="square" rtlCol="0">
              <a:spAutoFit/>
            </a:bodyPr>
            <a:lstStyle/>
            <a:p>
              <a:pPr algn="ctr"/>
              <a:r>
                <a:rPr lang="en-US" sz="1600" b="1" dirty="0" smtClean="0">
                  <a:solidFill>
                    <a:schemeClr val="bg1"/>
                  </a:solidFill>
                </a:rPr>
                <a:t>Functional Layers</a:t>
              </a:r>
              <a:endParaRPr lang="en-US" sz="1600" dirty="0">
                <a:solidFill>
                  <a:schemeClr val="bg1"/>
                </a:solidFill>
              </a:endParaRPr>
            </a:p>
          </p:txBody>
        </p:sp>
        <p:grpSp>
          <p:nvGrpSpPr>
            <p:cNvPr id="327" name="Group 326"/>
            <p:cNvGrpSpPr/>
            <p:nvPr/>
          </p:nvGrpSpPr>
          <p:grpSpPr>
            <a:xfrm>
              <a:off x="76311" y="1786843"/>
              <a:ext cx="815105" cy="362177"/>
              <a:chOff x="-2401400" y="848931"/>
              <a:chExt cx="2233969" cy="1423000"/>
            </a:xfrm>
          </p:grpSpPr>
          <p:sp>
            <p:nvSpPr>
              <p:cNvPr id="303" name="Freeform 5"/>
              <p:cNvSpPr>
                <a:spLocks/>
              </p:cNvSpPr>
              <p:nvPr/>
            </p:nvSpPr>
            <p:spPr bwMode="auto">
              <a:xfrm>
                <a:off x="-2401400" y="848931"/>
                <a:ext cx="2233969" cy="142300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chemeClr val="accent3">
                  <a:lumMod val="40000"/>
                  <a:lumOff val="60000"/>
                </a:schemeClr>
              </a:solidFill>
              <a:ln w="9525">
                <a:noFill/>
                <a:round/>
                <a:headEnd/>
                <a:tailEnd/>
              </a:ln>
              <a:effectLst>
                <a:outerShdw blurRad="317500" dist="508000" dir="5400000" sx="78000" sy="78000" algn="t" rotWithShape="0">
                  <a:prstClr val="black">
                    <a:alpha val="27000"/>
                  </a:prstClr>
                </a:outerShdw>
              </a:effectLst>
              <a:scene3d>
                <a:camera prst="orthographicFront">
                  <a:rot lat="19199996" lon="0" rev="0"/>
                </a:camera>
                <a:lightRig rig="chilly" dir="t"/>
              </a:scene3d>
              <a:sp3d>
                <a:bevelT w="12700" h="38100"/>
              </a:sp3d>
            </p:spPr>
            <p:txBody>
              <a:bodyPr vert="horz" wrap="square" lIns="91440" tIns="45720" rIns="91440" bIns="45720" numCol="1" anchor="t" anchorCtr="0" compatLnSpc="1">
                <a:prstTxWarp prst="textNoShape">
                  <a:avLst/>
                </a:prstTxWarp>
              </a:bodyPr>
              <a:lstStyle/>
              <a:p>
                <a:endParaRPr lang="en-US" dirty="0">
                  <a:solidFill>
                    <a:srgbClr val="2A313D"/>
                  </a:solidFill>
                </a:endParaRPr>
              </a:p>
            </p:txBody>
          </p:sp>
          <p:sp>
            <p:nvSpPr>
              <p:cNvPr id="304" name="Oval 303"/>
              <p:cNvSpPr/>
              <p:nvPr/>
            </p:nvSpPr>
            <p:spPr>
              <a:xfrm>
                <a:off x="-1890411" y="925131"/>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5" name="Oval 304"/>
              <p:cNvSpPr/>
              <p:nvPr/>
            </p:nvSpPr>
            <p:spPr>
              <a:xfrm>
                <a:off x="-1487000" y="1534731"/>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6" name="Oval 305"/>
              <p:cNvSpPr/>
              <p:nvPr/>
            </p:nvSpPr>
            <p:spPr>
              <a:xfrm>
                <a:off x="-2325200" y="1382331"/>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1" name="Oval 310"/>
              <p:cNvSpPr/>
              <p:nvPr/>
            </p:nvSpPr>
            <p:spPr>
              <a:xfrm>
                <a:off x="-976011" y="1001331"/>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2" name="Oval 311"/>
              <p:cNvSpPr/>
              <p:nvPr/>
            </p:nvSpPr>
            <p:spPr>
              <a:xfrm>
                <a:off x="-777031" y="1458531"/>
                <a:ext cx="403411" cy="381000"/>
              </a:xfrm>
              <a:prstGeom prst="ellipse">
                <a:avLst/>
              </a:prstGeom>
              <a:blipFill dpi="0" rotWithShape="1">
                <a:blip r:embed="rId5" cstate="email">
                  <a:extLst>
                    <a:ext uri="{28A0092B-C50C-407E-A947-70E740481C1C}">
                      <a14:useLocalDpi xmlns:a14="http://schemas.microsoft.com/office/drawing/2010/main" xmlns="" val="0"/>
                    </a:ext>
                  </a:extLst>
                </a:blip>
                <a:srcRect/>
                <a:stretch>
                  <a:fillRect/>
                </a:stretch>
              </a:blipFill>
              <a:ln>
                <a:noFill/>
              </a:ln>
              <a:effectLst>
                <a:outerShdw blurRad="76200" dist="38100" dir="5400000" algn="t" rotWithShape="0">
                  <a:prstClr val="black">
                    <a:alpha val="20000"/>
                  </a:prstClr>
                </a:outerShdw>
              </a:effectLst>
              <a:scene3d>
                <a:camera prst="orthographicFront">
                  <a:rot lat="19200000" lon="0" rev="0"/>
                </a:camera>
                <a:lightRig rig="balanced" dir="t"/>
              </a:scene3d>
              <a:sp3d extrusionH="127000" prstMaterial="softEdge">
                <a:bevelT w="25400" h="25400"/>
                <a:bevelB w="25400" h="254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168" name="TextBox 167"/>
          <p:cNvSpPr txBox="1"/>
          <p:nvPr/>
        </p:nvSpPr>
        <p:spPr>
          <a:xfrm>
            <a:off x="1527477" y="1091269"/>
            <a:ext cx="3326346" cy="707886"/>
          </a:xfrm>
          <a:prstGeom prst="rect">
            <a:avLst/>
          </a:prstGeom>
          <a:noFill/>
        </p:spPr>
        <p:txBody>
          <a:bodyPr wrap="square" rtlCol="0">
            <a:spAutoFit/>
          </a:bodyPr>
          <a:lstStyle/>
          <a:p>
            <a:pPr algn="ctr"/>
            <a:r>
              <a:rPr lang="en-US" sz="2000" b="1" dirty="0" smtClean="0"/>
              <a:t>More </a:t>
            </a:r>
            <a:r>
              <a:rPr lang="en-US" sz="2000" b="1" dirty="0" smtClean="0">
                <a:solidFill>
                  <a:srgbClr val="C00000"/>
                </a:solidFill>
              </a:rPr>
              <a:t>Power, Space, Cooling, Operations </a:t>
            </a:r>
            <a:r>
              <a:rPr lang="en-US" sz="2000" b="1" dirty="0" smtClean="0"/>
              <a:t>needed</a:t>
            </a:r>
            <a:endParaRPr lang="en-US" sz="2000" b="1" dirty="0"/>
          </a:p>
        </p:txBody>
      </p:sp>
      <p:sp>
        <p:nvSpPr>
          <p:cNvPr id="328" name="Left Brace 327"/>
          <p:cNvSpPr/>
          <p:nvPr/>
        </p:nvSpPr>
        <p:spPr>
          <a:xfrm rot="5400000">
            <a:off x="3059310" y="811551"/>
            <a:ext cx="188844" cy="3435685"/>
          </a:xfrm>
          <a:prstGeom prst="leftBrace">
            <a:avLst>
              <a:gd name="adj1" fmla="val 5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9" name="TextBox 328"/>
          <p:cNvSpPr txBox="1"/>
          <p:nvPr/>
        </p:nvSpPr>
        <p:spPr>
          <a:xfrm>
            <a:off x="1490559" y="2010047"/>
            <a:ext cx="3326346" cy="400110"/>
          </a:xfrm>
          <a:prstGeom prst="rect">
            <a:avLst/>
          </a:prstGeom>
          <a:noFill/>
        </p:spPr>
        <p:txBody>
          <a:bodyPr wrap="square" rtlCol="0">
            <a:spAutoFit/>
          </a:bodyPr>
          <a:lstStyle/>
          <a:p>
            <a:pPr algn="ctr"/>
            <a:r>
              <a:rPr lang="en-US" sz="2000" b="1" dirty="0" smtClean="0"/>
              <a:t>Device proliferation</a:t>
            </a:r>
            <a:endParaRPr lang="en-US" sz="2000" b="1" dirty="0"/>
          </a:p>
        </p:txBody>
      </p:sp>
      <p:sp>
        <p:nvSpPr>
          <p:cNvPr id="330" name="Left Brace 329"/>
          <p:cNvSpPr/>
          <p:nvPr/>
        </p:nvSpPr>
        <p:spPr>
          <a:xfrm rot="5400000">
            <a:off x="3060594" y="191546"/>
            <a:ext cx="188844" cy="3435685"/>
          </a:xfrm>
          <a:prstGeom prst="leftBrace">
            <a:avLst>
              <a:gd name="adj1" fmla="val 5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 name="TextBox 338"/>
          <p:cNvSpPr txBox="1"/>
          <p:nvPr/>
        </p:nvSpPr>
        <p:spPr>
          <a:xfrm>
            <a:off x="1435692" y="5840008"/>
            <a:ext cx="3149303" cy="400110"/>
          </a:xfrm>
          <a:prstGeom prst="rect">
            <a:avLst/>
          </a:prstGeom>
          <a:noFill/>
        </p:spPr>
        <p:txBody>
          <a:bodyPr wrap="square" rtlCol="0">
            <a:spAutoFit/>
          </a:bodyPr>
          <a:lstStyle/>
          <a:p>
            <a:pPr algn="ctr"/>
            <a:r>
              <a:rPr lang="en-US" sz="2000" b="1" dirty="0" smtClean="0"/>
              <a:t>Node Architecture 1</a:t>
            </a:r>
            <a:endParaRPr lang="en-US" sz="2000" b="1" dirty="0"/>
          </a:p>
        </p:txBody>
      </p:sp>
      <p:sp>
        <p:nvSpPr>
          <p:cNvPr id="297" name="TextBox 296"/>
          <p:cNvSpPr txBox="1"/>
          <p:nvPr/>
        </p:nvSpPr>
        <p:spPr>
          <a:xfrm>
            <a:off x="5275337" y="1395607"/>
            <a:ext cx="3685653" cy="1015663"/>
          </a:xfrm>
          <a:prstGeom prst="rect">
            <a:avLst/>
          </a:prstGeom>
          <a:noFill/>
        </p:spPr>
        <p:txBody>
          <a:bodyPr wrap="square" rtlCol="0">
            <a:spAutoFit/>
          </a:bodyPr>
          <a:lstStyle/>
          <a:p>
            <a:pPr algn="ctr"/>
            <a:r>
              <a:rPr lang="en-US" sz="2000" b="1" dirty="0" smtClean="0"/>
              <a:t>Less devices, Faster provisioning.  </a:t>
            </a:r>
            <a:r>
              <a:rPr lang="en-US" sz="2000" b="1" dirty="0">
                <a:solidFill>
                  <a:srgbClr val="2A9A5F"/>
                </a:solidFill>
              </a:rPr>
              <a:t>F</a:t>
            </a:r>
            <a:r>
              <a:rPr lang="en-US" sz="2000" b="1" dirty="0" smtClean="0">
                <a:solidFill>
                  <a:srgbClr val="2A9A5F"/>
                </a:solidFill>
              </a:rPr>
              <a:t>urther miniaturization </a:t>
            </a:r>
            <a:r>
              <a:rPr lang="en-US" sz="2000" b="1" dirty="0" smtClean="0"/>
              <a:t>with Photonic IC (PIC)</a:t>
            </a:r>
            <a:endParaRPr lang="en-US" sz="2000" b="1" dirty="0"/>
          </a:p>
        </p:txBody>
      </p:sp>
      <p:sp>
        <p:nvSpPr>
          <p:cNvPr id="331" name="Left Brace 330"/>
          <p:cNvSpPr/>
          <p:nvPr/>
        </p:nvSpPr>
        <p:spPr>
          <a:xfrm rot="5400000">
            <a:off x="7010957" y="795648"/>
            <a:ext cx="188844" cy="3435685"/>
          </a:xfrm>
          <a:prstGeom prst="leftBrace">
            <a:avLst>
              <a:gd name="adj1" fmla="val 5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 name="Group 4"/>
          <p:cNvGrpSpPr/>
          <p:nvPr/>
        </p:nvGrpSpPr>
        <p:grpSpPr>
          <a:xfrm>
            <a:off x="5768439" y="2685098"/>
            <a:ext cx="3022887" cy="2944817"/>
            <a:chOff x="5768439" y="2685098"/>
            <a:chExt cx="3022887" cy="2944817"/>
          </a:xfrm>
        </p:grpSpPr>
        <p:grpSp>
          <p:nvGrpSpPr>
            <p:cNvPr id="221" name="Group 220"/>
            <p:cNvGrpSpPr/>
            <p:nvPr/>
          </p:nvGrpSpPr>
          <p:grpSpPr>
            <a:xfrm>
              <a:off x="5768439" y="3623346"/>
              <a:ext cx="2528747" cy="2006569"/>
              <a:chOff x="6062436" y="3234217"/>
              <a:chExt cx="2528747" cy="2006569"/>
            </a:xfrm>
          </p:grpSpPr>
          <p:grpSp>
            <p:nvGrpSpPr>
              <p:cNvPr id="71" name="Group 70"/>
              <p:cNvGrpSpPr/>
              <p:nvPr/>
            </p:nvGrpSpPr>
            <p:grpSpPr>
              <a:xfrm>
                <a:off x="6062436" y="3542103"/>
                <a:ext cx="2528747" cy="1698683"/>
                <a:chOff x="5341291" y="4342679"/>
                <a:chExt cx="2528747" cy="1698683"/>
              </a:xfrm>
            </p:grpSpPr>
            <p:sp>
              <p:nvSpPr>
                <p:cNvPr id="20" name="Can 19"/>
                <p:cNvSpPr/>
                <p:nvPr/>
              </p:nvSpPr>
              <p:spPr>
                <a:xfrm rot="1594086" flipH="1">
                  <a:off x="6354094" y="4990856"/>
                  <a:ext cx="265253" cy="914791"/>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Can 20"/>
                <p:cNvSpPr/>
                <p:nvPr/>
              </p:nvSpPr>
              <p:spPr>
                <a:xfrm flipH="1">
                  <a:off x="6805944" y="5075308"/>
                  <a:ext cx="480634" cy="833030"/>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Can 21"/>
                <p:cNvSpPr/>
                <p:nvPr/>
              </p:nvSpPr>
              <p:spPr>
                <a:xfrm rot="16200000" flipH="1">
                  <a:off x="7346750" y="4416592"/>
                  <a:ext cx="267570" cy="491441"/>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Can 31"/>
                <p:cNvSpPr/>
                <p:nvPr/>
              </p:nvSpPr>
              <p:spPr>
                <a:xfrm flipH="1">
                  <a:off x="6879378" y="5003872"/>
                  <a:ext cx="157401" cy="970175"/>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Can 32"/>
                <p:cNvSpPr/>
                <p:nvPr/>
              </p:nvSpPr>
              <p:spPr>
                <a:xfrm rot="1632925" flipH="1">
                  <a:off x="6423205" y="4976116"/>
                  <a:ext cx="157401" cy="982468"/>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Can 33"/>
                <p:cNvSpPr/>
                <p:nvPr/>
              </p:nvSpPr>
              <p:spPr>
                <a:xfrm rot="16200000" flipH="1">
                  <a:off x="7456668" y="4420848"/>
                  <a:ext cx="135940" cy="476115"/>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2" name="Straight Connector 41"/>
                <p:cNvCxnSpPr/>
                <p:nvPr/>
              </p:nvCxnSpPr>
              <p:spPr>
                <a:xfrm flipV="1">
                  <a:off x="6285290" y="4959261"/>
                  <a:ext cx="524630" cy="1022738"/>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218857" y="4931289"/>
                  <a:ext cx="556084" cy="1042758"/>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6990021" y="4350985"/>
                  <a:ext cx="0" cy="1690377"/>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6943641" y="4346270"/>
                  <a:ext cx="0" cy="1695092"/>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233103" y="4629075"/>
                  <a:ext cx="636935" cy="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7205271" y="4666928"/>
                  <a:ext cx="664767" cy="109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6909267" y="5851974"/>
                  <a:ext cx="0" cy="189388"/>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sp>
              <p:nvSpPr>
                <p:cNvPr id="49" name="Can 48"/>
                <p:cNvSpPr/>
                <p:nvPr/>
              </p:nvSpPr>
              <p:spPr>
                <a:xfrm flipH="1">
                  <a:off x="7051025" y="5011824"/>
                  <a:ext cx="157401" cy="970175"/>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Connector 49"/>
                <p:cNvCxnSpPr/>
                <p:nvPr/>
              </p:nvCxnSpPr>
              <p:spPr>
                <a:xfrm flipV="1">
                  <a:off x="7106045" y="4353799"/>
                  <a:ext cx="0" cy="1687563"/>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154439" y="4353800"/>
                  <a:ext cx="0" cy="1687562"/>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774941" y="4348307"/>
                  <a:ext cx="0" cy="587243"/>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808758" y="4342679"/>
                  <a:ext cx="1162" cy="623217"/>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7237178" y="4348307"/>
                  <a:ext cx="0" cy="28188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7208338" y="4348307"/>
                  <a:ext cx="89" cy="323930"/>
                </a:xfrm>
                <a:prstGeom prst="line">
                  <a:avLst/>
                </a:prstGeom>
                <a:ln w="6350"/>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5341291" y="4348307"/>
                  <a:ext cx="1385381" cy="687135"/>
                  <a:chOff x="5341291" y="4348307"/>
                  <a:chExt cx="1385381" cy="687135"/>
                </a:xfrm>
              </p:grpSpPr>
              <p:sp>
                <p:nvSpPr>
                  <p:cNvPr id="28" name="Can 27"/>
                  <p:cNvSpPr/>
                  <p:nvPr/>
                </p:nvSpPr>
                <p:spPr>
                  <a:xfrm rot="16200000" flipH="1">
                    <a:off x="5657777" y="4351054"/>
                    <a:ext cx="535138" cy="833638"/>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Can 28"/>
                  <p:cNvSpPr/>
                  <p:nvPr/>
                </p:nvSpPr>
                <p:spPr>
                  <a:xfrm rot="16200000" flipH="1">
                    <a:off x="5904592" y="4127464"/>
                    <a:ext cx="146434" cy="1019127"/>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Can 29"/>
                  <p:cNvSpPr/>
                  <p:nvPr/>
                </p:nvSpPr>
                <p:spPr>
                  <a:xfrm rot="16200000" flipH="1">
                    <a:off x="5847996" y="4254981"/>
                    <a:ext cx="157401" cy="1010496"/>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Can 30"/>
                  <p:cNvSpPr/>
                  <p:nvPr/>
                </p:nvSpPr>
                <p:spPr>
                  <a:xfrm rot="16200000" flipH="1">
                    <a:off x="5959870" y="4375313"/>
                    <a:ext cx="157401" cy="1010493"/>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5" name="Straight Connector 34"/>
                  <p:cNvCxnSpPr/>
                  <p:nvPr/>
                </p:nvCxnSpPr>
                <p:spPr>
                  <a:xfrm flipV="1">
                    <a:off x="5341291" y="4583784"/>
                    <a:ext cx="1182645" cy="307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341291" y="4610990"/>
                    <a:ext cx="1210479" cy="109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41291" y="4643667"/>
                    <a:ext cx="1255741" cy="338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341291" y="4727926"/>
                    <a:ext cx="1279591" cy="0"/>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341291" y="4759111"/>
                    <a:ext cx="1323327" cy="124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341291" y="4845570"/>
                    <a:ext cx="1360406" cy="8649"/>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5341291" y="4896264"/>
                    <a:ext cx="1385381" cy="1241"/>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6518560" y="4348307"/>
                    <a:ext cx="0" cy="23701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6543816" y="4348307"/>
                    <a:ext cx="2" cy="26604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592932" y="4348307"/>
                    <a:ext cx="0" cy="29506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620882" y="4348307"/>
                    <a:ext cx="0" cy="37959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64618" y="4348307"/>
                    <a:ext cx="0" cy="414589"/>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99046" y="4348307"/>
                    <a:ext cx="0" cy="507153"/>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726672" y="4348307"/>
                    <a:ext cx="0" cy="552245"/>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10" name="Group 9"/>
              <p:cNvGrpSpPr/>
              <p:nvPr/>
            </p:nvGrpSpPr>
            <p:grpSpPr>
              <a:xfrm>
                <a:off x="6940002" y="3234217"/>
                <a:ext cx="1182125" cy="1076595"/>
                <a:chOff x="4876799" y="3346518"/>
                <a:chExt cx="1159043" cy="2292010"/>
              </a:xfrm>
            </p:grpSpPr>
            <p:sp>
              <p:nvSpPr>
                <p:cNvPr id="11" name="Cube 10"/>
                <p:cNvSpPr/>
                <p:nvPr/>
              </p:nvSpPr>
              <p:spPr>
                <a:xfrm flipH="1">
                  <a:off x="4876799" y="3346518"/>
                  <a:ext cx="1159043" cy="2292010"/>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Freeform 11"/>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3" name="TextBox 332"/>
            <p:cNvSpPr txBox="1"/>
            <p:nvPr/>
          </p:nvSpPr>
          <p:spPr>
            <a:xfrm>
              <a:off x="6712438" y="2685098"/>
              <a:ext cx="2078888" cy="584775"/>
            </a:xfrm>
            <a:prstGeom prst="rect">
              <a:avLst/>
            </a:prstGeom>
            <a:noFill/>
          </p:spPr>
          <p:txBody>
            <a:bodyPr wrap="square" rtlCol="0">
              <a:spAutoFit/>
            </a:bodyPr>
            <a:lstStyle/>
            <a:p>
              <a:pPr algn="r"/>
              <a:r>
                <a:rPr lang="en-US" sz="1600" b="1" dirty="0" smtClean="0"/>
                <a:t>Integrated Transport &amp; Switching Chassis</a:t>
              </a:r>
              <a:endParaRPr lang="en-US" sz="1600" b="1" dirty="0"/>
            </a:p>
          </p:txBody>
        </p:sp>
        <p:cxnSp>
          <p:nvCxnSpPr>
            <p:cNvPr id="334" name="Straight Arrow Connector 333"/>
            <p:cNvCxnSpPr/>
            <p:nvPr/>
          </p:nvCxnSpPr>
          <p:spPr>
            <a:xfrm flipH="1">
              <a:off x="7370789" y="3225492"/>
              <a:ext cx="210798" cy="343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40" name="TextBox 339"/>
          <p:cNvSpPr txBox="1"/>
          <p:nvPr/>
        </p:nvSpPr>
        <p:spPr>
          <a:xfrm>
            <a:off x="5545245" y="5855546"/>
            <a:ext cx="3149303" cy="400110"/>
          </a:xfrm>
          <a:prstGeom prst="rect">
            <a:avLst/>
          </a:prstGeom>
          <a:noFill/>
        </p:spPr>
        <p:txBody>
          <a:bodyPr wrap="square" rtlCol="0">
            <a:spAutoFit/>
          </a:bodyPr>
          <a:lstStyle/>
          <a:p>
            <a:pPr algn="ctr"/>
            <a:r>
              <a:rPr lang="en-US" sz="2000" b="1" dirty="0" smtClean="0"/>
              <a:t>Node Architecture 2</a:t>
            </a:r>
            <a:endParaRPr lang="en-US" sz="2000" b="1" dirty="0"/>
          </a:p>
        </p:txBody>
      </p:sp>
      <p:grpSp>
        <p:nvGrpSpPr>
          <p:cNvPr id="148" name="Group 147"/>
          <p:cNvGrpSpPr/>
          <p:nvPr/>
        </p:nvGrpSpPr>
        <p:grpSpPr>
          <a:xfrm>
            <a:off x="1333343" y="2921158"/>
            <a:ext cx="3818182" cy="2641442"/>
            <a:chOff x="1180943" y="2768758"/>
            <a:chExt cx="3818182" cy="2641442"/>
          </a:xfrm>
        </p:grpSpPr>
        <p:cxnSp>
          <p:nvCxnSpPr>
            <p:cNvPr id="152" name="Straight Connector 151"/>
            <p:cNvCxnSpPr/>
            <p:nvPr/>
          </p:nvCxnSpPr>
          <p:spPr>
            <a:xfrm>
              <a:off x="3586932" y="4228292"/>
              <a:ext cx="680268" cy="1112"/>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559100" y="4267237"/>
              <a:ext cx="708100" cy="0"/>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3990950" y="2850190"/>
              <a:ext cx="1008175" cy="584775"/>
            </a:xfrm>
            <a:prstGeom prst="rect">
              <a:avLst/>
            </a:prstGeom>
            <a:noFill/>
          </p:spPr>
          <p:txBody>
            <a:bodyPr wrap="square" rtlCol="0">
              <a:spAutoFit/>
            </a:bodyPr>
            <a:lstStyle/>
            <a:p>
              <a:r>
                <a:rPr lang="en-US" sz="1600" b="1" dirty="0" smtClean="0"/>
                <a:t>Switching chassis</a:t>
              </a:r>
              <a:endParaRPr lang="en-US" sz="1600" b="1" dirty="0"/>
            </a:p>
          </p:txBody>
        </p:sp>
        <p:sp>
          <p:nvSpPr>
            <p:cNvPr id="157" name="Can 156"/>
            <p:cNvSpPr/>
            <p:nvPr/>
          </p:nvSpPr>
          <p:spPr>
            <a:xfrm rot="1594086" flipH="1">
              <a:off x="2729536" y="4595175"/>
              <a:ext cx="283607" cy="740401"/>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Can 158"/>
            <p:cNvSpPr/>
            <p:nvPr/>
          </p:nvSpPr>
          <p:spPr>
            <a:xfrm flipH="1">
              <a:off x="3159773" y="4674524"/>
              <a:ext cx="480566" cy="663527"/>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Can 159"/>
            <p:cNvSpPr/>
            <p:nvPr/>
          </p:nvSpPr>
          <p:spPr>
            <a:xfrm rot="16200000" flipH="1">
              <a:off x="3714764" y="4001625"/>
              <a:ext cx="267570" cy="519810"/>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Can 161"/>
            <p:cNvSpPr/>
            <p:nvPr/>
          </p:nvSpPr>
          <p:spPr>
            <a:xfrm flipH="1">
              <a:off x="3233207" y="4603089"/>
              <a:ext cx="157401" cy="684031"/>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Can 163"/>
            <p:cNvSpPr/>
            <p:nvPr/>
          </p:nvSpPr>
          <p:spPr>
            <a:xfrm rot="1632925" flipH="1">
              <a:off x="2827155" y="4587466"/>
              <a:ext cx="157401" cy="763281"/>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Can 164"/>
            <p:cNvSpPr/>
            <p:nvPr/>
          </p:nvSpPr>
          <p:spPr>
            <a:xfrm rot="16200000" flipH="1">
              <a:off x="3825158" y="4005401"/>
              <a:ext cx="120595" cy="490097"/>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6" name="Straight Connector 165"/>
            <p:cNvCxnSpPr/>
            <p:nvPr/>
          </p:nvCxnSpPr>
          <p:spPr>
            <a:xfrm flipV="1">
              <a:off x="2715872" y="4558478"/>
              <a:ext cx="447877" cy="851722"/>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2695994" y="4530505"/>
              <a:ext cx="432776" cy="829403"/>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3343850" y="3454930"/>
              <a:ext cx="0" cy="1955270"/>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3297470" y="3453676"/>
              <a:ext cx="0" cy="1956524"/>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3263096" y="3454929"/>
              <a:ext cx="0" cy="195527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sp>
          <p:nvSpPr>
            <p:cNvPr id="172" name="Can 171"/>
            <p:cNvSpPr/>
            <p:nvPr/>
          </p:nvSpPr>
          <p:spPr>
            <a:xfrm flipH="1">
              <a:off x="3404854" y="4611041"/>
              <a:ext cx="157401" cy="684031"/>
            </a:xfrm>
            <a:prstGeom prst="can">
              <a:avLst/>
            </a:prstGeom>
            <a:solidFill>
              <a:srgbClr val="7030A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3" name="Straight Connector 172"/>
            <p:cNvCxnSpPr/>
            <p:nvPr/>
          </p:nvCxnSpPr>
          <p:spPr>
            <a:xfrm flipV="1">
              <a:off x="3459874" y="3454930"/>
              <a:ext cx="0" cy="1955270"/>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V="1">
              <a:off x="3508268" y="3454930"/>
              <a:ext cx="0" cy="1955270"/>
            </a:xfrm>
            <a:prstGeom prst="line">
              <a:avLst/>
            </a:prstGeom>
            <a:ln w="63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3128770" y="3478740"/>
              <a:ext cx="0" cy="1056028"/>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3162587" y="3478740"/>
              <a:ext cx="1162" cy="1086374"/>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V="1">
              <a:off x="3591007" y="3453676"/>
              <a:ext cx="0" cy="77572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H="1" flipV="1">
              <a:off x="3559100" y="3453676"/>
              <a:ext cx="3068" cy="817778"/>
            </a:xfrm>
            <a:prstGeom prst="line">
              <a:avLst/>
            </a:prstGeom>
            <a:ln w="6350"/>
          </p:spPr>
          <p:style>
            <a:lnRef idx="2">
              <a:schemeClr val="accent1"/>
            </a:lnRef>
            <a:fillRef idx="0">
              <a:schemeClr val="accent1"/>
            </a:fillRef>
            <a:effectRef idx="1">
              <a:schemeClr val="accent1"/>
            </a:effectRef>
            <a:fontRef idx="minor">
              <a:schemeClr val="tx1"/>
            </a:fontRef>
          </p:style>
        </p:cxnSp>
        <p:grpSp>
          <p:nvGrpSpPr>
            <p:cNvPr id="179" name="Group 178"/>
            <p:cNvGrpSpPr/>
            <p:nvPr/>
          </p:nvGrpSpPr>
          <p:grpSpPr>
            <a:xfrm>
              <a:off x="1586659" y="3478740"/>
              <a:ext cx="1493842" cy="1155919"/>
              <a:chOff x="5232830" y="3879523"/>
              <a:chExt cx="1493842" cy="1155919"/>
            </a:xfrm>
          </p:grpSpPr>
          <p:sp>
            <p:nvSpPr>
              <p:cNvPr id="190" name="Can 189"/>
              <p:cNvSpPr/>
              <p:nvPr/>
            </p:nvSpPr>
            <p:spPr>
              <a:xfrm rot="16200000" flipH="1">
                <a:off x="5634651" y="4327927"/>
                <a:ext cx="535138" cy="879891"/>
              </a:xfrm>
              <a:prstGeom prst="can">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1" name="Can 190"/>
              <p:cNvSpPr/>
              <p:nvPr/>
            </p:nvSpPr>
            <p:spPr>
              <a:xfrm rot="16200000" flipH="1">
                <a:off x="5849702" y="4072574"/>
                <a:ext cx="146434" cy="1128907"/>
              </a:xfrm>
              <a:prstGeom prst="can">
                <a:avLst/>
              </a:prstGeom>
              <a:solidFill>
                <a:srgbClr val="00206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Can 191"/>
              <p:cNvSpPr/>
              <p:nvPr/>
            </p:nvSpPr>
            <p:spPr>
              <a:xfrm rot="16200000" flipH="1">
                <a:off x="5793571" y="4200556"/>
                <a:ext cx="157401" cy="1119346"/>
              </a:xfrm>
              <a:prstGeom prst="can">
                <a:avLst/>
              </a:prstGeom>
              <a:solidFill>
                <a:schemeClr val="accent4">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Can 192"/>
              <p:cNvSpPr/>
              <p:nvPr/>
            </p:nvSpPr>
            <p:spPr>
              <a:xfrm rot="16200000" flipH="1">
                <a:off x="5905445" y="4320888"/>
                <a:ext cx="157401" cy="1119343"/>
              </a:xfrm>
              <a:prstGeom prst="can">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4" name="Straight Connector 193"/>
              <p:cNvCxnSpPr/>
              <p:nvPr/>
            </p:nvCxnSpPr>
            <p:spPr>
              <a:xfrm>
                <a:off x="5232830" y="4583784"/>
                <a:ext cx="1291106" cy="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5232830" y="4610990"/>
                <a:ext cx="1318940" cy="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5232830" y="4644341"/>
                <a:ext cx="1364202" cy="2707"/>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5232830" y="4727926"/>
                <a:ext cx="1388052" cy="2485"/>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V="1">
                <a:off x="5232830" y="4759111"/>
                <a:ext cx="1431788" cy="876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5232830" y="4854219"/>
                <a:ext cx="1468867" cy="1241"/>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5232830" y="4896264"/>
                <a:ext cx="1493842" cy="2696"/>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flipV="1">
                <a:off x="6518560" y="3879523"/>
                <a:ext cx="0" cy="70580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flipH="1" flipV="1">
                <a:off x="6543816" y="3879523"/>
                <a:ext cx="2" cy="734827"/>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592932" y="3879523"/>
                <a:ext cx="0" cy="76385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flipV="1">
                <a:off x="6620882" y="3879523"/>
                <a:ext cx="0" cy="848377"/>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flipV="1">
                <a:off x="6664618" y="3879523"/>
                <a:ext cx="0" cy="883375"/>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6699046" y="3879523"/>
                <a:ext cx="2651" cy="975939"/>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V="1">
                <a:off x="6726672" y="3879523"/>
                <a:ext cx="0" cy="1021031"/>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80" name="TextBox 179"/>
            <p:cNvSpPr txBox="1"/>
            <p:nvPr/>
          </p:nvSpPr>
          <p:spPr>
            <a:xfrm>
              <a:off x="1180943" y="2938419"/>
              <a:ext cx="1371801" cy="584775"/>
            </a:xfrm>
            <a:prstGeom prst="rect">
              <a:avLst/>
            </a:prstGeom>
            <a:noFill/>
          </p:spPr>
          <p:txBody>
            <a:bodyPr wrap="square" rtlCol="0">
              <a:spAutoFit/>
            </a:bodyPr>
            <a:lstStyle/>
            <a:p>
              <a:pPr algn="r"/>
              <a:r>
                <a:rPr lang="en-US" sz="1600" b="1" dirty="0" smtClean="0"/>
                <a:t>External Interconnects</a:t>
              </a:r>
              <a:endParaRPr lang="en-US" sz="1600" b="1" dirty="0"/>
            </a:p>
          </p:txBody>
        </p:sp>
        <p:cxnSp>
          <p:nvCxnSpPr>
            <p:cNvPr id="181" name="Straight Arrow Connector 180"/>
            <p:cNvCxnSpPr/>
            <p:nvPr/>
          </p:nvCxnSpPr>
          <p:spPr>
            <a:xfrm flipH="1">
              <a:off x="3722778" y="3232699"/>
              <a:ext cx="315672" cy="37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flipH="1" flipV="1">
              <a:off x="3722778" y="4565114"/>
              <a:ext cx="268173" cy="167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a:off x="2124881" y="3473554"/>
              <a:ext cx="590991" cy="2450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4" name="Cube 183"/>
            <p:cNvSpPr/>
            <p:nvPr/>
          </p:nvSpPr>
          <p:spPr>
            <a:xfrm flipH="1">
              <a:off x="2526954" y="3856001"/>
              <a:ext cx="1175273" cy="876634"/>
            </a:xfrm>
            <a:prstGeom prst="cube">
              <a:avLst>
                <a:gd name="adj" fmla="val 23565"/>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0000"/>
                  </a:srgbClr>
                </a:gs>
              </a:gsLst>
              <a:lin ang="16200000" scaled="0"/>
            </a:gra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185" name="Group 184"/>
            <p:cNvGrpSpPr/>
            <p:nvPr/>
          </p:nvGrpSpPr>
          <p:grpSpPr>
            <a:xfrm>
              <a:off x="2528812" y="2768758"/>
              <a:ext cx="1173417" cy="810074"/>
              <a:chOff x="4876799" y="3346518"/>
              <a:chExt cx="1159043" cy="2292011"/>
            </a:xfrm>
            <a:solidFill>
              <a:srgbClr val="0070C0">
                <a:alpha val="40000"/>
              </a:srgbClr>
            </a:solidFill>
          </p:grpSpPr>
          <p:sp>
            <p:nvSpPr>
              <p:cNvPr id="187" name="Cube 186"/>
              <p:cNvSpPr/>
              <p:nvPr/>
            </p:nvSpPr>
            <p:spPr>
              <a:xfrm flipH="1">
                <a:off x="4876799" y="3346518"/>
                <a:ext cx="1159043" cy="2292011"/>
              </a:xfrm>
              <a:prstGeom prst="cube">
                <a:avLst>
                  <a:gd name="adj" fmla="val 23565"/>
                </a:avLst>
              </a:prstGeom>
              <a:grpFill/>
              <a:ln w="127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8" name="Freeform 187"/>
              <p:cNvSpPr/>
              <p:nvPr/>
            </p:nvSpPr>
            <p:spPr>
              <a:xfrm>
                <a:off x="5241114" y="4117758"/>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flipH="1">
                <a:off x="5241114" y="4121302"/>
                <a:ext cx="733596" cy="1091226"/>
              </a:xfrm>
              <a:custGeom>
                <a:avLst/>
                <a:gdLst>
                  <a:gd name="connsiteX0" fmla="*/ 0 w 3573379"/>
                  <a:gd name="connsiteY0" fmla="*/ 0 h 3946358"/>
                  <a:gd name="connsiteX1" fmla="*/ 1143000 w 3573379"/>
                  <a:gd name="connsiteY1" fmla="*/ 12032 h 3946358"/>
                  <a:gd name="connsiteX2" fmla="*/ 2671011 w 3573379"/>
                  <a:gd name="connsiteY2" fmla="*/ 3284621 h 3946358"/>
                  <a:gd name="connsiteX3" fmla="*/ 3561348 w 3573379"/>
                  <a:gd name="connsiteY3" fmla="*/ 3284621 h 3946358"/>
                  <a:gd name="connsiteX4" fmla="*/ 3573379 w 3573379"/>
                  <a:gd name="connsiteY4" fmla="*/ 3946358 h 3946358"/>
                  <a:gd name="connsiteX5" fmla="*/ 2442411 w 3573379"/>
                  <a:gd name="connsiteY5" fmla="*/ 3946358 h 3946358"/>
                  <a:gd name="connsiteX6" fmla="*/ 902369 w 3573379"/>
                  <a:gd name="connsiteY6" fmla="*/ 685800 h 3946358"/>
                  <a:gd name="connsiteX7" fmla="*/ 0 w 3573379"/>
                  <a:gd name="connsiteY7" fmla="*/ 685800 h 3946358"/>
                  <a:gd name="connsiteX8" fmla="*/ 0 w 3573379"/>
                  <a:gd name="connsiteY8"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379" h="3946358">
                    <a:moveTo>
                      <a:pt x="0" y="0"/>
                    </a:moveTo>
                    <a:lnTo>
                      <a:pt x="1143000" y="12032"/>
                    </a:lnTo>
                    <a:lnTo>
                      <a:pt x="2671011" y="3284621"/>
                    </a:lnTo>
                    <a:lnTo>
                      <a:pt x="3561348" y="3284621"/>
                    </a:lnTo>
                    <a:lnTo>
                      <a:pt x="3573379" y="3946358"/>
                    </a:lnTo>
                    <a:lnTo>
                      <a:pt x="2442411" y="3946358"/>
                    </a:lnTo>
                    <a:lnTo>
                      <a:pt x="902369" y="685800"/>
                    </a:lnTo>
                    <a:lnTo>
                      <a:pt x="0" y="685800"/>
                    </a:lnTo>
                    <a:lnTo>
                      <a:pt x="0" y="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extBox 185"/>
            <p:cNvSpPr txBox="1"/>
            <p:nvPr/>
          </p:nvSpPr>
          <p:spPr>
            <a:xfrm>
              <a:off x="3961132" y="4584992"/>
              <a:ext cx="1008175" cy="584775"/>
            </a:xfrm>
            <a:prstGeom prst="rect">
              <a:avLst/>
            </a:prstGeom>
            <a:noFill/>
          </p:spPr>
          <p:txBody>
            <a:bodyPr wrap="square" rtlCol="0">
              <a:spAutoFit/>
            </a:bodyPr>
            <a:lstStyle/>
            <a:p>
              <a:r>
                <a:rPr lang="en-US" sz="1600" b="1" dirty="0" smtClean="0"/>
                <a:t>Transport chassis</a:t>
              </a:r>
              <a:endParaRPr lang="en-US" sz="1600" b="1" dirty="0"/>
            </a:p>
          </p:txBody>
        </p:sp>
      </p:grpSp>
    </p:spTree>
    <p:extLst>
      <p:ext uri="{BB962C8B-B14F-4D97-AF65-F5344CB8AC3E}">
        <p14:creationId xmlns:p14="http://schemas.microsoft.com/office/powerpoint/2010/main" xmlns="" val="2426172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wipe(down)">
                                      <p:cBhvr>
                                        <p:cTn id="7" dur="2000"/>
                                        <p:tgtEl>
                                          <p:spTgt spid="3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randombar(horizontal)">
                                      <p:cBhvr>
                                        <p:cTn id="12" dur="500"/>
                                        <p:tgtEl>
                                          <p:spTgt spid="14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39"/>
                                        </p:tgtEl>
                                        <p:attrNameLst>
                                          <p:attrName>style.visibility</p:attrName>
                                        </p:attrNameLst>
                                      </p:cBhvr>
                                      <p:to>
                                        <p:strVal val="visible"/>
                                      </p:to>
                                    </p:set>
                                    <p:animEffect transition="in" filter="fade">
                                      <p:cBhvr>
                                        <p:cTn id="15" dur="1000"/>
                                        <p:tgtEl>
                                          <p:spTgt spid="339"/>
                                        </p:tgtEl>
                                      </p:cBhvr>
                                    </p:animEffect>
                                    <p:anim calcmode="lin" valueType="num">
                                      <p:cBhvr>
                                        <p:cTn id="16" dur="1000" fill="hold"/>
                                        <p:tgtEl>
                                          <p:spTgt spid="339"/>
                                        </p:tgtEl>
                                        <p:attrNameLst>
                                          <p:attrName>ppt_x</p:attrName>
                                        </p:attrNameLst>
                                      </p:cBhvr>
                                      <p:tavLst>
                                        <p:tav tm="0">
                                          <p:val>
                                            <p:strVal val="#ppt_x"/>
                                          </p:val>
                                        </p:tav>
                                        <p:tav tm="100000">
                                          <p:val>
                                            <p:strVal val="#ppt_x"/>
                                          </p:val>
                                        </p:tav>
                                      </p:tavLst>
                                    </p:anim>
                                    <p:anim calcmode="lin" valueType="num">
                                      <p:cBhvr>
                                        <p:cTn id="17" dur="1000" fill="hold"/>
                                        <p:tgtEl>
                                          <p:spTgt spid="3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8"/>
                                        </p:tgtEl>
                                        <p:attrNameLst>
                                          <p:attrName>style.visibility</p:attrName>
                                        </p:attrNameLst>
                                      </p:cBhvr>
                                      <p:to>
                                        <p:strVal val="visible"/>
                                      </p:to>
                                    </p:set>
                                    <p:animEffect transition="in" filter="wipe(down)">
                                      <p:cBhvr>
                                        <p:cTn id="22" dur="500"/>
                                        <p:tgtEl>
                                          <p:spTgt spid="328"/>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29"/>
                                        </p:tgtEl>
                                        <p:attrNameLst>
                                          <p:attrName>style.visibility</p:attrName>
                                        </p:attrNameLst>
                                      </p:cBhvr>
                                      <p:to>
                                        <p:strVal val="visible"/>
                                      </p:to>
                                    </p:set>
                                    <p:animEffect transition="in" filter="wipe(down)">
                                      <p:cBhvr>
                                        <p:cTn id="26" dur="500"/>
                                        <p:tgtEl>
                                          <p:spTgt spid="329"/>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330"/>
                                        </p:tgtEl>
                                        <p:attrNameLst>
                                          <p:attrName>style.visibility</p:attrName>
                                        </p:attrNameLst>
                                      </p:cBhvr>
                                      <p:to>
                                        <p:strVal val="visible"/>
                                      </p:to>
                                    </p:set>
                                    <p:animEffect transition="in" filter="wipe(down)">
                                      <p:cBhvr>
                                        <p:cTn id="30" dur="500"/>
                                        <p:tgtEl>
                                          <p:spTgt spid="330"/>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168"/>
                                        </p:tgtEl>
                                        <p:attrNameLst>
                                          <p:attrName>style.visibility</p:attrName>
                                        </p:attrNameLst>
                                      </p:cBhvr>
                                      <p:to>
                                        <p:strVal val="visible"/>
                                      </p:to>
                                    </p:set>
                                    <p:animEffect transition="in" filter="wipe(down)">
                                      <p:cBhvr>
                                        <p:cTn id="34" dur="500"/>
                                        <p:tgtEl>
                                          <p:spTgt spid="16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40"/>
                                        </p:tgtEl>
                                        <p:attrNameLst>
                                          <p:attrName>style.visibility</p:attrName>
                                        </p:attrNameLst>
                                      </p:cBhvr>
                                      <p:to>
                                        <p:strVal val="visible"/>
                                      </p:to>
                                    </p:set>
                                    <p:animEffect transition="in" filter="fade">
                                      <p:cBhvr>
                                        <p:cTn id="42" dur="1000"/>
                                        <p:tgtEl>
                                          <p:spTgt spid="340"/>
                                        </p:tgtEl>
                                      </p:cBhvr>
                                    </p:animEffect>
                                    <p:anim calcmode="lin" valueType="num">
                                      <p:cBhvr>
                                        <p:cTn id="43" dur="1000" fill="hold"/>
                                        <p:tgtEl>
                                          <p:spTgt spid="340"/>
                                        </p:tgtEl>
                                        <p:attrNameLst>
                                          <p:attrName>ppt_x</p:attrName>
                                        </p:attrNameLst>
                                      </p:cBhvr>
                                      <p:tavLst>
                                        <p:tav tm="0">
                                          <p:val>
                                            <p:strVal val="#ppt_x"/>
                                          </p:val>
                                        </p:tav>
                                        <p:tav tm="100000">
                                          <p:val>
                                            <p:strVal val="#ppt_x"/>
                                          </p:val>
                                        </p:tav>
                                      </p:tavLst>
                                    </p:anim>
                                    <p:anim calcmode="lin" valueType="num">
                                      <p:cBhvr>
                                        <p:cTn id="44"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1"/>
                                        </p:tgtEl>
                                        <p:attrNameLst>
                                          <p:attrName>style.visibility</p:attrName>
                                        </p:attrNameLst>
                                      </p:cBhvr>
                                      <p:to>
                                        <p:strVal val="visible"/>
                                      </p:to>
                                    </p:set>
                                    <p:animEffect transition="in" filter="wipe(down)">
                                      <p:cBhvr>
                                        <p:cTn id="49" dur="500"/>
                                        <p:tgtEl>
                                          <p:spTgt spid="33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7"/>
                                        </p:tgtEl>
                                        <p:attrNameLst>
                                          <p:attrName>style.visibility</p:attrName>
                                        </p:attrNameLst>
                                      </p:cBhvr>
                                      <p:to>
                                        <p:strVal val="visible"/>
                                      </p:to>
                                    </p:set>
                                    <p:animEffect transition="in" filter="wipe(down)">
                                      <p:cBhvr>
                                        <p:cTn id="52"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328" grpId="0" animBg="1"/>
      <p:bldP spid="329" grpId="0"/>
      <p:bldP spid="330" grpId="0" animBg="1"/>
      <p:bldP spid="339" grpId="0"/>
      <p:bldP spid="297" grpId="0"/>
      <p:bldP spid="331" grpId="0" animBg="1"/>
      <p:bldP spid="3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23077" y="3055435"/>
            <a:ext cx="3603154" cy="2551103"/>
            <a:chOff x="5023077" y="3055435"/>
            <a:chExt cx="3603154" cy="2551103"/>
          </a:xfrm>
        </p:grpSpPr>
        <p:sp>
          <p:nvSpPr>
            <p:cNvPr id="4" name="Rectangle 3"/>
            <p:cNvSpPr/>
            <p:nvPr/>
          </p:nvSpPr>
          <p:spPr>
            <a:xfrm>
              <a:off x="5859841" y="3714045"/>
              <a:ext cx="2766390" cy="1086556"/>
            </a:xfrm>
            <a:prstGeom prst="rect">
              <a:avLst/>
            </a:prstGeom>
            <a:solidFill>
              <a:srgbClr val="2A313D">
                <a:alpha val="6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bg1"/>
                  </a:solidFill>
                </a:rPr>
                <a:t>DTN-X</a:t>
              </a:r>
            </a:p>
            <a:p>
              <a:pPr algn="ctr"/>
              <a:r>
                <a:rPr lang="en-US" sz="2400" dirty="0" smtClean="0">
                  <a:solidFill>
                    <a:schemeClr val="bg1"/>
                  </a:solidFill>
                </a:rPr>
                <a:t>Efficient form-factor</a:t>
              </a:r>
            </a:p>
            <a:p>
              <a:pPr algn="ctr"/>
              <a:r>
                <a:rPr lang="en-US" sz="2400" dirty="0" smtClean="0">
                  <a:solidFill>
                    <a:schemeClr val="bg1"/>
                  </a:solidFill>
                </a:rPr>
                <a:t>WDM, OTN, MPLS</a:t>
              </a:r>
              <a:endParaRPr lang="en-US" sz="2400" dirty="0">
                <a:solidFill>
                  <a:schemeClr val="bg1"/>
                </a:solidFill>
              </a:endParaRPr>
            </a:p>
          </p:txBody>
        </p:sp>
        <p:pic>
          <p:nvPicPr>
            <p:cNvPr id="29" name="Picture 3" descr="\\NETAPP2\dept\Marketing\Photo_Library\Product_Photos\XTN\_XTN_chassis\XTN_rack_7_med (2).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5023077" y="3055435"/>
              <a:ext cx="782976" cy="2551103"/>
            </a:xfrm>
            <a:prstGeom prst="rect">
              <a:avLst/>
            </a:prstGeom>
            <a:noFill/>
          </p:spPr>
        </p:pic>
      </p:grpSp>
      <p:pic>
        <p:nvPicPr>
          <p:cNvPr id="3074" name="Picture 2" descr="http://www.cisco.com/en/US/prod/collateral/routers/ps5763/images/CRS-3_16-Slot_DS-1.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907348" y="1372003"/>
            <a:ext cx="1828800" cy="408372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5" name="Group 224"/>
          <p:cNvGrpSpPr/>
          <p:nvPr/>
        </p:nvGrpSpPr>
        <p:grpSpPr>
          <a:xfrm>
            <a:off x="4752974" y="1270610"/>
            <a:ext cx="3781425" cy="1765632"/>
            <a:chOff x="2438400" y="3657600"/>
            <a:chExt cx="4267200" cy="1905000"/>
          </a:xfrm>
        </p:grpSpPr>
        <p:sp>
          <p:nvSpPr>
            <p:cNvPr id="758" name="Rounded Rectangle 757"/>
            <p:cNvSpPr/>
            <p:nvPr/>
          </p:nvSpPr>
          <p:spPr>
            <a:xfrm>
              <a:off x="2438400" y="3862654"/>
              <a:ext cx="4267200" cy="1699946"/>
            </a:xfrm>
            <a:prstGeom prst="roundRect">
              <a:avLst>
                <a:gd name="adj" fmla="val 8986"/>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tx1"/>
                </a:solidFill>
              </a:endParaRPr>
            </a:p>
          </p:txBody>
        </p:sp>
        <p:sp>
          <p:nvSpPr>
            <p:cNvPr id="759" name="Rounded Rectangle 758"/>
            <p:cNvSpPr/>
            <p:nvPr/>
          </p:nvSpPr>
          <p:spPr>
            <a:xfrm>
              <a:off x="2743200" y="3657600"/>
              <a:ext cx="3657600" cy="357456"/>
            </a:xfrm>
            <a:prstGeom prst="roundRect">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Packet-Transport Requirements</a:t>
              </a:r>
              <a:endParaRPr lang="en-US" sz="1600" dirty="0"/>
            </a:p>
          </p:txBody>
        </p:sp>
        <p:sp>
          <p:nvSpPr>
            <p:cNvPr id="760" name="TextBox 759"/>
            <p:cNvSpPr txBox="1"/>
            <p:nvPr/>
          </p:nvSpPr>
          <p:spPr>
            <a:xfrm>
              <a:off x="2514599" y="4016278"/>
              <a:ext cx="4191001" cy="1261868"/>
            </a:xfrm>
            <a:prstGeom prst="rect">
              <a:avLst/>
            </a:prstGeom>
            <a:noFill/>
          </p:spPr>
          <p:txBody>
            <a:bodyPr wrap="square" rtlCol="0">
              <a:spAutoFit/>
            </a:bodyPr>
            <a:lstStyle/>
            <a:p>
              <a:pPr marL="177800" lvl="0" indent="-177800">
                <a:buFont typeface="Arial" pitchFamily="34" charset="0"/>
                <a:buChar char="•"/>
              </a:pPr>
              <a:r>
                <a:rPr lang="en-US" sz="1400" dirty="0" smtClean="0"/>
                <a:t>MPLS(-TP) midpoint LSR functionality</a:t>
              </a:r>
            </a:p>
            <a:p>
              <a:pPr marL="177800" lvl="0" indent="-177800">
                <a:buFont typeface="Arial" pitchFamily="34" charset="0"/>
                <a:buChar char="•"/>
              </a:pPr>
              <a:r>
                <a:rPr lang="en-US" sz="1400" dirty="0" err="1" smtClean="0"/>
                <a:t>Pseudowires</a:t>
              </a:r>
              <a:r>
                <a:rPr lang="en-US" sz="1400" dirty="0" smtClean="0"/>
                <a:t>: high speed Ethernet services</a:t>
              </a:r>
            </a:p>
            <a:p>
              <a:pPr marL="177800" lvl="0" indent="-177800">
                <a:buFont typeface="Arial" pitchFamily="34" charset="0"/>
                <a:buChar char="•"/>
              </a:pPr>
              <a:r>
                <a:rPr lang="en-US" sz="1400" dirty="0" smtClean="0"/>
                <a:t>Single core for multiple service networks</a:t>
              </a:r>
            </a:p>
            <a:p>
              <a:pPr marL="169863" indent="-169863">
                <a:buFont typeface="Arial" pitchFamily="34" charset="0"/>
                <a:buChar char="•"/>
              </a:pPr>
              <a:r>
                <a:rPr lang="en-US" sz="1400" dirty="0" smtClean="0"/>
                <a:t>Core routing protocols</a:t>
              </a:r>
            </a:p>
            <a:p>
              <a:pPr marL="169863" indent="-169863">
                <a:buFont typeface="Arial" pitchFamily="34" charset="0"/>
                <a:buChar char="•"/>
              </a:pPr>
              <a:r>
                <a:rPr lang="en-US" sz="1400" dirty="0" smtClean="0"/>
                <a:t>Modestly sized IP forwarding tables</a:t>
              </a:r>
              <a:endParaRPr lang="en-US" sz="1400" dirty="0"/>
            </a:p>
          </p:txBody>
        </p:sp>
      </p:grpSp>
      <p:sp>
        <p:nvSpPr>
          <p:cNvPr id="15" name="Rectangle 14"/>
          <p:cNvSpPr/>
          <p:nvPr/>
        </p:nvSpPr>
        <p:spPr>
          <a:xfrm>
            <a:off x="-15285" y="5715000"/>
            <a:ext cx="9144000" cy="762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t>Customers need converged cost-effective L0/1/2.5</a:t>
            </a:r>
            <a:endParaRPr lang="en-US" sz="2800" dirty="0"/>
          </a:p>
        </p:txBody>
      </p:sp>
      <p:sp>
        <p:nvSpPr>
          <p:cNvPr id="12" name="TextBox 11"/>
          <p:cNvSpPr txBox="1"/>
          <p:nvPr/>
        </p:nvSpPr>
        <p:spPr>
          <a:xfrm>
            <a:off x="2169967" y="3064649"/>
            <a:ext cx="1303562" cy="461665"/>
          </a:xfrm>
          <a:prstGeom prst="rect">
            <a:avLst/>
          </a:prstGeom>
          <a:noFill/>
          <a:ln w="34925">
            <a:solidFill>
              <a:srgbClr val="FFFFFF"/>
            </a:solidFill>
          </a:ln>
          <a:effectLst>
            <a:outerShdw blurRad="317500" dir="2700000" algn="ctr">
              <a:srgbClr val="000000">
                <a:alpha val="43000"/>
              </a:srgbClr>
            </a:outerShdw>
          </a:effectLst>
          <a:scene3d>
            <a:camera prst="isometricTopUp"/>
            <a:lightRig rig="threePt" dir="t"/>
          </a:scene3d>
          <a:sp3d extrusionH="38100" prstMaterial="clear">
            <a:bevelT w="260350" h="50800"/>
            <a:bevelB prst="softRound"/>
          </a:sp3d>
        </p:spPr>
        <p:txBody>
          <a:bodyPr wrap="none" rtlCol="0">
            <a:spAutoFit/>
          </a:bodyPr>
          <a:lstStyle/>
          <a:p>
            <a:r>
              <a:rPr lang="en-US" sz="2400" b="1" dirty="0" smtClean="0">
                <a:solidFill>
                  <a:schemeClr val="tx1">
                    <a:lumMod val="50000"/>
                  </a:schemeClr>
                </a:solidFill>
              </a:rPr>
              <a:t>MPLS-TP</a:t>
            </a:r>
            <a:endParaRPr lang="en-US" b="1" dirty="0">
              <a:solidFill>
                <a:schemeClr val="tx1">
                  <a:lumMod val="50000"/>
                </a:schemeClr>
              </a:solidFill>
            </a:endParaRPr>
          </a:p>
        </p:txBody>
      </p:sp>
      <p:grpSp>
        <p:nvGrpSpPr>
          <p:cNvPr id="226" name="Group 225"/>
          <p:cNvGrpSpPr/>
          <p:nvPr/>
        </p:nvGrpSpPr>
        <p:grpSpPr>
          <a:xfrm>
            <a:off x="4419502" y="1179462"/>
            <a:ext cx="4448368" cy="4427076"/>
            <a:chOff x="228600" y="3657600"/>
            <a:chExt cx="8763000" cy="4073040"/>
          </a:xfrm>
        </p:grpSpPr>
        <p:sp>
          <p:nvSpPr>
            <p:cNvPr id="753" name="Rounded Rectangle 752"/>
            <p:cNvSpPr/>
            <p:nvPr/>
          </p:nvSpPr>
          <p:spPr>
            <a:xfrm>
              <a:off x="228600" y="3810000"/>
              <a:ext cx="8763000" cy="3877085"/>
            </a:xfrm>
            <a:prstGeom prst="roundRect">
              <a:avLst>
                <a:gd name="adj" fmla="val 5102"/>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0" dirty="0">
                <a:solidFill>
                  <a:schemeClr val="tx1"/>
                </a:solidFill>
              </a:endParaRPr>
            </a:p>
          </p:txBody>
        </p:sp>
        <p:sp>
          <p:nvSpPr>
            <p:cNvPr id="754" name="Rounded Rectangle 753"/>
            <p:cNvSpPr/>
            <p:nvPr/>
          </p:nvSpPr>
          <p:spPr>
            <a:xfrm>
              <a:off x="893406" y="3657600"/>
              <a:ext cx="7146639" cy="357456"/>
            </a:xfrm>
            <a:prstGeom prst="roundRec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Full-function IP core router requirements </a:t>
              </a:r>
              <a:endParaRPr lang="en-US" sz="1400" dirty="0"/>
            </a:p>
          </p:txBody>
        </p:sp>
        <p:sp>
          <p:nvSpPr>
            <p:cNvPr id="273" name="TextBox 272"/>
            <p:cNvSpPr txBox="1"/>
            <p:nvPr/>
          </p:nvSpPr>
          <p:spPr>
            <a:xfrm>
              <a:off x="304799" y="4077831"/>
              <a:ext cx="4190999" cy="3482911"/>
            </a:xfrm>
            <a:prstGeom prst="rect">
              <a:avLst/>
            </a:prstGeom>
            <a:noFill/>
          </p:spPr>
          <p:txBody>
            <a:bodyPr wrap="square" rtlCol="0">
              <a:spAutoFit/>
            </a:bodyPr>
            <a:lstStyle/>
            <a:p>
              <a:pPr marL="173038" lvl="0" indent="-173038">
                <a:buFont typeface="Arial" pitchFamily="34" charset="0"/>
                <a:buChar char="•"/>
              </a:pPr>
              <a:r>
                <a:rPr lang="en-US" sz="1200" dirty="0" smtClean="0"/>
                <a:t>Forwarding based on millions of IPv4/IPv6 routes</a:t>
              </a:r>
            </a:p>
            <a:p>
              <a:pPr marL="173038" lvl="0" indent="-173038">
                <a:buFont typeface="Arial" pitchFamily="34" charset="0"/>
                <a:buChar char="•"/>
              </a:pPr>
              <a:r>
                <a:rPr lang="en-US" sz="1200" dirty="0" smtClean="0"/>
                <a:t>Filtering:  Line Rate Packet Filtering, Reverse Path Filtering, Millions of ACLs, Multi-stage filtering</a:t>
              </a:r>
            </a:p>
            <a:p>
              <a:pPr marL="173038" indent="-173038">
                <a:buFont typeface="Arial" pitchFamily="34" charset="0"/>
                <a:buChar char="•"/>
              </a:pPr>
              <a:r>
                <a:rPr lang="en-US" sz="1200" dirty="0" smtClean="0"/>
                <a:t>General Internet BGP routing:  Large # EBGP peers, 10’s millions learned paths, complex routing policies, route reflectors, confederations, Outbound Route Filtering (ORF) Extensions</a:t>
              </a:r>
            </a:p>
            <a:p>
              <a:pPr marL="173038" lvl="0" indent="-173038">
                <a:buFont typeface="Arial" pitchFamily="34" charset="0"/>
                <a:buChar char="•"/>
              </a:pPr>
              <a:r>
                <a:rPr lang="en-US" sz="1200" dirty="0" smtClean="0"/>
                <a:t>Legacy interfaces: PPP, ATM, Frame Relay, T1/T3, channelized SONET/SDH, etc.</a:t>
              </a:r>
            </a:p>
            <a:p>
              <a:pPr marL="173038" lvl="0" indent="-173038">
                <a:buFont typeface="Arial" pitchFamily="34" charset="0"/>
                <a:buChar char="•"/>
              </a:pPr>
              <a:r>
                <a:rPr lang="en-US" sz="1200" dirty="0" smtClean="0"/>
                <a:t>VPNs:  L3VPNs, L2VPNs, T1 CEM, VPLS</a:t>
              </a:r>
            </a:p>
          </p:txBody>
        </p:sp>
        <p:sp>
          <p:nvSpPr>
            <p:cNvPr id="282" name="TextBox 281"/>
            <p:cNvSpPr txBox="1"/>
            <p:nvPr/>
          </p:nvSpPr>
          <p:spPr>
            <a:xfrm>
              <a:off x="4571999" y="4077831"/>
              <a:ext cx="4343399" cy="3652809"/>
            </a:xfrm>
            <a:prstGeom prst="rect">
              <a:avLst/>
            </a:prstGeom>
            <a:noFill/>
          </p:spPr>
          <p:txBody>
            <a:bodyPr wrap="square" rtlCol="0">
              <a:spAutoFit/>
            </a:bodyPr>
            <a:lstStyle/>
            <a:p>
              <a:pPr marL="173038" lvl="0" indent="-173038">
                <a:buFont typeface="Arial" pitchFamily="34" charset="0"/>
                <a:buChar char="•"/>
              </a:pPr>
              <a:r>
                <a:rPr lang="en-US" sz="1200" dirty="0" smtClean="0"/>
                <a:t>Provider Edge functionality:  LDP PE, PWE for legacy interfaces (ATM, FR, low-speed TDM)</a:t>
              </a:r>
            </a:p>
            <a:p>
              <a:pPr marL="173038" lvl="0" indent="-173038">
                <a:buFont typeface="Arial" pitchFamily="34" charset="0"/>
                <a:buChar char="•"/>
              </a:pPr>
              <a:r>
                <a:rPr lang="en-US" sz="1200" dirty="0" smtClean="0"/>
                <a:t>Deep buffering: 150ms or more of buffering.</a:t>
              </a:r>
            </a:p>
            <a:p>
              <a:pPr marL="173038" lvl="0" indent="-173038">
                <a:buFont typeface="Arial" pitchFamily="34" charset="0"/>
                <a:buChar char="•"/>
              </a:pPr>
              <a:r>
                <a:rPr lang="en-US" sz="1200" dirty="0" smtClean="0"/>
                <a:t>Large number of ACLs (100,000’s firewall filter terms)</a:t>
              </a:r>
            </a:p>
            <a:p>
              <a:pPr marL="173038" lvl="0" indent="-173038">
                <a:buFont typeface="Arial" pitchFamily="34" charset="0"/>
                <a:buChar char="•"/>
              </a:pPr>
              <a:r>
                <a:rPr lang="en-US" sz="1200" dirty="0" smtClean="0"/>
                <a:t>Large number of queues and complex scheduling. (Hundreds of thousands of queues)</a:t>
              </a:r>
            </a:p>
            <a:p>
              <a:pPr marL="173038" lvl="0" indent="-173038">
                <a:buFont typeface="Arial" pitchFamily="34" charset="0"/>
                <a:buChar char="•"/>
              </a:pPr>
              <a:r>
                <a:rPr lang="en-US" sz="1200" dirty="0" smtClean="0"/>
                <a:t>Large IP routing/forwarding tables. (Millions of routes)</a:t>
              </a:r>
            </a:p>
            <a:p>
              <a:pPr marL="173038" lvl="0" indent="-173038">
                <a:buFont typeface="Arial" pitchFamily="34" charset="0"/>
                <a:buChar char="•"/>
              </a:pPr>
              <a:r>
                <a:rPr lang="en-US" sz="1200" dirty="0" smtClean="0"/>
                <a:t>Generic IP encapsulations (GRE, L2TP)</a:t>
              </a:r>
            </a:p>
            <a:p>
              <a:pPr marL="173038" lvl="0" indent="-173038">
                <a:buFont typeface="Arial" pitchFamily="34" charset="0"/>
                <a:buChar char="•"/>
              </a:pPr>
              <a:r>
                <a:rPr lang="en-US" sz="1200" dirty="0" smtClean="0"/>
                <a:t>Core routing protocols: OSPF(-TE), ISIS(-TE), LDP and/or RSVP-TE, P2P and P2MP LSPs</a:t>
              </a:r>
              <a:endParaRPr lang="en-US" sz="1200" dirty="0"/>
            </a:p>
          </p:txBody>
        </p:sp>
      </p:grpSp>
      <p:sp>
        <p:nvSpPr>
          <p:cNvPr id="6" name="&quot;No&quot; Symbol 5"/>
          <p:cNvSpPr/>
          <p:nvPr/>
        </p:nvSpPr>
        <p:spPr>
          <a:xfrm>
            <a:off x="787401" y="1636229"/>
            <a:ext cx="3048000" cy="3107448"/>
          </a:xfrm>
          <a:prstGeom prst="noSmoking">
            <a:avLst>
              <a:gd name="adj" fmla="val 12078"/>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0" name="Rectangle 29"/>
          <p:cNvSpPr/>
          <p:nvPr/>
        </p:nvSpPr>
        <p:spPr>
          <a:xfrm>
            <a:off x="304800" y="2012178"/>
            <a:ext cx="1828800" cy="1950221"/>
          </a:xfrm>
          <a:prstGeom prst="rect">
            <a:avLst/>
          </a:prstGeom>
          <a:solidFill>
            <a:srgbClr val="2A313D">
              <a:alpha val="6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Core </a:t>
            </a:r>
          </a:p>
          <a:p>
            <a:pPr algn="ctr"/>
            <a:r>
              <a:rPr lang="en-US" sz="3600" dirty="0" smtClean="0">
                <a:solidFill>
                  <a:schemeClr val="bg1"/>
                </a:solidFill>
              </a:rPr>
              <a:t>IP/MPLS </a:t>
            </a:r>
          </a:p>
        </p:txBody>
      </p:sp>
      <p:sp>
        <p:nvSpPr>
          <p:cNvPr id="31" name="Title 2"/>
          <p:cNvSpPr>
            <a:spLocks noGrp="1"/>
          </p:cNvSpPr>
          <p:nvPr>
            <p:ph type="title"/>
          </p:nvPr>
        </p:nvSpPr>
        <p:spPr>
          <a:xfrm>
            <a:off x="304800" y="59816"/>
            <a:ext cx="8534400" cy="932372"/>
          </a:xfrm>
        </p:spPr>
        <p:txBody>
          <a:bodyPr>
            <a:normAutofit fontScale="90000"/>
          </a:bodyPr>
          <a:lstStyle/>
          <a:p>
            <a:r>
              <a:rPr lang="en-US" dirty="0" smtClean="0"/>
              <a:t>Integrated MPLS switching further </a:t>
            </a:r>
            <a:r>
              <a:rPr lang="en-US" dirty="0">
                <a:solidFill>
                  <a:schemeClr val="bg2">
                    <a:lumMod val="60000"/>
                    <a:lumOff val="40000"/>
                  </a:schemeClr>
                </a:solidFill>
              </a:rPr>
              <a:t>delayers</a:t>
            </a:r>
            <a:r>
              <a:rPr lang="en-US" dirty="0" smtClean="0"/>
              <a:t> the node</a:t>
            </a:r>
            <a:endParaRPr lang="en-US" dirty="0"/>
          </a:p>
        </p:txBody>
      </p:sp>
      <p:sp>
        <p:nvSpPr>
          <p:cNvPr id="20" name="Footer Placeholder 1"/>
          <p:cNvSpPr>
            <a:spLocks noGrp="1"/>
          </p:cNvSpPr>
          <p:nvPr>
            <p:ph type="ftr" sz="quarter" idx="4294967295"/>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2381336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26"/>
                                        </p:tgtEl>
                                      </p:cBhvr>
                                    </p:animEffect>
                                    <p:set>
                                      <p:cBhvr>
                                        <p:cTn id="11" dur="1" fill="hold">
                                          <p:stCondLst>
                                            <p:cond delay="499"/>
                                          </p:stCondLst>
                                        </p:cTn>
                                        <p:tgtEl>
                                          <p:spTgt spid="22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49" presetClass="path" presetSubtype="0" accel="50000" decel="50000" fill="hold" grpId="1" nodeType="afterEffect">
                                  <p:stCondLst>
                                    <p:cond delay="0"/>
                                  </p:stCondLst>
                                  <p:childTnLst>
                                    <p:animMotion origin="layout" path="M 3.05556E-6 -4.07407E-6 L 0.28593 0.12987 " pathEditMode="relative" rAng="0" ptsTypes="AA">
                                      <p:cBhvr>
                                        <p:cTn id="27" dur="2000" fill="hold"/>
                                        <p:tgtEl>
                                          <p:spTgt spid="12"/>
                                        </p:tgtEl>
                                        <p:attrNameLst>
                                          <p:attrName>ppt_x</p:attrName>
                                          <p:attrName>ppt_y</p:attrName>
                                        </p:attrNameLst>
                                      </p:cBhvr>
                                      <p:rCtr x="14288" y="6481"/>
                                    </p:animMotion>
                                  </p:childTnLst>
                                </p:cTn>
                              </p:par>
                            </p:childTnLst>
                          </p:cTn>
                        </p:par>
                        <p:par>
                          <p:cTn id="28" fill="hold">
                            <p:stCondLst>
                              <p:cond delay="2500"/>
                            </p:stCondLst>
                            <p:childTnLst>
                              <p:par>
                                <p:cTn id="29" presetID="10" presetClass="exit" presetSubtype="0" fill="hold" grpId="2" nodeType="after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2" grpId="1" animBg="1"/>
      <p:bldP spid="12" grpId="2"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Convergence </a:t>
            </a:r>
            <a:r>
              <a:rPr lang="en-US" dirty="0">
                <a:solidFill>
                  <a:schemeClr val="bg2">
                    <a:lumMod val="60000"/>
                    <a:lumOff val="40000"/>
                  </a:schemeClr>
                </a:solidFill>
              </a:rPr>
              <a:t>Without Compromise</a:t>
            </a:r>
            <a:endParaRPr lang="en-US" sz="3200" dirty="0">
              <a:solidFill>
                <a:schemeClr val="bg2">
                  <a:lumMod val="60000"/>
                  <a:lumOff val="40000"/>
                </a:schemeClr>
              </a:solidFill>
            </a:endParaRPr>
          </a:p>
        </p:txBody>
      </p:sp>
      <p:grpSp>
        <p:nvGrpSpPr>
          <p:cNvPr id="5" name="Group 4"/>
          <p:cNvGrpSpPr/>
          <p:nvPr/>
        </p:nvGrpSpPr>
        <p:grpSpPr>
          <a:xfrm>
            <a:off x="1790700" y="2667000"/>
            <a:ext cx="1618570" cy="1917383"/>
            <a:chOff x="1790700" y="2667000"/>
            <a:chExt cx="1618570" cy="1917383"/>
          </a:xfrm>
        </p:grpSpPr>
        <p:pic>
          <p:nvPicPr>
            <p:cNvPr id="7172" name="Picture 4" descr="http://www.gemcable.com/Upload/service/resized/81_nortel_6500_98_main.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flipH="1">
              <a:off x="1790700" y="2667000"/>
              <a:ext cx="1618570" cy="191738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1905000" y="3200400"/>
              <a:ext cx="1371600" cy="838200"/>
            </a:xfrm>
            <a:prstGeom prst="rect">
              <a:avLst/>
            </a:prstGeom>
            <a:solidFill>
              <a:schemeClr val="accent5">
                <a:lumMod val="50000"/>
                <a:alpha val="69804"/>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bg1"/>
                  </a:solidFill>
                </a:rPr>
                <a:t>DWDM</a:t>
              </a:r>
            </a:p>
            <a:p>
              <a:pPr algn="ctr"/>
              <a:r>
                <a:rPr lang="en-US" dirty="0" smtClean="0">
                  <a:solidFill>
                    <a:schemeClr val="bg1"/>
                  </a:solidFill>
                </a:rPr>
                <a:t>Transport</a:t>
              </a:r>
              <a:endParaRPr lang="en-US" dirty="0">
                <a:solidFill>
                  <a:schemeClr val="bg1"/>
                </a:solidFill>
              </a:endParaRPr>
            </a:p>
          </p:txBody>
        </p:sp>
      </p:grpSp>
      <p:sp>
        <p:nvSpPr>
          <p:cNvPr id="8" name="Right Arrow 7"/>
          <p:cNvSpPr/>
          <p:nvPr/>
        </p:nvSpPr>
        <p:spPr>
          <a:xfrm>
            <a:off x="3666564" y="1765785"/>
            <a:ext cx="3124200" cy="3377735"/>
          </a:xfrm>
          <a:prstGeom prst="rightArrow">
            <a:avLst>
              <a:gd name="adj1" fmla="val 50000"/>
              <a:gd name="adj2" fmla="val 72868"/>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sz="2000" b="1" dirty="0" smtClean="0"/>
              <a:t>Next-Generation </a:t>
            </a:r>
          </a:p>
          <a:p>
            <a:r>
              <a:rPr lang="en-US" sz="2000" b="1" dirty="0" smtClean="0"/>
              <a:t>P-OTN System</a:t>
            </a:r>
          </a:p>
          <a:p>
            <a:endParaRPr lang="en-US" sz="2000" b="1" dirty="0"/>
          </a:p>
          <a:p>
            <a:r>
              <a:rPr lang="en-US" sz="2000" b="1" dirty="0" smtClean="0"/>
              <a:t>Without Compromise</a:t>
            </a:r>
            <a:endParaRPr lang="en-US" sz="2000" b="1" dirty="0"/>
          </a:p>
        </p:txBody>
      </p:sp>
      <p:pic>
        <p:nvPicPr>
          <p:cNvPr id="10" name="Picture 3" descr="\\NETAPP2\dept\Marketing\Photo_Library\Product_Photos\XTN\_XTN_chassis\XTN_rack_7_med (2).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933031" y="1670545"/>
            <a:ext cx="1095144" cy="3568213"/>
          </a:xfrm>
          <a:prstGeom prst="rect">
            <a:avLst/>
          </a:prstGeom>
          <a:noFill/>
        </p:spPr>
      </p:pic>
      <p:grpSp>
        <p:nvGrpSpPr>
          <p:cNvPr id="6" name="Group 5"/>
          <p:cNvGrpSpPr/>
          <p:nvPr/>
        </p:nvGrpSpPr>
        <p:grpSpPr>
          <a:xfrm>
            <a:off x="609600" y="3789285"/>
            <a:ext cx="1371600" cy="2269389"/>
            <a:chOff x="609600" y="3789285"/>
            <a:chExt cx="1371600" cy="2269389"/>
          </a:xfrm>
        </p:grpSpPr>
        <p:pic>
          <p:nvPicPr>
            <p:cNvPr id="7174" name="Picture 6"/>
            <p:cNvPicPr>
              <a:picLocks noChangeAspect="1" noChangeArrowheads="1"/>
            </p:cNvPicPr>
            <p:nvPr/>
          </p:nvPicPr>
          <p:blipFill>
            <a:blip r:embed="rId5" cstate="email">
              <a:extLst>
                <a:ext uri="{28A0092B-C50C-407E-A947-70E740481C1C}">
                  <a14:useLocalDpi xmlns:a14="http://schemas.microsoft.com/office/drawing/2010/main" xmlns=""/>
                </a:ext>
              </a:extLst>
            </a:blip>
            <a:stretch>
              <a:fillRect/>
            </a:stretch>
          </p:blipFill>
          <p:spPr bwMode="auto">
            <a:xfrm flipH="1">
              <a:off x="647700" y="3789285"/>
              <a:ext cx="1101090" cy="226938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609600" y="4495800"/>
              <a:ext cx="1371600" cy="838200"/>
            </a:xfrm>
            <a:prstGeom prst="rect">
              <a:avLst/>
            </a:prstGeom>
            <a:solidFill>
              <a:schemeClr val="accent4">
                <a:lumMod val="50000"/>
                <a:alpha val="69804"/>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bg1"/>
                  </a:solidFill>
                </a:rPr>
                <a:t>OTN</a:t>
              </a:r>
            </a:p>
            <a:p>
              <a:pPr algn="ctr"/>
              <a:r>
                <a:rPr lang="en-US" dirty="0" smtClean="0">
                  <a:solidFill>
                    <a:schemeClr val="bg1"/>
                  </a:solidFill>
                </a:rPr>
                <a:t>Switch</a:t>
              </a:r>
              <a:endParaRPr lang="en-US" dirty="0">
                <a:solidFill>
                  <a:schemeClr val="bg1"/>
                </a:solidFill>
              </a:endParaRPr>
            </a:p>
          </p:txBody>
        </p:sp>
      </p:grpSp>
      <p:grpSp>
        <p:nvGrpSpPr>
          <p:cNvPr id="4" name="Group 3"/>
          <p:cNvGrpSpPr/>
          <p:nvPr/>
        </p:nvGrpSpPr>
        <p:grpSpPr>
          <a:xfrm>
            <a:off x="529590" y="1066800"/>
            <a:ext cx="1375410" cy="2722485"/>
            <a:chOff x="529590" y="1066800"/>
            <a:chExt cx="1375410" cy="2722485"/>
          </a:xfrm>
        </p:grpSpPr>
        <p:pic>
          <p:nvPicPr>
            <p:cNvPr id="7170" name="Picture 2" descr="http://www.cisco.com/en/US/prod/collateral/routers/ps5763/images/CRS-3_16-Slot_DS-1.jpg"/>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529590" y="1066800"/>
              <a:ext cx="1219200" cy="27224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33400" y="1905000"/>
              <a:ext cx="1371600" cy="838200"/>
            </a:xfrm>
            <a:prstGeom prst="rect">
              <a:avLst/>
            </a:prstGeom>
            <a:solidFill>
              <a:srgbClr val="2A313D">
                <a:alpha val="6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bg1"/>
                  </a:solidFill>
                </a:rPr>
                <a:t>Core </a:t>
              </a:r>
            </a:p>
            <a:p>
              <a:pPr algn="ctr"/>
              <a:r>
                <a:rPr lang="en-US" dirty="0" smtClean="0">
                  <a:solidFill>
                    <a:schemeClr val="bg1"/>
                  </a:solidFill>
                </a:rPr>
                <a:t>MPLS Switch</a:t>
              </a:r>
              <a:endParaRPr lang="en-US" dirty="0">
                <a:solidFill>
                  <a:schemeClr val="bg1"/>
                </a:solidFill>
              </a:endParaRPr>
            </a:p>
          </p:txBody>
        </p:sp>
      </p:grpSp>
      <p:sp>
        <p:nvSpPr>
          <p:cNvPr id="7" name="TextBox 6"/>
          <p:cNvSpPr txBox="1"/>
          <p:nvPr/>
        </p:nvSpPr>
        <p:spPr>
          <a:xfrm>
            <a:off x="3850440" y="5442933"/>
            <a:ext cx="5194755" cy="1015663"/>
          </a:xfrm>
          <a:prstGeom prst="wedgeRectCallout">
            <a:avLst>
              <a:gd name="adj1" fmla="val 23295"/>
              <a:gd name="adj2" fmla="val -73057"/>
            </a:avLst>
          </a:prstGeom>
          <a:noFill/>
          <a:ln>
            <a:solidFill>
              <a:schemeClr val="tx1">
                <a:lumMod val="40000"/>
                <a:lumOff val="60000"/>
              </a:schemeClr>
            </a:solidFill>
          </a:ln>
        </p:spPr>
        <p:txBody>
          <a:bodyPr wrap="none" rtlCol="0">
            <a:spAutoFit/>
          </a:bodyPr>
          <a:lstStyle/>
          <a:p>
            <a:pPr algn="r"/>
            <a:r>
              <a:rPr lang="en-US" sz="2400" b="1" dirty="0" smtClean="0"/>
              <a:t>No performance limitations</a:t>
            </a:r>
          </a:p>
          <a:p>
            <a:pPr algn="r"/>
            <a:r>
              <a:rPr lang="en-US" dirty="0" smtClean="0"/>
              <a:t>No loss of rich WDM management when adding IP</a:t>
            </a:r>
          </a:p>
          <a:p>
            <a:pPr algn="r"/>
            <a:r>
              <a:rPr lang="en-US" dirty="0" smtClean="0"/>
              <a:t>No loss of WDM capacity when adding OTN switching</a:t>
            </a:r>
            <a:endParaRPr lang="en-US" dirty="0"/>
          </a:p>
        </p:txBody>
      </p:sp>
      <p:sp>
        <p:nvSpPr>
          <p:cNvPr id="9" name="TextBox 8"/>
          <p:cNvSpPr txBox="1"/>
          <p:nvPr/>
        </p:nvSpPr>
        <p:spPr>
          <a:xfrm>
            <a:off x="6706336" y="1368448"/>
            <a:ext cx="1585755" cy="369332"/>
          </a:xfrm>
          <a:prstGeom prst="rect">
            <a:avLst/>
          </a:prstGeom>
          <a:noFill/>
        </p:spPr>
        <p:txBody>
          <a:bodyPr wrap="none" rtlCol="0">
            <a:spAutoFit/>
          </a:bodyPr>
          <a:lstStyle/>
          <a:p>
            <a:pPr algn="ctr"/>
            <a:r>
              <a:rPr lang="en-US" b="1" dirty="0" smtClean="0"/>
              <a:t>Infinera DTN-X</a:t>
            </a:r>
            <a:endParaRPr lang="en-US" b="1" dirty="0"/>
          </a:p>
        </p:txBody>
      </p:sp>
      <p:sp>
        <p:nvSpPr>
          <p:cNvPr id="16"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1147712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fill="hold" nodeType="clickEffect">
                                  <p:stCondLst>
                                    <p:cond delay="0"/>
                                  </p:stCondLst>
                                  <p:childTnLst>
                                    <p:animMotion origin="layout" path="M 2.77778E-7 4.81481E-6 L 0.36684 0.14606 " pathEditMode="relative" rAng="0" ptsTypes="AA">
                                      <p:cBhvr>
                                        <p:cTn id="21" dur="1000" fill="hold"/>
                                        <p:tgtEl>
                                          <p:spTgt spid="4"/>
                                        </p:tgtEl>
                                        <p:attrNameLst>
                                          <p:attrName>ppt_x</p:attrName>
                                          <p:attrName>ppt_y</p:attrName>
                                        </p:attrNameLst>
                                      </p:cBhvr>
                                      <p:rCtr x="18333" y="7292"/>
                                    </p:animMotion>
                                  </p:childTnLst>
                                </p:cTn>
                              </p:par>
                              <p:par>
                                <p:cTn id="22" presetID="42" presetClass="path" presetSubtype="0" fill="hold" nodeType="withEffect">
                                  <p:stCondLst>
                                    <p:cond delay="0"/>
                                  </p:stCondLst>
                                  <p:childTnLst>
                                    <p:animMotion origin="layout" path="M 5E-6 -3.7037E-6 L 0.21563 -0.00648 " pathEditMode="relative" rAng="0" ptsTypes="AA">
                                      <p:cBhvr>
                                        <p:cTn id="23" dur="1000" fill="hold"/>
                                        <p:tgtEl>
                                          <p:spTgt spid="5"/>
                                        </p:tgtEl>
                                        <p:attrNameLst>
                                          <p:attrName>ppt_x</p:attrName>
                                          <p:attrName>ppt_y</p:attrName>
                                        </p:attrNameLst>
                                      </p:cBhvr>
                                      <p:rCtr x="10781" y="-324"/>
                                    </p:animMotion>
                                  </p:childTnLst>
                                </p:cTn>
                              </p:par>
                              <p:par>
                                <p:cTn id="24" presetID="42" presetClass="path" presetSubtype="0" fill="hold" nodeType="withEffect">
                                  <p:stCondLst>
                                    <p:cond delay="0"/>
                                  </p:stCondLst>
                                  <p:childTnLst>
                                    <p:animMotion origin="layout" path="M 3.33333E-6 -4.07407E-6 L 0.35833 -0.17338 " pathEditMode="relative" rAng="0" ptsTypes="AA">
                                      <p:cBhvr>
                                        <p:cTn id="25" dur="1000" fill="hold"/>
                                        <p:tgtEl>
                                          <p:spTgt spid="6"/>
                                        </p:tgtEl>
                                        <p:attrNameLst>
                                          <p:attrName>ppt_x</p:attrName>
                                          <p:attrName>ppt_y</p:attrName>
                                        </p:attrNameLst>
                                      </p:cBhvr>
                                      <p:rCtr x="17917" y="-8681"/>
                                    </p:animMotion>
                                  </p:childTnLst>
                                </p:cTn>
                              </p:par>
                            </p:childTnLst>
                          </p:cTn>
                        </p:par>
                        <p:par>
                          <p:cTn id="26" fill="hold">
                            <p:stCondLst>
                              <p:cond delay="1000"/>
                            </p:stCondLst>
                            <p:childTnLst>
                              <p:par>
                                <p:cTn id="27" presetID="10" presetClass="exit" presetSubtype="0" fill="hold" nodeType="after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7">
                                            <p:bg/>
                                          </p:spTgt>
                                        </p:tgtEl>
                                        <p:attrNameLst>
                                          <p:attrName>style.visibility</p:attrName>
                                        </p:attrNameLst>
                                      </p:cBhvr>
                                      <p:to>
                                        <p:strVal val="visible"/>
                                      </p:to>
                                    </p:set>
                                    <p:animEffect transition="in" filter="fade">
                                      <p:cBhvr>
                                        <p:cTn id="51" dur="1000"/>
                                        <p:tgtEl>
                                          <p:spTgt spid="7">
                                            <p:bg/>
                                          </p:spTgt>
                                        </p:tgtEl>
                                      </p:cBhvr>
                                    </p:animEffect>
                                    <p:anim calcmode="lin" valueType="num">
                                      <p:cBhvr>
                                        <p:cTn id="52" dur="1000" fill="hold"/>
                                        <p:tgtEl>
                                          <p:spTgt spid="7">
                                            <p:bg/>
                                          </p:spTgt>
                                        </p:tgtEl>
                                        <p:attrNameLst>
                                          <p:attrName>ppt_x</p:attrName>
                                        </p:attrNameLst>
                                      </p:cBhvr>
                                      <p:tavLst>
                                        <p:tav tm="0">
                                          <p:val>
                                            <p:strVal val="#ppt_x"/>
                                          </p:val>
                                        </p:tav>
                                        <p:tav tm="100000">
                                          <p:val>
                                            <p:strVal val="#ppt_x"/>
                                          </p:val>
                                        </p:tav>
                                      </p:tavLst>
                                    </p:anim>
                                    <p:anim calcmode="lin" valueType="num">
                                      <p:cBhvr>
                                        <p:cTn id="53" dur="1000" fill="hold"/>
                                        <p:tgtEl>
                                          <p:spTgt spid="7">
                                            <p:bg/>
                                          </p:spTgt>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1000"/>
                                        <p:tgtEl>
                                          <p:spTgt spid="7">
                                            <p:txEl>
                                              <p:pRg st="0" end="0"/>
                                            </p:txEl>
                                          </p:spTgt>
                                        </p:tgtEl>
                                      </p:cBhvr>
                                    </p:animEffect>
                                    <p:anim calcmode="lin" valueType="num">
                                      <p:cBhvr>
                                        <p:cTn id="5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fade">
                                      <p:cBhvr>
                                        <p:cTn id="64" dur="1000"/>
                                        <p:tgtEl>
                                          <p:spTgt spid="7">
                                            <p:txEl>
                                              <p:pRg st="1" end="1"/>
                                            </p:txEl>
                                          </p:spTgt>
                                        </p:tgtEl>
                                      </p:cBhvr>
                                    </p:animEffect>
                                    <p:anim calcmode="lin" valueType="num">
                                      <p:cBhvr>
                                        <p:cTn id="6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7">
                                            <p:txEl>
                                              <p:pRg st="2" end="2"/>
                                            </p:txEl>
                                          </p:spTgt>
                                        </p:tgtEl>
                                        <p:attrNameLst>
                                          <p:attrName>style.visibility</p:attrName>
                                        </p:attrNameLst>
                                      </p:cBhvr>
                                      <p:to>
                                        <p:strVal val="visible"/>
                                      </p:to>
                                    </p:set>
                                    <p:animEffect transition="in" filter="fade">
                                      <p:cBhvr>
                                        <p:cTn id="70" dur="1000"/>
                                        <p:tgtEl>
                                          <p:spTgt spid="7">
                                            <p:txEl>
                                              <p:pRg st="2" end="2"/>
                                            </p:txEl>
                                          </p:spTgt>
                                        </p:tgtEl>
                                      </p:cBhvr>
                                    </p:animEffect>
                                    <p:anim calcmode="lin" valueType="num">
                                      <p:cBhvr>
                                        <p:cTn id="7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p"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tted worldmap 1.1 [Converted].emf"/>
          <p:cNvPicPr>
            <a:picLocks noChangeAspect="1"/>
          </p:cNvPicPr>
          <p:nvPr/>
        </p:nvPicPr>
        <p:blipFill>
          <a:blip r:embed="rId2" cstate="print">
            <a:duotone>
              <a:prstClr val="black"/>
              <a:schemeClr val="accent2">
                <a:tint val="45000"/>
                <a:satMod val="400000"/>
              </a:schemeClr>
            </a:duotone>
            <a:lum bright="20000" contrast="20000"/>
          </a:blip>
          <a:stretch>
            <a:fillRect/>
          </a:stretch>
        </p:blipFill>
        <p:spPr>
          <a:xfrm>
            <a:off x="15750" y="1066800"/>
            <a:ext cx="9112501" cy="5410200"/>
          </a:xfrm>
          <a:prstGeom prst="rect">
            <a:avLst/>
          </a:prstGeom>
        </p:spPr>
      </p:pic>
      <p:grpSp>
        <p:nvGrpSpPr>
          <p:cNvPr id="28" name="Group 27"/>
          <p:cNvGrpSpPr/>
          <p:nvPr/>
        </p:nvGrpSpPr>
        <p:grpSpPr>
          <a:xfrm>
            <a:off x="2362200" y="1390649"/>
            <a:ext cx="6477000" cy="4800600"/>
            <a:chOff x="2514600" y="1524000"/>
            <a:chExt cx="6477000" cy="4800600"/>
          </a:xfrm>
        </p:grpSpPr>
        <p:sp>
          <p:nvSpPr>
            <p:cNvPr id="33" name="Content Placeholder 5"/>
            <p:cNvSpPr txBox="1">
              <a:spLocks/>
            </p:cNvSpPr>
            <p:nvPr/>
          </p:nvSpPr>
          <p:spPr>
            <a:xfrm>
              <a:off x="2895600" y="1524000"/>
              <a:ext cx="6096000" cy="4800600"/>
            </a:xfrm>
            <a:prstGeom prst="rect">
              <a:avLst/>
            </a:prstGeom>
            <a:solidFill>
              <a:schemeClr val="bg1"/>
            </a:solidFill>
            <a:ln>
              <a:solidFill>
                <a:schemeClr val="tx1"/>
              </a:solidFill>
            </a:ln>
            <a:effectLst>
              <a:outerShdw blurRad="127000" sx="102000" sy="102000" algn="ctr" rotWithShape="0">
                <a:prstClr val="black">
                  <a:alpha val="30000"/>
                </a:prstClr>
              </a:outerShdw>
            </a:effectLst>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Innovator</a:t>
              </a:r>
            </a:p>
            <a:p>
              <a:pPr lvl="1"/>
              <a:r>
                <a:rPr lang="en-US" dirty="0" smtClean="0"/>
                <a:t>Founded 2001 in Silicon Valley, IPO </a:t>
              </a:r>
              <a:r>
                <a:rPr lang="en-US" dirty="0"/>
                <a:t>2007</a:t>
              </a:r>
            </a:p>
            <a:p>
              <a:pPr lvl="1"/>
              <a:r>
                <a:rPr lang="en-US" dirty="0"/>
                <a:t>Transformed </a:t>
              </a:r>
              <a:r>
                <a:rPr lang="en-US" b="1" dirty="0"/>
                <a:t>Optical Transport </a:t>
              </a:r>
              <a:r>
                <a:rPr lang="en-US" dirty="0"/>
                <a:t>Market</a:t>
              </a:r>
            </a:p>
            <a:p>
              <a:pPr lvl="1"/>
              <a:r>
                <a:rPr lang="en-US" dirty="0" smtClean="0"/>
                <a:t>Pioneered Photonic </a:t>
              </a:r>
              <a:r>
                <a:rPr lang="en-US" dirty="0"/>
                <a:t>Integrated Circuits (PICs)</a:t>
              </a:r>
            </a:p>
            <a:p>
              <a:pPr lvl="1"/>
              <a:r>
                <a:rPr lang="en-US" dirty="0" smtClean="0"/>
                <a:t>First to integrate DWDM with OTN switching</a:t>
              </a:r>
              <a:endParaRPr lang="en-US" dirty="0"/>
            </a:p>
            <a:p>
              <a:pPr lvl="1"/>
              <a:r>
                <a:rPr lang="en-US" b="1" dirty="0" smtClean="0"/>
                <a:t>Significant Intellectual Property</a:t>
              </a:r>
              <a:r>
                <a:rPr lang="en-US" dirty="0" smtClean="0"/>
                <a:t>: 320 </a:t>
              </a:r>
              <a:r>
                <a:rPr lang="en-US" dirty="0"/>
                <a:t>Patents Filed/Granted</a:t>
              </a:r>
            </a:p>
            <a:p>
              <a:pPr lvl="1"/>
              <a:endParaRPr lang="en-US" sz="1800" dirty="0"/>
            </a:p>
          </p:txBody>
        </p:sp>
        <p:sp>
          <p:nvSpPr>
            <p:cNvPr id="34" name="Rectangle 33"/>
            <p:cNvSpPr/>
            <p:nvPr/>
          </p:nvSpPr>
          <p:spPr>
            <a:xfrm>
              <a:off x="2514600" y="3657600"/>
              <a:ext cx="381000" cy="60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5" name="Picture 3" descr="C:\Users\gbennett\Documents\Infinera\Other Stuff\Clipart\Lyon Photos for Public Use\Ready to Ship.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128551" y="4460927"/>
              <a:ext cx="1714500" cy="114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7" name="Picture 5" descr="C:\Users\gbennett\Documents\Infinera\Other Stuff\Clipart\Lyon Photos for Public Use\Gateway Shot3.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090332" y="4442199"/>
              <a:ext cx="1747838" cy="11608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9" name="Picture 7" descr="C:\Users\gbennett\Documents\Infinera\Other Stuff\Clipart\Lyon Photos for Public Use\Fibre Systems Europe (Infinera FSE 030).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262178" y="4460927"/>
              <a:ext cx="1560691" cy="11705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sp>
        <p:nvSpPr>
          <p:cNvPr id="3" name="Title 2"/>
          <p:cNvSpPr>
            <a:spLocks noGrp="1"/>
          </p:cNvSpPr>
          <p:nvPr>
            <p:ph type="title"/>
          </p:nvPr>
        </p:nvSpPr>
        <p:spPr/>
        <p:txBody>
          <a:bodyPr/>
          <a:lstStyle/>
          <a:p>
            <a:r>
              <a:rPr lang="en-US" dirty="0" smtClean="0"/>
              <a:t>Who is Infinera</a:t>
            </a:r>
            <a:endParaRPr lang="en-US" dirty="0"/>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382030" y="2547124"/>
            <a:ext cx="1980170" cy="24876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Footer Placeholder 1"/>
          <p:cNvSpPr>
            <a:spLocks noGrp="1"/>
          </p:cNvSpPr>
          <p:nvPr>
            <p:ph type="ftr" sz="quarter" idx="4294967295"/>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4004781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7996" y="327447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Boosting network efficiency</a:t>
            </a:r>
          </a:p>
        </p:txBody>
      </p:sp>
      <p:sp>
        <p:nvSpPr>
          <p:cNvPr id="5" name="Rectangle 4"/>
          <p:cNvSpPr/>
          <p:nvPr/>
        </p:nvSpPr>
        <p:spPr>
          <a:xfrm>
            <a:off x="1677997" y="448415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prstClr val="white"/>
                </a:solidFill>
              </a:rPr>
              <a:t>Enabling customer success</a:t>
            </a:r>
          </a:p>
        </p:txBody>
      </p:sp>
      <p:sp>
        <p:nvSpPr>
          <p:cNvPr id="7" name="Rectangle 6"/>
          <p:cNvSpPr/>
          <p:nvPr/>
        </p:nvSpPr>
        <p:spPr>
          <a:xfrm>
            <a:off x="1677995" y="204003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Network challenges</a:t>
            </a:r>
          </a:p>
        </p:txBody>
      </p:sp>
      <p:sp>
        <p:nvSpPr>
          <p:cNvPr id="11"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
        <p:nvSpPr>
          <p:cNvPr id="12" name="Rectangle 11"/>
          <p:cNvSpPr/>
          <p:nvPr/>
        </p:nvSpPr>
        <p:spPr>
          <a:xfrm>
            <a:off x="1666846" y="85429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srgbClr val="5F5F5F"/>
                </a:solidFill>
              </a:rPr>
              <a:t>Business challenges</a:t>
            </a:r>
          </a:p>
        </p:txBody>
      </p:sp>
    </p:spTree>
    <p:extLst>
      <p:ext uri="{BB962C8B-B14F-4D97-AF65-F5344CB8AC3E}">
        <p14:creationId xmlns:p14="http://schemas.microsoft.com/office/powerpoint/2010/main" xmlns="" val="3898498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a:off x="3248575" y="1616328"/>
            <a:ext cx="31951" cy="3972527"/>
          </a:xfrm>
          <a:prstGeom prst="line">
            <a:avLst/>
          </a:prstGeom>
          <a:ln>
            <a:solidFill>
              <a:srgbClr val="97E4FF">
                <a:alpha val="29804"/>
              </a:srgbClr>
            </a:soli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normAutofit/>
          </a:bodyPr>
          <a:lstStyle/>
          <a:p>
            <a:r>
              <a:rPr lang="en-US" dirty="0" smtClean="0"/>
              <a:t>Helping scale bandwidth, not network TCO</a:t>
            </a:r>
            <a:endParaRPr lang="en-US" dirty="0"/>
          </a:p>
        </p:txBody>
      </p:sp>
      <p:sp>
        <p:nvSpPr>
          <p:cNvPr id="28" name="Freihandform 59408"/>
          <p:cNvSpPr/>
          <p:nvPr/>
        </p:nvSpPr>
        <p:spPr>
          <a:xfrm>
            <a:off x="3906206" y="5108622"/>
            <a:ext cx="1323404" cy="199715"/>
          </a:xfrm>
          <a:custGeom>
            <a:avLst/>
            <a:gdLst>
              <a:gd name="connsiteX0" fmla="*/ 0 w 1500357"/>
              <a:gd name="connsiteY0" fmla="*/ 0 h 233323"/>
              <a:gd name="connsiteX1" fmla="*/ 647700 w 1500357"/>
              <a:gd name="connsiteY1" fmla="*/ 148166 h 233323"/>
              <a:gd name="connsiteX2" fmla="*/ 1452034 w 1500357"/>
              <a:gd name="connsiteY2" fmla="*/ 228600 h 233323"/>
              <a:gd name="connsiteX3" fmla="*/ 1413934 w 1500357"/>
              <a:gd name="connsiteY3" fmla="*/ 224366 h 233323"/>
              <a:gd name="connsiteX4" fmla="*/ 1413934 w 1500357"/>
              <a:gd name="connsiteY4" fmla="*/ 224366 h 23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357" h="233323">
                <a:moveTo>
                  <a:pt x="0" y="0"/>
                </a:moveTo>
                <a:cubicBezTo>
                  <a:pt x="202847" y="55033"/>
                  <a:pt x="405694" y="110066"/>
                  <a:pt x="647700" y="148166"/>
                </a:cubicBezTo>
                <a:cubicBezTo>
                  <a:pt x="889706" y="186266"/>
                  <a:pt x="1324328" y="215900"/>
                  <a:pt x="1452034" y="228600"/>
                </a:cubicBezTo>
                <a:cubicBezTo>
                  <a:pt x="1579740" y="241300"/>
                  <a:pt x="1413934" y="224366"/>
                  <a:pt x="1413934" y="224366"/>
                </a:cubicBezTo>
                <a:lnTo>
                  <a:pt x="1413934" y="224366"/>
                </a:lnTo>
              </a:path>
            </a:pathLst>
          </a:custGeom>
          <a:ln w="57150">
            <a:solidFill>
              <a:srgbClr val="0C64A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 name="Group 4"/>
          <p:cNvGrpSpPr/>
          <p:nvPr/>
        </p:nvGrpSpPr>
        <p:grpSpPr>
          <a:xfrm>
            <a:off x="28365" y="1997461"/>
            <a:ext cx="5970442" cy="3970746"/>
            <a:chOff x="28365" y="1997461"/>
            <a:chExt cx="5970442" cy="3970746"/>
          </a:xfrm>
        </p:grpSpPr>
        <p:sp>
          <p:nvSpPr>
            <p:cNvPr id="36" name="Rectangle 35"/>
            <p:cNvSpPr/>
            <p:nvPr/>
          </p:nvSpPr>
          <p:spPr>
            <a:xfrm>
              <a:off x="600003" y="2680021"/>
              <a:ext cx="5398804" cy="493088"/>
            </a:xfrm>
            <a:prstGeom prst="rect">
              <a:avLst/>
            </a:prstGeom>
            <a:solidFill>
              <a:schemeClr val="tx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600003" y="3244975"/>
              <a:ext cx="5398804" cy="493088"/>
            </a:xfrm>
            <a:prstGeom prst="rect">
              <a:avLst/>
            </a:prstGeom>
            <a:solidFill>
              <a:schemeClr val="tx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600003" y="3809929"/>
              <a:ext cx="5398804" cy="493088"/>
            </a:xfrm>
            <a:prstGeom prst="rect">
              <a:avLst/>
            </a:prstGeom>
            <a:solidFill>
              <a:schemeClr val="tx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600003" y="4374883"/>
              <a:ext cx="5398804" cy="493088"/>
            </a:xfrm>
            <a:prstGeom prst="rect">
              <a:avLst/>
            </a:prstGeom>
            <a:solidFill>
              <a:schemeClr val="tx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600003" y="4939837"/>
              <a:ext cx="5398804" cy="493088"/>
            </a:xfrm>
            <a:prstGeom prst="rect">
              <a:avLst/>
            </a:prstGeom>
            <a:solidFill>
              <a:schemeClr val="tx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feld 13"/>
            <p:cNvSpPr txBox="1"/>
            <p:nvPr/>
          </p:nvSpPr>
          <p:spPr>
            <a:xfrm>
              <a:off x="600003" y="1997461"/>
              <a:ext cx="5360996" cy="646331"/>
            </a:xfrm>
            <a:prstGeom prst="rect">
              <a:avLst/>
            </a:prstGeom>
            <a:noFill/>
          </p:spPr>
          <p:txBody>
            <a:bodyPr wrap="square" rtlCol="0">
              <a:spAutoFit/>
            </a:bodyPr>
            <a:lstStyle/>
            <a:p>
              <a:pPr algn="ctr"/>
              <a:r>
                <a:rPr lang="en-US" b="1" dirty="0" smtClean="0"/>
                <a:t>Expected Cost* Evolution for Bandwidth</a:t>
              </a:r>
            </a:p>
            <a:p>
              <a:pPr algn="ctr"/>
              <a:r>
                <a:rPr lang="en-US" i="1" dirty="0" smtClean="0"/>
                <a:t>International DWDM Systems</a:t>
              </a:r>
              <a:endParaRPr lang="en-US" sz="1600" i="1" dirty="0"/>
            </a:p>
          </p:txBody>
        </p:sp>
        <p:cxnSp>
          <p:nvCxnSpPr>
            <p:cNvPr id="11" name="Gerade Verbindung 2"/>
            <p:cNvCxnSpPr/>
            <p:nvPr/>
          </p:nvCxnSpPr>
          <p:spPr>
            <a:xfrm>
              <a:off x="600003" y="2516992"/>
              <a:ext cx="0" cy="3081801"/>
            </a:xfrm>
            <a:prstGeom prst="line">
              <a:avLst/>
            </a:prstGeom>
            <a:ln>
              <a:solidFill>
                <a:srgbClr val="0C64A6"/>
              </a:solidFill>
            </a:ln>
          </p:spPr>
          <p:style>
            <a:lnRef idx="2">
              <a:schemeClr val="accent1"/>
            </a:lnRef>
            <a:fillRef idx="0">
              <a:schemeClr val="accent1"/>
            </a:fillRef>
            <a:effectRef idx="1">
              <a:schemeClr val="accent1"/>
            </a:effectRef>
            <a:fontRef idx="minor">
              <a:schemeClr val="tx1"/>
            </a:fontRef>
          </p:style>
        </p:cxnSp>
        <p:cxnSp>
          <p:nvCxnSpPr>
            <p:cNvPr id="12" name="Gerade Verbindung 5"/>
            <p:cNvCxnSpPr/>
            <p:nvPr/>
          </p:nvCxnSpPr>
          <p:spPr>
            <a:xfrm>
              <a:off x="600003" y="5598794"/>
              <a:ext cx="5398804" cy="0"/>
            </a:xfrm>
            <a:prstGeom prst="line">
              <a:avLst/>
            </a:prstGeom>
            <a:ln>
              <a:solidFill>
                <a:srgbClr val="0C64A6"/>
              </a:solidFill>
            </a:ln>
          </p:spPr>
          <p:style>
            <a:lnRef idx="2">
              <a:schemeClr val="accent1"/>
            </a:lnRef>
            <a:fillRef idx="0">
              <a:schemeClr val="accent1"/>
            </a:fillRef>
            <a:effectRef idx="1">
              <a:schemeClr val="accent1"/>
            </a:effectRef>
            <a:fontRef idx="minor">
              <a:schemeClr val="tx1"/>
            </a:fontRef>
          </p:style>
        </p:cxnSp>
        <p:sp>
          <p:nvSpPr>
            <p:cNvPr id="13" name="Textfeld 6"/>
            <p:cNvSpPr txBox="1"/>
            <p:nvPr/>
          </p:nvSpPr>
          <p:spPr>
            <a:xfrm>
              <a:off x="1045103" y="5660430"/>
              <a:ext cx="4426212" cy="307777"/>
            </a:xfrm>
            <a:prstGeom prst="rect">
              <a:avLst/>
            </a:prstGeom>
            <a:noFill/>
          </p:spPr>
          <p:txBody>
            <a:bodyPr wrap="none" rtlCol="0">
              <a:spAutoFit/>
            </a:bodyPr>
            <a:lstStyle/>
            <a:p>
              <a:r>
                <a:rPr lang="en-US" sz="1400" smtClean="0"/>
                <a:t>2003       2005       2007       2009       2011       2013       2015</a:t>
              </a:r>
              <a:endParaRPr lang="en-US" sz="1400"/>
            </a:p>
          </p:txBody>
        </p:sp>
        <p:sp>
          <p:nvSpPr>
            <p:cNvPr id="14" name="Textfeld 7"/>
            <p:cNvSpPr txBox="1"/>
            <p:nvPr/>
          </p:nvSpPr>
          <p:spPr>
            <a:xfrm>
              <a:off x="28365" y="2640265"/>
              <a:ext cx="598923" cy="2958528"/>
            </a:xfrm>
            <a:prstGeom prst="rect">
              <a:avLst/>
            </a:prstGeom>
            <a:noFill/>
          </p:spPr>
          <p:txBody>
            <a:bodyPr wrap="square" rtlCol="0">
              <a:spAutoFit/>
            </a:bodyPr>
            <a:lstStyle/>
            <a:p>
              <a:r>
                <a:rPr lang="en-US" sz="1400" dirty="0" smtClean="0"/>
                <a:t>100%</a:t>
              </a:r>
            </a:p>
            <a:p>
              <a:endParaRPr lang="en-US" sz="1400" dirty="0" smtClean="0"/>
            </a:p>
            <a:p>
              <a:r>
                <a:rPr lang="en-US" sz="1400" dirty="0" smtClean="0"/>
                <a:t>  </a:t>
              </a:r>
            </a:p>
            <a:p>
              <a:r>
                <a:rPr lang="en-US" sz="1400" dirty="0" smtClean="0"/>
                <a:t>  80%</a:t>
              </a:r>
            </a:p>
            <a:p>
              <a:endParaRPr lang="en-US" sz="1400" dirty="0" smtClean="0"/>
            </a:p>
            <a:p>
              <a:endParaRPr lang="en-US" sz="1400" dirty="0" smtClean="0"/>
            </a:p>
            <a:p>
              <a:r>
                <a:rPr lang="en-US" sz="1400" dirty="0" smtClean="0"/>
                <a:t>  60%</a:t>
              </a:r>
            </a:p>
            <a:p>
              <a:endParaRPr lang="en-US" sz="1400" dirty="0" smtClean="0"/>
            </a:p>
            <a:p>
              <a:endParaRPr lang="en-US" sz="1400" dirty="0" smtClean="0"/>
            </a:p>
            <a:p>
              <a:r>
                <a:rPr lang="en-US" sz="1400" dirty="0" smtClean="0"/>
                <a:t>  40%</a:t>
              </a:r>
            </a:p>
            <a:p>
              <a:endParaRPr lang="en-US" sz="1400" dirty="0" smtClean="0"/>
            </a:p>
            <a:p>
              <a:endParaRPr lang="en-US" sz="1400" dirty="0" smtClean="0"/>
            </a:p>
            <a:p>
              <a:r>
                <a:rPr lang="en-US" sz="1400" dirty="0" smtClean="0"/>
                <a:t>  20%</a:t>
              </a:r>
              <a:endParaRPr lang="en-US" sz="1400" dirty="0"/>
            </a:p>
          </p:txBody>
        </p:sp>
        <p:sp>
          <p:nvSpPr>
            <p:cNvPr id="15" name="Abgerundetes Rechteck 8"/>
            <p:cNvSpPr/>
            <p:nvPr/>
          </p:nvSpPr>
          <p:spPr>
            <a:xfrm>
              <a:off x="1171641" y="2701901"/>
              <a:ext cx="127031" cy="12327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bgerundetes Rechteck 14"/>
            <p:cNvSpPr/>
            <p:nvPr/>
          </p:nvSpPr>
          <p:spPr>
            <a:xfrm>
              <a:off x="2505463" y="4366073"/>
              <a:ext cx="127031" cy="12327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bgerundetes Rechteck 16"/>
            <p:cNvSpPr/>
            <p:nvPr/>
          </p:nvSpPr>
          <p:spPr>
            <a:xfrm>
              <a:off x="1743279" y="3749713"/>
              <a:ext cx="127031" cy="12327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bgerundetes Rechteck 17"/>
            <p:cNvSpPr/>
            <p:nvPr/>
          </p:nvSpPr>
          <p:spPr>
            <a:xfrm>
              <a:off x="3204132" y="4797526"/>
              <a:ext cx="127031" cy="12327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bgerundetes Rechteck 15"/>
            <p:cNvSpPr/>
            <p:nvPr/>
          </p:nvSpPr>
          <p:spPr>
            <a:xfrm>
              <a:off x="3839285" y="5044070"/>
              <a:ext cx="127031" cy="12327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Abgerundetes Rechteck 18"/>
            <p:cNvSpPr/>
            <p:nvPr/>
          </p:nvSpPr>
          <p:spPr>
            <a:xfrm>
              <a:off x="5109592" y="5228978"/>
              <a:ext cx="127031" cy="12327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Abgerundetes Rechteck 19"/>
            <p:cNvSpPr/>
            <p:nvPr/>
          </p:nvSpPr>
          <p:spPr>
            <a:xfrm>
              <a:off x="4410923" y="5167342"/>
              <a:ext cx="127031" cy="12327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feld 1"/>
            <p:cNvSpPr txBox="1"/>
            <p:nvPr/>
          </p:nvSpPr>
          <p:spPr>
            <a:xfrm>
              <a:off x="627288" y="5173434"/>
              <a:ext cx="3286221" cy="307777"/>
            </a:xfrm>
            <a:prstGeom prst="rect">
              <a:avLst/>
            </a:prstGeom>
            <a:noFill/>
          </p:spPr>
          <p:txBody>
            <a:bodyPr wrap="none" rtlCol="0">
              <a:spAutoFit/>
            </a:bodyPr>
            <a:lstStyle/>
            <a:p>
              <a:r>
                <a:rPr lang="en-US" sz="1400" b="1" dirty="0" smtClean="0">
                  <a:solidFill>
                    <a:srgbClr val="C00000"/>
                  </a:solidFill>
                </a:rPr>
                <a:t>* Cost = Total Cost of Ownership per </a:t>
              </a:r>
              <a:r>
                <a:rPr lang="en-US" sz="1400" b="1" dirty="0" err="1" smtClean="0">
                  <a:solidFill>
                    <a:srgbClr val="C00000"/>
                  </a:solidFill>
                </a:rPr>
                <a:t>Gbps</a:t>
              </a:r>
              <a:endParaRPr lang="en-US" sz="1400" b="1" dirty="0">
                <a:solidFill>
                  <a:srgbClr val="C00000"/>
                </a:solidFill>
              </a:endParaRPr>
            </a:p>
          </p:txBody>
        </p:sp>
      </p:grpSp>
      <p:sp>
        <p:nvSpPr>
          <p:cNvPr id="34" name="TextBox 33"/>
          <p:cNvSpPr txBox="1"/>
          <p:nvPr/>
        </p:nvSpPr>
        <p:spPr>
          <a:xfrm>
            <a:off x="298173" y="1273704"/>
            <a:ext cx="8756374" cy="461665"/>
          </a:xfrm>
          <a:prstGeom prst="rect">
            <a:avLst/>
          </a:prstGeom>
          <a:noFill/>
        </p:spPr>
        <p:txBody>
          <a:bodyPr wrap="square" rtlCol="0">
            <a:spAutoFit/>
          </a:bodyPr>
          <a:lstStyle/>
          <a:p>
            <a:r>
              <a:rPr lang="en-US" sz="2400" b="1" dirty="0" smtClean="0">
                <a:solidFill>
                  <a:srgbClr val="0070C0"/>
                </a:solidFill>
              </a:rPr>
              <a:t>Tier 1 Operator in 2009</a:t>
            </a:r>
            <a:endParaRPr lang="en-US" sz="2400" b="1" dirty="0">
              <a:solidFill>
                <a:srgbClr val="0070C0"/>
              </a:solidFill>
            </a:endParaRPr>
          </a:p>
        </p:txBody>
      </p:sp>
      <p:sp>
        <p:nvSpPr>
          <p:cNvPr id="45" name="Rounded Rectangle 44"/>
          <p:cNvSpPr/>
          <p:nvPr/>
        </p:nvSpPr>
        <p:spPr>
          <a:xfrm>
            <a:off x="6202016" y="4056473"/>
            <a:ext cx="2782957" cy="471936"/>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smtClean="0">
                <a:solidFill>
                  <a:schemeClr val="tx1"/>
                </a:solidFill>
              </a:rPr>
              <a:t>Looked for 50% TCO reduction</a:t>
            </a:r>
            <a:endParaRPr lang="en-US" sz="1600" b="1" dirty="0">
              <a:solidFill>
                <a:schemeClr val="tx1"/>
              </a:solidFill>
            </a:endParaRPr>
          </a:p>
        </p:txBody>
      </p:sp>
      <p:sp>
        <p:nvSpPr>
          <p:cNvPr id="46" name="Down Arrow 45"/>
          <p:cNvSpPr/>
          <p:nvPr/>
        </p:nvSpPr>
        <p:spPr>
          <a:xfrm>
            <a:off x="7330107" y="4659307"/>
            <a:ext cx="526773" cy="49308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Down Arrow 46"/>
          <p:cNvSpPr/>
          <p:nvPr/>
        </p:nvSpPr>
        <p:spPr>
          <a:xfrm flipV="1">
            <a:off x="7330107" y="3434572"/>
            <a:ext cx="526773" cy="49308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ounded Rectangle 47"/>
          <p:cNvSpPr/>
          <p:nvPr/>
        </p:nvSpPr>
        <p:spPr>
          <a:xfrm>
            <a:off x="6202014" y="2880353"/>
            <a:ext cx="2782957" cy="471936"/>
          </a:xfrm>
          <a:prstGeom prst="round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smtClean="0"/>
              <a:t>Capex</a:t>
            </a:r>
            <a:r>
              <a:rPr lang="en-US" sz="1600" b="1" dirty="0" smtClean="0"/>
              <a:t> was only 30% of TCO</a:t>
            </a:r>
            <a:endParaRPr lang="en-US" sz="1600" b="1" dirty="0"/>
          </a:p>
        </p:txBody>
      </p:sp>
      <p:sp>
        <p:nvSpPr>
          <p:cNvPr id="49" name="Rounded Rectangle 48"/>
          <p:cNvSpPr/>
          <p:nvPr/>
        </p:nvSpPr>
        <p:spPr>
          <a:xfrm>
            <a:off x="6202013" y="5294092"/>
            <a:ext cx="2782957" cy="605381"/>
          </a:xfrm>
          <a:prstGeom prst="roundRect">
            <a:avLst/>
          </a:prstGeom>
          <a:solidFill>
            <a:srgbClr val="2A9A5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smtClean="0"/>
              <a:t>With Infinera achieved 70% TCO reduction</a:t>
            </a:r>
            <a:endParaRPr lang="en-US" sz="1600" b="1" dirty="0"/>
          </a:p>
        </p:txBody>
      </p:sp>
      <p:sp>
        <p:nvSpPr>
          <p:cNvPr id="50" name="Chevron 49"/>
          <p:cNvSpPr/>
          <p:nvPr/>
        </p:nvSpPr>
        <p:spPr>
          <a:xfrm>
            <a:off x="5809343" y="3927660"/>
            <a:ext cx="362853" cy="801339"/>
          </a:xfrm>
          <a:prstGeom prst="chevron">
            <a:avLst/>
          </a:prstGeom>
          <a:solidFill>
            <a:srgbClr val="00B0F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4" name="Content Placeholder 1"/>
          <p:cNvSpPr txBox="1">
            <a:spLocks/>
          </p:cNvSpPr>
          <p:nvPr/>
        </p:nvSpPr>
        <p:spPr>
          <a:xfrm>
            <a:off x="-1451" y="6296782"/>
            <a:ext cx="4358272"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rgbClr val="5F5F5F"/>
                </a:solidFill>
              </a:rPr>
              <a:t>Source: Tier 1 Operator</a:t>
            </a:r>
          </a:p>
        </p:txBody>
      </p:sp>
      <p:cxnSp>
        <p:nvCxnSpPr>
          <p:cNvPr id="6" name="Straight Arrow Connector 5"/>
          <p:cNvCxnSpPr/>
          <p:nvPr/>
        </p:nvCxnSpPr>
        <p:spPr>
          <a:xfrm>
            <a:off x="1480930" y="2763537"/>
            <a:ext cx="1630018" cy="196546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3457967" y="4040017"/>
            <a:ext cx="2401692" cy="547871"/>
            <a:chOff x="4346135" y="3766615"/>
            <a:chExt cx="1698994" cy="874959"/>
          </a:xfrm>
        </p:grpSpPr>
        <p:sp>
          <p:nvSpPr>
            <p:cNvPr id="9" name="Ovale Legende 3"/>
            <p:cNvSpPr/>
            <p:nvPr/>
          </p:nvSpPr>
          <p:spPr>
            <a:xfrm>
              <a:off x="4369934" y="3766615"/>
              <a:ext cx="1651399" cy="874959"/>
            </a:xfrm>
            <a:prstGeom prst="wedgeRoundRectCallout">
              <a:avLst>
                <a:gd name="adj1" fmla="val 5777"/>
                <a:gd name="adj2" fmla="val 150926"/>
                <a:gd name="adj3" fmla="val 16667"/>
              </a:avLst>
            </a:prstGeom>
            <a:solidFill>
              <a:srgbClr val="81DB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7" name="Textfeld 26"/>
            <p:cNvSpPr txBox="1"/>
            <p:nvPr/>
          </p:nvSpPr>
          <p:spPr>
            <a:xfrm>
              <a:off x="4346135" y="3811343"/>
              <a:ext cx="1698994" cy="644493"/>
            </a:xfrm>
            <a:prstGeom prst="rect">
              <a:avLst/>
            </a:prstGeom>
            <a:noFill/>
          </p:spPr>
          <p:txBody>
            <a:bodyPr wrap="square" rtlCol="0">
              <a:spAutoFit/>
            </a:bodyPr>
            <a:lstStyle/>
            <a:p>
              <a:pPr algn="ctr"/>
              <a:r>
                <a:rPr lang="en-US" sz="1400" b="1" dirty="0" smtClean="0"/>
                <a:t>Projected: ~20% did not meet carrier’s needs!</a:t>
              </a:r>
              <a:endParaRPr lang="en-US" sz="1400" b="1" dirty="0"/>
            </a:p>
          </p:txBody>
        </p:sp>
      </p:grpSp>
      <p:grpSp>
        <p:nvGrpSpPr>
          <p:cNvPr id="41" name="Group 40"/>
          <p:cNvGrpSpPr/>
          <p:nvPr/>
        </p:nvGrpSpPr>
        <p:grpSpPr>
          <a:xfrm>
            <a:off x="1791047" y="2745661"/>
            <a:ext cx="1429820" cy="330702"/>
            <a:chOff x="4367228" y="3766615"/>
            <a:chExt cx="1011477" cy="407352"/>
          </a:xfrm>
        </p:grpSpPr>
        <p:sp>
          <p:nvSpPr>
            <p:cNvPr id="42" name="Ovale Legende 3"/>
            <p:cNvSpPr/>
            <p:nvPr/>
          </p:nvSpPr>
          <p:spPr>
            <a:xfrm>
              <a:off x="4369934" y="3766615"/>
              <a:ext cx="1008771" cy="407352"/>
            </a:xfrm>
            <a:prstGeom prst="wedgeRoundRectCallout">
              <a:avLst>
                <a:gd name="adj1" fmla="val 163"/>
                <a:gd name="adj2" fmla="val 287768"/>
                <a:gd name="adj3" fmla="val 16667"/>
              </a:avLst>
            </a:prstGeom>
            <a:solidFill>
              <a:srgbClr val="81DB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3" name="Textfeld 26"/>
            <p:cNvSpPr txBox="1"/>
            <p:nvPr/>
          </p:nvSpPr>
          <p:spPr>
            <a:xfrm>
              <a:off x="4367228" y="3774615"/>
              <a:ext cx="987638" cy="379116"/>
            </a:xfrm>
            <a:prstGeom prst="rect">
              <a:avLst/>
            </a:prstGeom>
            <a:noFill/>
          </p:spPr>
          <p:txBody>
            <a:bodyPr wrap="square" rtlCol="0">
              <a:spAutoFit/>
            </a:bodyPr>
            <a:lstStyle/>
            <a:p>
              <a:pPr algn="ctr"/>
              <a:r>
                <a:rPr lang="en-US" sz="1400" b="1" dirty="0" smtClean="0"/>
                <a:t>Historical: ~60%</a:t>
              </a:r>
              <a:endParaRPr lang="en-US" sz="1400" b="1" dirty="0"/>
            </a:p>
          </p:txBody>
        </p:sp>
      </p:grpSp>
      <p:sp>
        <p:nvSpPr>
          <p:cNvPr id="51" name="TextBox 50"/>
          <p:cNvSpPr txBox="1"/>
          <p:nvPr/>
        </p:nvSpPr>
        <p:spPr>
          <a:xfrm>
            <a:off x="3331163" y="1200288"/>
            <a:ext cx="5653807" cy="646331"/>
          </a:xfrm>
          <a:prstGeom prst="rect">
            <a:avLst/>
          </a:prstGeom>
          <a:noFill/>
        </p:spPr>
        <p:txBody>
          <a:bodyPr wrap="square" rtlCol="0">
            <a:spAutoFit/>
          </a:bodyPr>
          <a:lstStyle/>
          <a:p>
            <a:r>
              <a:rPr lang="en-US" b="1" dirty="0" smtClean="0">
                <a:solidFill>
                  <a:srgbClr val="0070C0"/>
                </a:solidFill>
              </a:rPr>
              <a:t>Forecasted business growth &amp; TCO impact. Everything converted to </a:t>
            </a:r>
            <a:r>
              <a:rPr lang="en-US" b="1" dirty="0" err="1" smtClean="0">
                <a:solidFill>
                  <a:srgbClr val="0070C0"/>
                </a:solidFill>
              </a:rPr>
              <a:t>Opex</a:t>
            </a:r>
            <a:r>
              <a:rPr lang="en-US" b="1" dirty="0" smtClean="0">
                <a:solidFill>
                  <a:srgbClr val="0070C0"/>
                </a:solidFill>
              </a:rPr>
              <a:t>, including Capital (7 years).</a:t>
            </a:r>
            <a:endParaRPr lang="en-US" b="1" dirty="0">
              <a:solidFill>
                <a:srgbClr val="0070C0"/>
              </a:solidFill>
            </a:endParaRPr>
          </a:p>
        </p:txBody>
      </p:sp>
      <p:sp>
        <p:nvSpPr>
          <p:cNvPr id="52"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2658669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up)">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up)">
                                      <p:cBhvr>
                                        <p:cTn id="60" dur="500"/>
                                        <p:tgtEl>
                                          <p:spTgt spid="46"/>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apezoid 32"/>
          <p:cNvSpPr/>
          <p:nvPr/>
        </p:nvSpPr>
        <p:spPr>
          <a:xfrm>
            <a:off x="7051" y="1283208"/>
            <a:ext cx="9145452" cy="988653"/>
          </a:xfrm>
          <a:prstGeom prst="trapezoid">
            <a:avLst>
              <a:gd name="adj" fmla="val 141257"/>
            </a:avLst>
          </a:prstGeom>
          <a:gradFill>
            <a:gsLst>
              <a:gs pos="0">
                <a:schemeClr val="bg1">
                  <a:lumMod val="50000"/>
                  <a:alpha val="20000"/>
                </a:schemeClr>
              </a:gs>
              <a:gs pos="100000">
                <a:schemeClr val="bg1">
                  <a:lumMod val="95000"/>
                  <a:alpha val="1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 Modeling a real network across 4 architectures</a:t>
            </a:r>
            <a:endParaRPr lang="en-US" dirty="0"/>
          </a:p>
        </p:txBody>
      </p:sp>
      <p:pic>
        <p:nvPicPr>
          <p:cNvPr id="17"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30997" y="1963451"/>
            <a:ext cx="5305995" cy="2542235"/>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403640" y="1558521"/>
            <a:ext cx="7908952" cy="369332"/>
          </a:xfrm>
          <a:prstGeom prst="rect">
            <a:avLst/>
          </a:prstGeom>
        </p:spPr>
        <p:txBody>
          <a:bodyPr wrap="square">
            <a:spAutoFit/>
          </a:bodyPr>
          <a:lstStyle/>
          <a:p>
            <a:pPr algn="ctr"/>
            <a:r>
              <a:rPr lang="en-US" b="1" dirty="0"/>
              <a:t>Large Pan </a:t>
            </a:r>
            <a:r>
              <a:rPr lang="en-US" b="1" dirty="0" smtClean="0"/>
              <a:t>North American </a:t>
            </a:r>
            <a:r>
              <a:rPr lang="en-US" b="1" dirty="0"/>
              <a:t>network with average 50% </a:t>
            </a:r>
            <a:r>
              <a:rPr lang="en-US" b="1" dirty="0" smtClean="0"/>
              <a:t>utilization</a:t>
            </a:r>
            <a:endParaRPr lang="en-US" dirty="0"/>
          </a:p>
        </p:txBody>
      </p:sp>
      <p:grpSp>
        <p:nvGrpSpPr>
          <p:cNvPr id="3" name="Group 2"/>
          <p:cNvGrpSpPr/>
          <p:nvPr/>
        </p:nvGrpSpPr>
        <p:grpSpPr>
          <a:xfrm>
            <a:off x="5523893" y="1933307"/>
            <a:ext cx="3610062" cy="2009671"/>
            <a:chOff x="5523893" y="1933307"/>
            <a:chExt cx="3610062" cy="2009671"/>
          </a:xfrm>
        </p:grpSpPr>
        <p:sp>
          <p:nvSpPr>
            <p:cNvPr id="20" name="Rounded Rectangle 19"/>
            <p:cNvSpPr/>
            <p:nvPr/>
          </p:nvSpPr>
          <p:spPr>
            <a:xfrm>
              <a:off x="5523893" y="1963450"/>
              <a:ext cx="3511958" cy="1979528"/>
            </a:xfrm>
            <a:prstGeom prst="roundRect">
              <a:avLst>
                <a:gd name="adj" fmla="val 6620"/>
              </a:avLst>
            </a:prstGeom>
            <a:solidFill>
              <a:srgbClr val="3A1953">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4181" y="2441991"/>
              <a:ext cx="1097973" cy="359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84181" y="2884351"/>
              <a:ext cx="1097973" cy="481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6676866" y="2447484"/>
              <a:ext cx="2457089" cy="307777"/>
            </a:xfrm>
            <a:prstGeom prst="rect">
              <a:avLst/>
            </a:prstGeom>
          </p:spPr>
          <p:txBody>
            <a:bodyPr wrap="square">
              <a:spAutoFit/>
            </a:bodyPr>
            <a:lstStyle/>
            <a:p>
              <a:r>
                <a:rPr lang="en-US" sz="1400" dirty="0" err="1"/>
                <a:t>Srinivasan</a:t>
              </a:r>
              <a:r>
                <a:rPr lang="en-US" sz="1400" dirty="0"/>
                <a:t> </a:t>
              </a:r>
              <a:r>
                <a:rPr lang="en-US" sz="1400" dirty="0" err="1" smtClean="0"/>
                <a:t>Ramasubramanian</a:t>
              </a:r>
              <a:endParaRPr lang="en-US" sz="1400" dirty="0" smtClean="0"/>
            </a:p>
          </p:txBody>
        </p:sp>
        <p:sp>
          <p:nvSpPr>
            <p:cNvPr id="11" name="Rectangle 10"/>
            <p:cNvSpPr/>
            <p:nvPr/>
          </p:nvSpPr>
          <p:spPr>
            <a:xfrm>
              <a:off x="6676866" y="2981707"/>
              <a:ext cx="2336510" cy="307777"/>
            </a:xfrm>
            <a:prstGeom prst="rect">
              <a:avLst/>
            </a:prstGeom>
          </p:spPr>
          <p:txBody>
            <a:bodyPr wrap="square">
              <a:spAutoFit/>
            </a:bodyPr>
            <a:lstStyle/>
            <a:p>
              <a:r>
                <a:rPr lang="en-US" sz="1400" dirty="0" smtClean="0"/>
                <a:t>Suresh </a:t>
              </a:r>
              <a:r>
                <a:rPr lang="en-US" sz="1400" dirty="0" err="1" smtClean="0"/>
                <a:t>Subramaniam</a:t>
              </a:r>
              <a:endParaRPr lang="en-US" sz="1400" dirty="0" smtClean="0"/>
            </a:p>
          </p:txBody>
        </p:sp>
        <p:sp>
          <p:nvSpPr>
            <p:cNvPr id="12" name="Rectangle 11"/>
            <p:cNvSpPr/>
            <p:nvPr/>
          </p:nvSpPr>
          <p:spPr>
            <a:xfrm>
              <a:off x="6705810" y="3488115"/>
              <a:ext cx="2390330" cy="307777"/>
            </a:xfrm>
            <a:prstGeom prst="rect">
              <a:avLst/>
            </a:prstGeom>
          </p:spPr>
          <p:txBody>
            <a:bodyPr wrap="square">
              <a:spAutoFit/>
            </a:bodyPr>
            <a:lstStyle/>
            <a:p>
              <a:r>
                <a:rPr lang="en-US" sz="1400" dirty="0" smtClean="0"/>
                <a:t>Satyajeet Ahuja, Steven Hand</a:t>
              </a:r>
            </a:p>
          </p:txBody>
        </p:sp>
        <p:pic>
          <p:nvPicPr>
            <p:cNvPr id="13" name="Picture 12" descr="Infinera_NewLOGO_PMS.emf"/>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584181" y="3488115"/>
              <a:ext cx="1121629" cy="238927"/>
            </a:xfrm>
            <a:prstGeom prst="rect">
              <a:avLst/>
            </a:prstGeom>
          </p:spPr>
        </p:pic>
        <p:sp>
          <p:nvSpPr>
            <p:cNvPr id="15" name="Rectangle 14"/>
            <p:cNvSpPr/>
            <p:nvPr/>
          </p:nvSpPr>
          <p:spPr>
            <a:xfrm>
              <a:off x="6608711" y="1933307"/>
              <a:ext cx="1236409" cy="338554"/>
            </a:xfrm>
            <a:prstGeom prst="rect">
              <a:avLst/>
            </a:prstGeom>
          </p:spPr>
          <p:txBody>
            <a:bodyPr wrap="square">
              <a:spAutoFit/>
            </a:bodyPr>
            <a:lstStyle/>
            <a:p>
              <a:pPr algn="ctr"/>
              <a:r>
                <a:rPr lang="en-US" sz="1600" b="1" dirty="0" smtClean="0"/>
                <a:t>Sep 2011</a:t>
              </a:r>
              <a:endParaRPr lang="en-US" sz="1600" dirty="0"/>
            </a:p>
          </p:txBody>
        </p:sp>
      </p:grpSp>
      <p:grpSp>
        <p:nvGrpSpPr>
          <p:cNvPr id="5" name="Group 4"/>
          <p:cNvGrpSpPr/>
          <p:nvPr/>
        </p:nvGrpSpPr>
        <p:grpSpPr>
          <a:xfrm>
            <a:off x="758939" y="4534605"/>
            <a:ext cx="7499324" cy="1935282"/>
            <a:chOff x="758939" y="4534605"/>
            <a:chExt cx="7499324" cy="1935282"/>
          </a:xfrm>
        </p:grpSpPr>
        <p:grpSp>
          <p:nvGrpSpPr>
            <p:cNvPr id="4" name="Group 3"/>
            <p:cNvGrpSpPr/>
            <p:nvPr/>
          </p:nvGrpSpPr>
          <p:grpSpPr>
            <a:xfrm>
              <a:off x="758939" y="4534605"/>
              <a:ext cx="7416872" cy="1921285"/>
              <a:chOff x="758939" y="4534605"/>
              <a:chExt cx="7416872" cy="1921285"/>
            </a:xfrm>
          </p:grpSpPr>
          <p:pic>
            <p:nvPicPr>
              <p:cNvPr id="21"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49020" y="4558827"/>
                <a:ext cx="1055314" cy="13701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759117" y="4555706"/>
                <a:ext cx="1279839" cy="13763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4"/>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793739" y="4534605"/>
                <a:ext cx="1319080" cy="14185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5"/>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867601" y="4540450"/>
                <a:ext cx="1308210" cy="14068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TextBox 24"/>
              <p:cNvSpPr txBox="1"/>
              <p:nvPr/>
            </p:nvSpPr>
            <p:spPr>
              <a:xfrm>
                <a:off x="758939" y="5932670"/>
                <a:ext cx="1301510" cy="523220"/>
              </a:xfrm>
              <a:prstGeom prst="rect">
                <a:avLst/>
              </a:prstGeom>
              <a:noFill/>
            </p:spPr>
            <p:txBody>
              <a:bodyPr wrap="none" rtlCol="0">
                <a:spAutoFit/>
              </a:bodyPr>
              <a:lstStyle/>
              <a:p>
                <a:pPr algn="ctr"/>
                <a:r>
                  <a:rPr lang="en-US" sz="1400" dirty="0" err="1" smtClean="0"/>
                  <a:t>Muxponders</a:t>
                </a:r>
                <a:endParaRPr lang="en-US" sz="1400" dirty="0" smtClean="0"/>
              </a:p>
              <a:p>
                <a:pPr algn="ctr"/>
                <a:r>
                  <a:rPr lang="en-US" sz="1400" dirty="0" smtClean="0"/>
                  <a:t>(Non Switched)</a:t>
                </a:r>
                <a:endParaRPr lang="en-US" sz="1400" dirty="0"/>
              </a:p>
            </p:txBody>
          </p:sp>
          <p:sp>
            <p:nvSpPr>
              <p:cNvPr id="26" name="TextBox 25"/>
              <p:cNvSpPr txBox="1"/>
              <p:nvPr/>
            </p:nvSpPr>
            <p:spPr>
              <a:xfrm>
                <a:off x="2512833" y="5932669"/>
                <a:ext cx="1526123" cy="307777"/>
              </a:xfrm>
              <a:prstGeom prst="rect">
                <a:avLst/>
              </a:prstGeom>
              <a:noFill/>
            </p:spPr>
            <p:txBody>
              <a:bodyPr wrap="none" rtlCol="0">
                <a:spAutoFit/>
              </a:bodyPr>
              <a:lstStyle/>
              <a:p>
                <a:pPr algn="ctr"/>
                <a:r>
                  <a:rPr lang="en-US" sz="1400" dirty="0" smtClean="0"/>
                  <a:t>External Switching</a:t>
                </a:r>
                <a:endParaRPr lang="en-US" sz="1400" dirty="0"/>
              </a:p>
            </p:txBody>
          </p:sp>
          <p:sp>
            <p:nvSpPr>
              <p:cNvPr id="27" name="TextBox 26"/>
              <p:cNvSpPr txBox="1"/>
              <p:nvPr/>
            </p:nvSpPr>
            <p:spPr>
              <a:xfrm>
                <a:off x="4543843" y="5939668"/>
                <a:ext cx="1683410" cy="307777"/>
              </a:xfrm>
              <a:prstGeom prst="rect">
                <a:avLst/>
              </a:prstGeom>
              <a:noFill/>
            </p:spPr>
            <p:txBody>
              <a:bodyPr wrap="none" rtlCol="0">
                <a:spAutoFit/>
              </a:bodyPr>
              <a:lstStyle/>
              <a:p>
                <a:pPr algn="ctr"/>
                <a:r>
                  <a:rPr lang="en-US" sz="1400" dirty="0" smtClean="0"/>
                  <a:t>Integrated Switching</a:t>
                </a:r>
                <a:endParaRPr lang="en-US" sz="1400" dirty="0"/>
              </a:p>
            </p:txBody>
          </p:sp>
        </p:grpSp>
        <p:sp>
          <p:nvSpPr>
            <p:cNvPr id="28" name="TextBox 27"/>
            <p:cNvSpPr txBox="1"/>
            <p:nvPr/>
          </p:nvSpPr>
          <p:spPr>
            <a:xfrm>
              <a:off x="6574853" y="5946667"/>
              <a:ext cx="1683410" cy="523220"/>
            </a:xfrm>
            <a:prstGeom prst="rect">
              <a:avLst/>
            </a:prstGeom>
            <a:noFill/>
          </p:spPr>
          <p:txBody>
            <a:bodyPr wrap="none" rtlCol="0">
              <a:spAutoFit/>
            </a:bodyPr>
            <a:lstStyle/>
            <a:p>
              <a:pPr algn="ctr"/>
              <a:r>
                <a:rPr lang="en-US" sz="1400" dirty="0" smtClean="0"/>
                <a:t>Integrated Switching</a:t>
              </a:r>
            </a:p>
            <a:p>
              <a:pPr algn="ctr"/>
              <a:r>
                <a:rPr lang="en-US" sz="1400" dirty="0" smtClean="0"/>
                <a:t>with PIC</a:t>
              </a:r>
              <a:endParaRPr lang="en-US" sz="1400" dirty="0"/>
            </a:p>
          </p:txBody>
        </p:sp>
      </p:grpSp>
      <p:sp>
        <p:nvSpPr>
          <p:cNvPr id="2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grpSp>
        <p:nvGrpSpPr>
          <p:cNvPr id="30" name="Group 29"/>
          <p:cNvGrpSpPr/>
          <p:nvPr/>
        </p:nvGrpSpPr>
        <p:grpSpPr>
          <a:xfrm>
            <a:off x="735921" y="1019634"/>
            <a:ext cx="7722703" cy="450307"/>
            <a:chOff x="675862" y="1260625"/>
            <a:chExt cx="7722703" cy="450307"/>
          </a:xfrm>
        </p:grpSpPr>
        <p:sp>
          <p:nvSpPr>
            <p:cNvPr id="31" name="Rectangle 30"/>
            <p:cNvSpPr/>
            <p:nvPr/>
          </p:nvSpPr>
          <p:spPr>
            <a:xfrm>
              <a:off x="675862" y="1260625"/>
              <a:ext cx="7722703" cy="4503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tx1"/>
                  </a:solidFill>
                </a:rPr>
                <a:t>Extrapolating the 8 node model			 to real networks</a:t>
              </a:r>
              <a:endParaRPr lang="en-US" sz="2000" dirty="0">
                <a:solidFill>
                  <a:schemeClr val="tx1"/>
                </a:solidFill>
              </a:endParaRPr>
            </a:p>
          </p:txBody>
        </p:sp>
        <p:pic>
          <p:nvPicPr>
            <p:cNvPr id="32" name="Picture 3"/>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763636" y="1298104"/>
              <a:ext cx="1040231" cy="35780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pSp>
    </p:spTree>
    <p:extLst>
      <p:ext uri="{BB962C8B-B14F-4D97-AF65-F5344CB8AC3E}">
        <p14:creationId xmlns:p14="http://schemas.microsoft.com/office/powerpoint/2010/main" xmlns="" val="392106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6115" y="1580520"/>
            <a:ext cx="6392554" cy="4379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Network lifecycle costs measured</a:t>
            </a:r>
            <a:endParaRPr lang="en-US" dirty="0"/>
          </a:p>
        </p:txBody>
      </p:sp>
      <p:sp>
        <p:nvSpPr>
          <p:cNvPr id="4" name="TextBox 3"/>
          <p:cNvSpPr txBox="1"/>
          <p:nvPr/>
        </p:nvSpPr>
        <p:spPr>
          <a:xfrm>
            <a:off x="2951980" y="1888630"/>
            <a:ext cx="1188146" cy="338554"/>
          </a:xfrm>
          <a:prstGeom prst="rect">
            <a:avLst/>
          </a:prstGeom>
          <a:solidFill>
            <a:schemeClr val="bg1"/>
          </a:solidFill>
        </p:spPr>
        <p:txBody>
          <a:bodyPr wrap="none" rtlCol="0">
            <a:spAutoFit/>
          </a:bodyPr>
          <a:lstStyle/>
          <a:p>
            <a:r>
              <a:rPr lang="en-US" sz="1600" b="1" dirty="0" err="1" smtClean="0"/>
              <a:t>Muxponder</a:t>
            </a:r>
            <a:endParaRPr lang="en-US" sz="1600" b="1" dirty="0"/>
          </a:p>
        </p:txBody>
      </p:sp>
      <p:sp>
        <p:nvSpPr>
          <p:cNvPr id="6" name="TextBox 5"/>
          <p:cNvSpPr txBox="1"/>
          <p:nvPr/>
        </p:nvSpPr>
        <p:spPr>
          <a:xfrm>
            <a:off x="4626548" y="1901532"/>
            <a:ext cx="1112997" cy="338554"/>
          </a:xfrm>
          <a:prstGeom prst="rect">
            <a:avLst/>
          </a:prstGeom>
          <a:solidFill>
            <a:schemeClr val="bg1"/>
          </a:solidFill>
        </p:spPr>
        <p:txBody>
          <a:bodyPr wrap="none" rtlCol="0">
            <a:spAutoFit/>
          </a:bodyPr>
          <a:lstStyle/>
          <a:p>
            <a:r>
              <a:rPr lang="en-US" sz="1600" b="1" dirty="0" smtClean="0"/>
              <a:t>Ext. Switch</a:t>
            </a:r>
            <a:endParaRPr lang="en-US" sz="1600" b="1" dirty="0"/>
          </a:p>
        </p:txBody>
      </p:sp>
      <p:sp>
        <p:nvSpPr>
          <p:cNvPr id="7" name="TextBox 6"/>
          <p:cNvSpPr txBox="1"/>
          <p:nvPr/>
        </p:nvSpPr>
        <p:spPr>
          <a:xfrm>
            <a:off x="2951980" y="2251142"/>
            <a:ext cx="1082219" cy="338554"/>
          </a:xfrm>
          <a:prstGeom prst="rect">
            <a:avLst/>
          </a:prstGeom>
          <a:solidFill>
            <a:schemeClr val="bg1"/>
          </a:solidFill>
        </p:spPr>
        <p:txBody>
          <a:bodyPr wrap="none" rtlCol="0">
            <a:spAutoFit/>
          </a:bodyPr>
          <a:lstStyle/>
          <a:p>
            <a:r>
              <a:rPr lang="en-US" sz="1600" b="1" dirty="0" smtClean="0"/>
              <a:t>Int. Switch</a:t>
            </a:r>
            <a:endParaRPr lang="en-US" sz="1600" b="1" dirty="0"/>
          </a:p>
        </p:txBody>
      </p:sp>
      <p:sp>
        <p:nvSpPr>
          <p:cNvPr id="8" name="TextBox 7"/>
          <p:cNvSpPr txBox="1"/>
          <p:nvPr/>
        </p:nvSpPr>
        <p:spPr>
          <a:xfrm>
            <a:off x="4616281" y="2272595"/>
            <a:ext cx="1360950" cy="338554"/>
          </a:xfrm>
          <a:prstGeom prst="rect">
            <a:avLst/>
          </a:prstGeom>
          <a:solidFill>
            <a:schemeClr val="bg1"/>
          </a:solidFill>
        </p:spPr>
        <p:txBody>
          <a:bodyPr wrap="none" rtlCol="0">
            <a:spAutoFit/>
          </a:bodyPr>
          <a:lstStyle/>
          <a:p>
            <a:r>
              <a:rPr lang="en-US" sz="1600" b="1" dirty="0" smtClean="0"/>
              <a:t>Int. PIC-based</a:t>
            </a:r>
            <a:endParaRPr lang="en-US" sz="1600" b="1" dirty="0"/>
          </a:p>
        </p:txBody>
      </p:sp>
      <p:sp>
        <p:nvSpPr>
          <p:cNvPr id="3" name="TextBox 2"/>
          <p:cNvSpPr txBox="1"/>
          <p:nvPr/>
        </p:nvSpPr>
        <p:spPr>
          <a:xfrm>
            <a:off x="100483" y="2976085"/>
            <a:ext cx="1156448" cy="646331"/>
          </a:xfrm>
          <a:prstGeom prst="rect">
            <a:avLst/>
          </a:prstGeom>
          <a:noFill/>
        </p:spPr>
        <p:txBody>
          <a:bodyPr wrap="square" rtlCol="0">
            <a:spAutoFit/>
          </a:bodyPr>
          <a:lstStyle/>
          <a:p>
            <a:pPr algn="r"/>
            <a:r>
              <a:rPr lang="en-US" i="1" dirty="0" smtClean="0"/>
              <a:t>Network</a:t>
            </a:r>
          </a:p>
          <a:p>
            <a:pPr algn="r"/>
            <a:r>
              <a:rPr lang="en-US" i="1" dirty="0" smtClean="0"/>
              <a:t>Costs</a:t>
            </a:r>
            <a:endParaRPr lang="en-US" i="1" dirty="0"/>
          </a:p>
        </p:txBody>
      </p:sp>
      <p:sp>
        <p:nvSpPr>
          <p:cNvPr id="9" name="TextBox 8"/>
          <p:cNvSpPr txBox="1"/>
          <p:nvPr/>
        </p:nvSpPr>
        <p:spPr>
          <a:xfrm>
            <a:off x="4381172" y="5921188"/>
            <a:ext cx="1156448" cy="369332"/>
          </a:xfrm>
          <a:prstGeom prst="rect">
            <a:avLst/>
          </a:prstGeom>
          <a:noFill/>
        </p:spPr>
        <p:txBody>
          <a:bodyPr wrap="square" rtlCol="0">
            <a:spAutoFit/>
          </a:bodyPr>
          <a:lstStyle/>
          <a:p>
            <a:r>
              <a:rPr lang="en-US" i="1" dirty="0" smtClean="0"/>
              <a:t>Time</a:t>
            </a:r>
            <a:endParaRPr lang="en-US" i="1" dirty="0"/>
          </a:p>
        </p:txBody>
      </p:sp>
      <p:cxnSp>
        <p:nvCxnSpPr>
          <p:cNvPr id="11" name="Straight Arrow Connector 10"/>
          <p:cNvCxnSpPr/>
          <p:nvPr/>
        </p:nvCxnSpPr>
        <p:spPr>
          <a:xfrm>
            <a:off x="5459799" y="4737037"/>
            <a:ext cx="2141049" cy="103983"/>
          </a:xfrm>
          <a:prstGeom prst="straightConnector1">
            <a:avLst/>
          </a:prstGeom>
          <a:ln w="381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52001" y="4408617"/>
            <a:ext cx="1194866" cy="923330"/>
          </a:xfrm>
          <a:prstGeom prst="rect">
            <a:avLst/>
          </a:prstGeom>
          <a:noFill/>
        </p:spPr>
        <p:txBody>
          <a:bodyPr wrap="square" rtlCol="0">
            <a:spAutoFit/>
          </a:bodyPr>
          <a:lstStyle/>
          <a:p>
            <a:r>
              <a:rPr lang="en-US" b="1" dirty="0" smtClean="0"/>
              <a:t>Highest Economic Value</a:t>
            </a:r>
            <a:endParaRPr lang="en-US" b="1" dirty="0"/>
          </a:p>
        </p:txBody>
      </p:sp>
      <p:sp>
        <p:nvSpPr>
          <p:cNvPr id="14" name="Rectangle 13"/>
          <p:cNvSpPr/>
          <p:nvPr/>
        </p:nvSpPr>
        <p:spPr>
          <a:xfrm>
            <a:off x="2442113" y="1142271"/>
            <a:ext cx="4672113" cy="646331"/>
          </a:xfrm>
          <a:prstGeom prst="rect">
            <a:avLst/>
          </a:prstGeom>
        </p:spPr>
        <p:txBody>
          <a:bodyPr wrap="square">
            <a:spAutoFit/>
          </a:bodyPr>
          <a:lstStyle/>
          <a:p>
            <a:pPr algn="ctr"/>
            <a:r>
              <a:rPr lang="en-US" b="1" dirty="0"/>
              <a:t>Large Pan </a:t>
            </a:r>
            <a:r>
              <a:rPr lang="en-US" b="1" dirty="0" smtClean="0"/>
              <a:t>North American </a:t>
            </a:r>
            <a:r>
              <a:rPr lang="en-US" b="1" dirty="0"/>
              <a:t>network with average 50% </a:t>
            </a:r>
            <a:r>
              <a:rPr lang="en-US" b="1" dirty="0" smtClean="0"/>
              <a:t>utilization</a:t>
            </a:r>
            <a:endParaRPr lang="en-US" dirty="0"/>
          </a:p>
        </p:txBody>
      </p:sp>
      <p:sp>
        <p:nvSpPr>
          <p:cNvPr id="15"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
        <p:nvSpPr>
          <p:cNvPr id="16" name="Content Placeholder 1"/>
          <p:cNvSpPr txBox="1">
            <a:spLocks/>
          </p:cNvSpPr>
          <p:nvPr/>
        </p:nvSpPr>
        <p:spPr>
          <a:xfrm>
            <a:off x="-1452" y="6326599"/>
            <a:ext cx="8658435"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chemeClr val="bg1">
                    <a:lumMod val="50000"/>
                  </a:schemeClr>
                </a:solidFill>
              </a:rPr>
              <a:t>Source: Multi-year TCO Analysis- University of Arizona, George Washington University, Infinera</a:t>
            </a:r>
          </a:p>
        </p:txBody>
      </p:sp>
    </p:spTree>
    <p:extLst>
      <p:ext uri="{BB962C8B-B14F-4D97-AF65-F5344CB8AC3E}">
        <p14:creationId xmlns:p14="http://schemas.microsoft.com/office/powerpoint/2010/main" xmlns="" val="952809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benefits add up → Investment longevity </a:t>
            </a:r>
            <a:endParaRPr lang="en-US" dirty="0"/>
          </a:p>
        </p:txBody>
      </p:sp>
      <p:sp>
        <p:nvSpPr>
          <p:cNvPr id="5" name="Text Placeholder 4"/>
          <p:cNvSpPr>
            <a:spLocks noGrp="1"/>
          </p:cNvSpPr>
          <p:nvPr>
            <p:ph type="body" sz="quarter" idx="17"/>
          </p:nvPr>
        </p:nvSpPr>
        <p:spPr>
          <a:xfrm>
            <a:off x="93018" y="1463809"/>
            <a:ext cx="5334000" cy="4591050"/>
          </a:xfrm>
        </p:spPr>
        <p:txBody>
          <a:bodyPr/>
          <a:lstStyle/>
          <a:p>
            <a:r>
              <a:rPr lang="en-US" dirty="0"/>
              <a:t>More Scalability</a:t>
            </a:r>
          </a:p>
          <a:p>
            <a:endParaRPr lang="en-US" dirty="0" smtClean="0"/>
          </a:p>
          <a:p>
            <a:r>
              <a:rPr lang="en-US" dirty="0" smtClean="0"/>
              <a:t>Less Power</a:t>
            </a:r>
          </a:p>
          <a:p>
            <a:endParaRPr lang="en-US" dirty="0"/>
          </a:p>
          <a:p>
            <a:r>
              <a:rPr lang="en-US" dirty="0" smtClean="0"/>
              <a:t>Less Space</a:t>
            </a:r>
          </a:p>
          <a:p>
            <a:endParaRPr lang="en-US" dirty="0"/>
          </a:p>
          <a:p>
            <a:r>
              <a:rPr lang="en-US" dirty="0" smtClean="0"/>
              <a:t>Lower TCO</a:t>
            </a:r>
            <a:endParaRPr lang="en-US" dirty="0"/>
          </a:p>
        </p:txBody>
      </p:sp>
      <p:grpSp>
        <p:nvGrpSpPr>
          <p:cNvPr id="124" name="Group 123"/>
          <p:cNvGrpSpPr/>
          <p:nvPr/>
        </p:nvGrpSpPr>
        <p:grpSpPr>
          <a:xfrm>
            <a:off x="3583144" y="1122272"/>
            <a:ext cx="5560856" cy="5334106"/>
            <a:chOff x="3583144" y="1122272"/>
            <a:chExt cx="5560856" cy="5334106"/>
          </a:xfrm>
        </p:grpSpPr>
        <p:sp>
          <p:nvSpPr>
            <p:cNvPr id="99" name="Rectangle 98"/>
            <p:cNvSpPr/>
            <p:nvPr/>
          </p:nvSpPr>
          <p:spPr>
            <a:xfrm>
              <a:off x="3583144" y="1122272"/>
              <a:ext cx="5560856" cy="533410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p:cNvGrpSpPr/>
            <p:nvPr/>
          </p:nvGrpSpPr>
          <p:grpSpPr>
            <a:xfrm>
              <a:off x="3657509" y="4629767"/>
              <a:ext cx="2611690" cy="1612900"/>
              <a:chOff x="396031" y="1098886"/>
              <a:chExt cx="3982294" cy="2160204"/>
            </a:xfrm>
          </p:grpSpPr>
          <p:sp>
            <p:nvSpPr>
              <p:cNvPr id="7" name="Rectangle 6"/>
              <p:cNvSpPr/>
              <p:nvPr/>
            </p:nvSpPr>
            <p:spPr>
              <a:xfrm>
                <a:off x="396031" y="1148530"/>
                <a:ext cx="3982294" cy="2110560"/>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8" name="Straight Connector 7"/>
              <p:cNvCxnSpPr/>
              <p:nvPr/>
            </p:nvCxnSpPr>
            <p:spPr>
              <a:xfrm>
                <a:off x="1729867" y="1587253"/>
                <a:ext cx="89425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0" idx="2"/>
                <a:endCxn id="17" idx="0"/>
              </p:cNvCxnSpPr>
              <p:nvPr/>
            </p:nvCxnSpPr>
            <p:spPr>
              <a:xfrm flipH="1">
                <a:off x="3031885" y="1874434"/>
                <a:ext cx="10671" cy="683471"/>
              </a:xfrm>
              <a:prstGeom prst="straightConnector1">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55468" y="1524052"/>
                <a:ext cx="1574173" cy="350382"/>
              </a:xfrm>
              <a:prstGeom prst="rect">
                <a:avLst/>
              </a:prstGeom>
              <a:solidFill>
                <a:schemeClr val="tx2"/>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100" dirty="0" smtClean="0">
                    <a:solidFill>
                      <a:schemeClr val="bg1"/>
                    </a:solidFill>
                  </a:rPr>
                  <a:t>69% less</a:t>
                </a:r>
                <a:endParaRPr lang="en-US" sz="1100" dirty="0">
                  <a:solidFill>
                    <a:schemeClr val="bg1"/>
                  </a:solidFill>
                </a:endParaRPr>
              </a:p>
            </p:txBody>
          </p:sp>
          <p:sp>
            <p:nvSpPr>
              <p:cNvPr id="14" name="TextBox 13"/>
              <p:cNvSpPr txBox="1"/>
              <p:nvPr/>
            </p:nvSpPr>
            <p:spPr>
              <a:xfrm>
                <a:off x="1112708" y="1098886"/>
                <a:ext cx="2770414" cy="494657"/>
              </a:xfrm>
              <a:prstGeom prst="rect">
                <a:avLst/>
              </a:prstGeom>
              <a:noFill/>
            </p:spPr>
            <p:txBody>
              <a:bodyPr wrap="none" rtlCol="0">
                <a:spAutoFit/>
              </a:bodyPr>
              <a:lstStyle/>
              <a:p>
                <a:r>
                  <a:rPr lang="en-US" b="1" dirty="0" smtClean="0"/>
                  <a:t># Modules/Cards</a:t>
                </a:r>
                <a:endParaRPr lang="en-US" b="1" dirty="0"/>
              </a:p>
            </p:txBody>
          </p:sp>
          <p:sp>
            <p:nvSpPr>
              <p:cNvPr id="15" name="Rectangle 14"/>
              <p:cNvSpPr/>
              <p:nvPr/>
            </p:nvSpPr>
            <p:spPr>
              <a:xfrm>
                <a:off x="1112708" y="1552504"/>
                <a:ext cx="650421" cy="144281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16" name="TextBox 15"/>
              <p:cNvSpPr txBox="1"/>
              <p:nvPr/>
            </p:nvSpPr>
            <p:spPr>
              <a:xfrm>
                <a:off x="1051748" y="1502760"/>
                <a:ext cx="1016946" cy="423247"/>
              </a:xfrm>
              <a:prstGeom prst="rect">
                <a:avLst/>
              </a:prstGeom>
              <a:noFill/>
            </p:spPr>
            <p:txBody>
              <a:bodyPr wrap="none" rtlCol="0">
                <a:spAutoFit/>
              </a:bodyPr>
              <a:lstStyle/>
              <a:p>
                <a:r>
                  <a:rPr lang="en-US" sz="1100" dirty="0" smtClean="0">
                    <a:solidFill>
                      <a:schemeClr val="bg1"/>
                    </a:solidFill>
                  </a:rPr>
                  <a:t>9,770</a:t>
                </a:r>
                <a:endParaRPr lang="en-US" sz="1100" dirty="0">
                  <a:solidFill>
                    <a:schemeClr val="bg1"/>
                  </a:solidFill>
                </a:endParaRPr>
              </a:p>
            </p:txBody>
          </p:sp>
          <p:sp>
            <p:nvSpPr>
              <p:cNvPr id="17" name="Rectangle 16"/>
              <p:cNvSpPr/>
              <p:nvPr/>
            </p:nvSpPr>
            <p:spPr>
              <a:xfrm>
                <a:off x="2714929" y="2557904"/>
                <a:ext cx="633913" cy="43612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18" name="TextBox 17"/>
              <p:cNvSpPr txBox="1"/>
              <p:nvPr/>
            </p:nvSpPr>
            <p:spPr>
              <a:xfrm>
                <a:off x="2681469" y="2500131"/>
                <a:ext cx="1016946" cy="423247"/>
              </a:xfrm>
              <a:prstGeom prst="rect">
                <a:avLst/>
              </a:prstGeom>
              <a:noFill/>
            </p:spPr>
            <p:txBody>
              <a:bodyPr wrap="none" rtlCol="0">
                <a:spAutoFit/>
              </a:bodyPr>
              <a:lstStyle/>
              <a:p>
                <a:r>
                  <a:rPr lang="en-US" sz="1100" dirty="0" smtClean="0">
                    <a:solidFill>
                      <a:schemeClr val="bg1"/>
                    </a:solidFill>
                  </a:rPr>
                  <a:t>3,024</a:t>
                </a:r>
                <a:endParaRPr lang="en-US" sz="1100" dirty="0">
                  <a:solidFill>
                    <a:schemeClr val="bg1"/>
                  </a:solidFill>
                </a:endParaRPr>
              </a:p>
            </p:txBody>
          </p:sp>
          <p:cxnSp>
            <p:nvCxnSpPr>
              <p:cNvPr id="11" name="Straight Connector 10"/>
              <p:cNvCxnSpPr/>
              <p:nvPr/>
            </p:nvCxnSpPr>
            <p:spPr>
              <a:xfrm>
                <a:off x="876910" y="3011733"/>
                <a:ext cx="319069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450237" y="2930254"/>
              <a:ext cx="2605624" cy="1634159"/>
              <a:chOff x="369888" y="3668950"/>
              <a:chExt cx="4008437" cy="2271094"/>
            </a:xfrm>
          </p:grpSpPr>
          <p:sp>
            <p:nvSpPr>
              <p:cNvPr id="20" name="Rectangle 19"/>
              <p:cNvSpPr/>
              <p:nvPr/>
            </p:nvSpPr>
            <p:spPr>
              <a:xfrm>
                <a:off x="369888" y="3718925"/>
                <a:ext cx="4008437" cy="2221119"/>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21" name="Straight Connector 20"/>
              <p:cNvCxnSpPr/>
              <p:nvPr/>
            </p:nvCxnSpPr>
            <p:spPr>
              <a:xfrm>
                <a:off x="1690014" y="4157965"/>
                <a:ext cx="782241" cy="3147"/>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2608708" y="4756381"/>
                <a:ext cx="735619" cy="1588"/>
              </a:xfrm>
              <a:prstGeom prst="straightConnector1">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69380" y="4120085"/>
                <a:ext cx="1036224" cy="363576"/>
              </a:xfrm>
              <a:prstGeom prst="rect">
                <a:avLst/>
              </a:prstGeom>
              <a:solidFill>
                <a:schemeClr val="tx2"/>
              </a:solidFill>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100" dirty="0" smtClean="0">
                    <a:solidFill>
                      <a:schemeClr val="bg1"/>
                    </a:solidFill>
                  </a:rPr>
                  <a:t>67% less</a:t>
                </a:r>
                <a:endParaRPr lang="en-US" sz="1100" dirty="0">
                  <a:solidFill>
                    <a:schemeClr val="bg1"/>
                  </a:solidFill>
                </a:endParaRPr>
              </a:p>
            </p:txBody>
          </p:sp>
          <p:sp>
            <p:nvSpPr>
              <p:cNvPr id="26" name="TextBox 25"/>
              <p:cNvSpPr txBox="1"/>
              <p:nvPr/>
            </p:nvSpPr>
            <p:spPr>
              <a:xfrm>
                <a:off x="1482010" y="3668950"/>
                <a:ext cx="1603411" cy="513284"/>
              </a:xfrm>
              <a:prstGeom prst="rect">
                <a:avLst/>
              </a:prstGeom>
              <a:noFill/>
            </p:spPr>
            <p:txBody>
              <a:bodyPr wrap="none" rtlCol="0">
                <a:spAutoFit/>
              </a:bodyPr>
              <a:lstStyle/>
              <a:p>
                <a:r>
                  <a:rPr lang="en-US" b="1" dirty="0" smtClean="0"/>
                  <a:t># Chassis</a:t>
                </a:r>
                <a:endParaRPr lang="en-US" b="1" dirty="0"/>
              </a:p>
            </p:txBody>
          </p:sp>
          <p:sp>
            <p:nvSpPr>
              <p:cNvPr id="27" name="Rectangle 26"/>
              <p:cNvSpPr/>
              <p:nvPr/>
            </p:nvSpPr>
            <p:spPr>
              <a:xfrm>
                <a:off x="1104395" y="4120085"/>
                <a:ext cx="653143" cy="151768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28" name="TextBox 27"/>
              <p:cNvSpPr txBox="1"/>
              <p:nvPr/>
            </p:nvSpPr>
            <p:spPr>
              <a:xfrm>
                <a:off x="1165358" y="4161112"/>
                <a:ext cx="802144" cy="423247"/>
              </a:xfrm>
              <a:prstGeom prst="rect">
                <a:avLst/>
              </a:prstGeom>
              <a:noFill/>
            </p:spPr>
            <p:txBody>
              <a:bodyPr wrap="none" rtlCol="0">
                <a:spAutoFit/>
              </a:bodyPr>
              <a:lstStyle/>
              <a:p>
                <a:r>
                  <a:rPr lang="en-US" sz="1100" dirty="0" smtClean="0">
                    <a:solidFill>
                      <a:schemeClr val="bg1"/>
                    </a:solidFill>
                  </a:rPr>
                  <a:t>568</a:t>
                </a:r>
                <a:endParaRPr lang="en-US" sz="1100" dirty="0">
                  <a:solidFill>
                    <a:schemeClr val="bg1"/>
                  </a:solidFill>
                </a:endParaRPr>
              </a:p>
            </p:txBody>
          </p:sp>
          <p:sp>
            <p:nvSpPr>
              <p:cNvPr id="29" name="Rectangle 28"/>
              <p:cNvSpPr/>
              <p:nvPr/>
            </p:nvSpPr>
            <p:spPr>
              <a:xfrm>
                <a:off x="2657104" y="5099186"/>
                <a:ext cx="716979" cy="5385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31" name="TextBox 30"/>
              <p:cNvSpPr txBox="1"/>
              <p:nvPr/>
            </p:nvSpPr>
            <p:spPr>
              <a:xfrm>
                <a:off x="2742431" y="5086016"/>
                <a:ext cx="802144" cy="423247"/>
              </a:xfrm>
              <a:prstGeom prst="rect">
                <a:avLst/>
              </a:prstGeom>
              <a:noFill/>
            </p:spPr>
            <p:txBody>
              <a:bodyPr wrap="none" rtlCol="0">
                <a:spAutoFit/>
              </a:bodyPr>
              <a:lstStyle/>
              <a:p>
                <a:r>
                  <a:rPr lang="en-US" sz="1100" dirty="0" smtClean="0">
                    <a:solidFill>
                      <a:schemeClr val="bg1"/>
                    </a:solidFill>
                  </a:rPr>
                  <a:t>189</a:t>
                </a:r>
                <a:endParaRPr lang="en-US" sz="1100" dirty="0">
                  <a:solidFill>
                    <a:schemeClr val="bg1"/>
                  </a:solidFill>
                </a:endParaRPr>
              </a:p>
            </p:txBody>
          </p:sp>
          <p:cxnSp>
            <p:nvCxnSpPr>
              <p:cNvPr id="30" name="Straight Connector 29"/>
              <p:cNvCxnSpPr/>
              <p:nvPr/>
            </p:nvCxnSpPr>
            <p:spPr>
              <a:xfrm>
                <a:off x="730677" y="5649993"/>
                <a:ext cx="319069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6443834" y="1174120"/>
              <a:ext cx="2612027" cy="1671132"/>
              <a:chOff x="4800601" y="3724312"/>
              <a:chExt cx="4008437" cy="2227855"/>
            </a:xfrm>
          </p:grpSpPr>
          <p:sp>
            <p:nvSpPr>
              <p:cNvPr id="33" name="Rectangle 32"/>
              <p:cNvSpPr/>
              <p:nvPr/>
            </p:nvSpPr>
            <p:spPr>
              <a:xfrm>
                <a:off x="4800601" y="3780872"/>
                <a:ext cx="4008437" cy="2171295"/>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34" name="Straight Connector 33"/>
              <p:cNvCxnSpPr/>
              <p:nvPr/>
            </p:nvCxnSpPr>
            <p:spPr>
              <a:xfrm>
                <a:off x="6061574" y="4487673"/>
                <a:ext cx="782240" cy="3148"/>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6" idx="2"/>
              </p:cNvCxnSpPr>
              <p:nvPr/>
            </p:nvCxnSpPr>
            <p:spPr>
              <a:xfrm flipH="1">
                <a:off x="7366989" y="4513200"/>
                <a:ext cx="14063" cy="353674"/>
              </a:xfrm>
              <a:prstGeom prst="straightConnector1">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647841" y="4164437"/>
                <a:ext cx="1466422" cy="348763"/>
              </a:xfrm>
              <a:prstGeom prst="rect">
                <a:avLst/>
              </a:prstGeom>
              <a:solidFill>
                <a:schemeClr val="tx2"/>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100" dirty="0" smtClean="0">
                    <a:solidFill>
                      <a:schemeClr val="bg1"/>
                    </a:solidFill>
                  </a:rPr>
                  <a:t>33% less</a:t>
                </a:r>
                <a:endParaRPr lang="en-US" sz="1100" dirty="0">
                  <a:solidFill>
                    <a:schemeClr val="bg1"/>
                  </a:solidFill>
                </a:endParaRPr>
              </a:p>
            </p:txBody>
          </p:sp>
          <p:sp>
            <p:nvSpPr>
              <p:cNvPr id="39" name="TextBox 38"/>
              <p:cNvSpPr txBox="1"/>
              <p:nvPr/>
            </p:nvSpPr>
            <p:spPr>
              <a:xfrm>
                <a:off x="5979204" y="3724312"/>
                <a:ext cx="1911897" cy="492372"/>
              </a:xfrm>
              <a:prstGeom prst="rect">
                <a:avLst/>
              </a:prstGeom>
              <a:noFill/>
            </p:spPr>
            <p:txBody>
              <a:bodyPr wrap="none" rtlCol="0">
                <a:spAutoFit/>
              </a:bodyPr>
              <a:lstStyle/>
              <a:p>
                <a:r>
                  <a:rPr lang="en-US" b="1" dirty="0" smtClean="0"/>
                  <a:t>Rack Space</a:t>
                </a:r>
                <a:endParaRPr lang="en-US" b="1" dirty="0"/>
              </a:p>
            </p:txBody>
          </p:sp>
          <p:cxnSp>
            <p:nvCxnSpPr>
              <p:cNvPr id="40" name="Straight Connector 39"/>
              <p:cNvCxnSpPr/>
              <p:nvPr/>
            </p:nvCxnSpPr>
            <p:spPr>
              <a:xfrm>
                <a:off x="5161390" y="5666769"/>
                <a:ext cx="319069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549689" y="4443627"/>
                <a:ext cx="653143" cy="120636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42" name="TextBox 41"/>
              <p:cNvSpPr txBox="1"/>
              <p:nvPr/>
            </p:nvSpPr>
            <p:spPr>
              <a:xfrm>
                <a:off x="5525843" y="4443627"/>
                <a:ext cx="1004122" cy="423247"/>
              </a:xfrm>
              <a:prstGeom prst="rect">
                <a:avLst/>
              </a:prstGeom>
              <a:noFill/>
            </p:spPr>
            <p:txBody>
              <a:bodyPr wrap="none" rtlCol="0">
                <a:spAutoFit/>
              </a:bodyPr>
              <a:lstStyle/>
              <a:p>
                <a:r>
                  <a:rPr lang="en-US" sz="1100" dirty="0" smtClean="0">
                    <a:solidFill>
                      <a:schemeClr val="bg1"/>
                    </a:solidFill>
                  </a:rPr>
                  <a:t>150%</a:t>
                </a:r>
                <a:endParaRPr lang="en-US" sz="1100" dirty="0">
                  <a:solidFill>
                    <a:schemeClr val="bg1"/>
                  </a:solidFill>
                </a:endParaRPr>
              </a:p>
            </p:txBody>
          </p:sp>
          <p:sp>
            <p:nvSpPr>
              <p:cNvPr id="43" name="Rectangle 42"/>
              <p:cNvSpPr/>
              <p:nvPr/>
            </p:nvSpPr>
            <p:spPr>
              <a:xfrm>
                <a:off x="7008498" y="4878929"/>
                <a:ext cx="716979" cy="77000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44" name="TextBox 43"/>
              <p:cNvSpPr txBox="1"/>
              <p:nvPr/>
            </p:nvSpPr>
            <p:spPr>
              <a:xfrm>
                <a:off x="7041126" y="4858071"/>
                <a:ext cx="1004122" cy="423247"/>
              </a:xfrm>
              <a:prstGeom prst="rect">
                <a:avLst/>
              </a:prstGeom>
              <a:noFill/>
            </p:spPr>
            <p:txBody>
              <a:bodyPr wrap="none" rtlCol="0">
                <a:spAutoFit/>
              </a:bodyPr>
              <a:lstStyle/>
              <a:p>
                <a:r>
                  <a:rPr lang="en-US" sz="1100" dirty="0" smtClean="0">
                    <a:solidFill>
                      <a:schemeClr val="bg1"/>
                    </a:solidFill>
                  </a:rPr>
                  <a:t>100%</a:t>
                </a:r>
                <a:endParaRPr lang="en-US" sz="1100" dirty="0">
                  <a:solidFill>
                    <a:schemeClr val="bg1"/>
                  </a:solidFill>
                </a:endParaRPr>
              </a:p>
            </p:txBody>
          </p:sp>
        </p:grpSp>
        <p:grpSp>
          <p:nvGrpSpPr>
            <p:cNvPr id="96" name="Group 95"/>
            <p:cNvGrpSpPr/>
            <p:nvPr/>
          </p:nvGrpSpPr>
          <p:grpSpPr>
            <a:xfrm>
              <a:off x="3626779" y="1186820"/>
              <a:ext cx="2692019" cy="1690706"/>
              <a:chOff x="3583747" y="1306158"/>
              <a:chExt cx="2692019" cy="1690706"/>
            </a:xfrm>
          </p:grpSpPr>
          <p:grpSp>
            <p:nvGrpSpPr>
              <p:cNvPr id="45" name="Group 44"/>
              <p:cNvGrpSpPr/>
              <p:nvPr/>
            </p:nvGrpSpPr>
            <p:grpSpPr>
              <a:xfrm>
                <a:off x="3614477" y="1306158"/>
                <a:ext cx="2612026" cy="1658432"/>
                <a:chOff x="4800601" y="3780872"/>
                <a:chExt cx="4008437" cy="2210924"/>
              </a:xfrm>
            </p:grpSpPr>
            <p:sp>
              <p:nvSpPr>
                <p:cNvPr id="46" name="Rectangle 45"/>
                <p:cNvSpPr/>
                <p:nvPr/>
              </p:nvSpPr>
              <p:spPr>
                <a:xfrm>
                  <a:off x="4800601" y="3780872"/>
                  <a:ext cx="4008437" cy="2210924"/>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47" name="Straight Connector 46"/>
                <p:cNvCxnSpPr/>
                <p:nvPr/>
              </p:nvCxnSpPr>
              <p:spPr>
                <a:xfrm>
                  <a:off x="6061573" y="4487673"/>
                  <a:ext cx="782241" cy="3148"/>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9" idx="2"/>
                </p:cNvCxnSpPr>
                <p:nvPr/>
              </p:nvCxnSpPr>
              <p:spPr>
                <a:xfrm flipH="1">
                  <a:off x="7240648" y="4513200"/>
                  <a:ext cx="3824" cy="384501"/>
                </a:xfrm>
                <a:prstGeom prst="straightConnector1">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647837" y="4164437"/>
                  <a:ext cx="1193270" cy="348763"/>
                </a:xfrm>
                <a:prstGeom prst="rect">
                  <a:avLst/>
                </a:prstGeom>
                <a:solidFill>
                  <a:schemeClr val="tx2"/>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100" dirty="0" smtClean="0">
                      <a:solidFill>
                        <a:schemeClr val="bg1"/>
                      </a:solidFill>
                    </a:rPr>
                    <a:t>50% less</a:t>
                  </a:r>
                  <a:endParaRPr lang="en-US" sz="1100" dirty="0">
                    <a:solidFill>
                      <a:schemeClr val="bg1"/>
                    </a:solidFill>
                  </a:endParaRPr>
                </a:p>
              </p:txBody>
            </p:sp>
            <p:sp>
              <p:nvSpPr>
                <p:cNvPr id="50" name="TextBox 49"/>
                <p:cNvSpPr txBox="1"/>
                <p:nvPr/>
              </p:nvSpPr>
              <p:spPr>
                <a:xfrm>
                  <a:off x="5942561" y="3784185"/>
                  <a:ext cx="1218872" cy="492372"/>
                </a:xfrm>
                <a:prstGeom prst="rect">
                  <a:avLst/>
                </a:prstGeom>
                <a:noFill/>
              </p:spPr>
              <p:txBody>
                <a:bodyPr wrap="none" rtlCol="0">
                  <a:spAutoFit/>
                </a:bodyPr>
                <a:lstStyle/>
                <a:p>
                  <a:r>
                    <a:rPr lang="en-US" b="1" dirty="0" smtClean="0"/>
                    <a:t>Power</a:t>
                  </a:r>
                  <a:endParaRPr lang="en-US" b="1" dirty="0"/>
                </a:p>
              </p:txBody>
            </p:sp>
            <p:sp>
              <p:nvSpPr>
                <p:cNvPr id="52" name="Rectangle 51"/>
                <p:cNvSpPr/>
                <p:nvPr/>
              </p:nvSpPr>
              <p:spPr>
                <a:xfrm>
                  <a:off x="5549689" y="4443627"/>
                  <a:ext cx="653143" cy="1206366"/>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53" name="TextBox 52"/>
                <p:cNvSpPr txBox="1"/>
                <p:nvPr/>
              </p:nvSpPr>
              <p:spPr>
                <a:xfrm>
                  <a:off x="5525843" y="4443627"/>
                  <a:ext cx="770467" cy="348763"/>
                </a:xfrm>
                <a:prstGeom prst="rect">
                  <a:avLst/>
                </a:prstGeom>
                <a:noFill/>
              </p:spPr>
              <p:txBody>
                <a:bodyPr wrap="none" rtlCol="0">
                  <a:spAutoFit/>
                </a:bodyPr>
                <a:lstStyle/>
                <a:p>
                  <a:r>
                    <a:rPr lang="en-US" sz="1100" dirty="0" smtClean="0">
                      <a:solidFill>
                        <a:schemeClr val="bg1"/>
                      </a:solidFill>
                    </a:rPr>
                    <a:t>200%</a:t>
                  </a:r>
                  <a:endParaRPr lang="en-US" sz="1100" dirty="0">
                    <a:solidFill>
                      <a:schemeClr val="bg1"/>
                    </a:solidFill>
                  </a:endParaRPr>
                </a:p>
              </p:txBody>
            </p:sp>
            <p:sp>
              <p:nvSpPr>
                <p:cNvPr id="54" name="Rectangle 53"/>
                <p:cNvSpPr/>
                <p:nvPr/>
              </p:nvSpPr>
              <p:spPr>
                <a:xfrm>
                  <a:off x="6882159" y="4878928"/>
                  <a:ext cx="716978" cy="77000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55" name="TextBox 54"/>
                <p:cNvSpPr txBox="1"/>
                <p:nvPr/>
              </p:nvSpPr>
              <p:spPr>
                <a:xfrm>
                  <a:off x="6914788" y="4858071"/>
                  <a:ext cx="1004122" cy="423247"/>
                </a:xfrm>
                <a:prstGeom prst="rect">
                  <a:avLst/>
                </a:prstGeom>
                <a:noFill/>
              </p:spPr>
              <p:txBody>
                <a:bodyPr wrap="none" rtlCol="0">
                  <a:spAutoFit/>
                </a:bodyPr>
                <a:lstStyle/>
                <a:p>
                  <a:r>
                    <a:rPr lang="en-US" sz="1100" dirty="0" smtClean="0">
                      <a:solidFill>
                        <a:schemeClr val="bg1"/>
                      </a:solidFill>
                    </a:rPr>
                    <a:t>100%</a:t>
                  </a:r>
                  <a:endParaRPr lang="en-US" sz="1100" dirty="0">
                    <a:solidFill>
                      <a:schemeClr val="bg1"/>
                    </a:solidFill>
                  </a:endParaRPr>
                </a:p>
              </p:txBody>
            </p:sp>
            <p:cxnSp>
              <p:nvCxnSpPr>
                <p:cNvPr id="51" name="Straight Connector 50"/>
                <p:cNvCxnSpPr/>
                <p:nvPr/>
              </p:nvCxnSpPr>
              <p:spPr>
                <a:xfrm>
                  <a:off x="5161390" y="5666769"/>
                  <a:ext cx="319069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6" name="TextBox 55"/>
              <p:cNvSpPr txBox="1"/>
              <p:nvPr/>
            </p:nvSpPr>
            <p:spPr>
              <a:xfrm>
                <a:off x="3583747" y="2719865"/>
                <a:ext cx="2692019" cy="276999"/>
              </a:xfrm>
              <a:prstGeom prst="rect">
                <a:avLst/>
              </a:prstGeom>
              <a:noFill/>
            </p:spPr>
            <p:txBody>
              <a:bodyPr wrap="none" rtlCol="0">
                <a:spAutoFit/>
              </a:bodyPr>
              <a:lstStyle/>
              <a:p>
                <a:r>
                  <a:rPr lang="en-US" sz="1200" dirty="0" smtClean="0"/>
                  <a:t>4D Junction; 1T/degree; 25</a:t>
                </a:r>
                <a:r>
                  <a:rPr lang="en-US" sz="1200" dirty="0"/>
                  <a:t>% </a:t>
                </a:r>
                <a:r>
                  <a:rPr lang="en-US" sz="1200" dirty="0" smtClean="0"/>
                  <a:t>Add/Drop</a:t>
                </a:r>
                <a:endParaRPr lang="en-US" sz="1200" dirty="0"/>
              </a:p>
            </p:txBody>
          </p:sp>
        </p:grpSp>
        <p:grpSp>
          <p:nvGrpSpPr>
            <p:cNvPr id="59" name="Group 58"/>
            <p:cNvGrpSpPr/>
            <p:nvPr/>
          </p:nvGrpSpPr>
          <p:grpSpPr>
            <a:xfrm>
              <a:off x="3657510" y="2931674"/>
              <a:ext cx="2612026" cy="1611481"/>
              <a:chOff x="4800601" y="3765286"/>
              <a:chExt cx="4008437" cy="2226510"/>
            </a:xfrm>
          </p:grpSpPr>
          <p:sp>
            <p:nvSpPr>
              <p:cNvPr id="60" name="Rectangle 59"/>
              <p:cNvSpPr/>
              <p:nvPr/>
            </p:nvSpPr>
            <p:spPr>
              <a:xfrm>
                <a:off x="4800601" y="3780872"/>
                <a:ext cx="4008437" cy="2210924"/>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61" name="Straight Connector 60"/>
              <p:cNvCxnSpPr/>
              <p:nvPr/>
            </p:nvCxnSpPr>
            <p:spPr>
              <a:xfrm>
                <a:off x="5377460" y="4463005"/>
                <a:ext cx="2113828"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3" idx="2"/>
              </p:cNvCxnSpPr>
              <p:nvPr/>
            </p:nvCxnSpPr>
            <p:spPr>
              <a:xfrm flipV="1">
                <a:off x="5849191" y="4452420"/>
                <a:ext cx="0" cy="694552"/>
              </a:xfrm>
              <a:prstGeom prst="straightConnector1">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876260" y="3765286"/>
                <a:ext cx="1533060" cy="510289"/>
              </a:xfrm>
              <a:prstGeom prst="rect">
                <a:avLst/>
              </a:prstGeom>
              <a:noFill/>
            </p:spPr>
            <p:txBody>
              <a:bodyPr wrap="none" rtlCol="0">
                <a:spAutoFit/>
              </a:bodyPr>
              <a:lstStyle/>
              <a:p>
                <a:r>
                  <a:rPr lang="en-US" b="1" dirty="0" smtClean="0"/>
                  <a:t>Capacity</a:t>
                </a:r>
                <a:endParaRPr lang="en-US" b="1" dirty="0"/>
              </a:p>
            </p:txBody>
          </p:sp>
          <p:sp>
            <p:nvSpPr>
              <p:cNvPr id="66" name="Rectangle 65"/>
              <p:cNvSpPr/>
              <p:nvPr/>
            </p:nvSpPr>
            <p:spPr>
              <a:xfrm>
                <a:off x="5549689" y="5046810"/>
                <a:ext cx="653143" cy="603184"/>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67" name="TextBox 66"/>
              <p:cNvSpPr txBox="1"/>
              <p:nvPr/>
            </p:nvSpPr>
            <p:spPr>
              <a:xfrm>
                <a:off x="5525843" y="5152170"/>
                <a:ext cx="770467" cy="348763"/>
              </a:xfrm>
              <a:prstGeom prst="rect">
                <a:avLst/>
              </a:prstGeom>
              <a:noFill/>
            </p:spPr>
            <p:txBody>
              <a:bodyPr wrap="none" rtlCol="0">
                <a:spAutoFit/>
              </a:bodyPr>
              <a:lstStyle/>
              <a:p>
                <a:r>
                  <a:rPr lang="en-US" sz="1100" dirty="0" smtClean="0">
                    <a:solidFill>
                      <a:schemeClr val="bg1"/>
                    </a:solidFill>
                  </a:rPr>
                  <a:t>100%</a:t>
                </a:r>
                <a:endParaRPr lang="en-US" sz="1100" dirty="0">
                  <a:solidFill>
                    <a:schemeClr val="bg1"/>
                  </a:solidFill>
                </a:endParaRPr>
              </a:p>
            </p:txBody>
          </p:sp>
          <p:sp>
            <p:nvSpPr>
              <p:cNvPr id="68" name="Rectangle 67"/>
              <p:cNvSpPr/>
              <p:nvPr/>
            </p:nvSpPr>
            <p:spPr>
              <a:xfrm>
                <a:off x="6948698" y="4422217"/>
                <a:ext cx="716978" cy="122671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69" name="TextBox 68"/>
              <p:cNvSpPr txBox="1"/>
              <p:nvPr/>
            </p:nvSpPr>
            <p:spPr>
              <a:xfrm>
                <a:off x="6914788" y="4858071"/>
                <a:ext cx="878706" cy="348763"/>
              </a:xfrm>
              <a:prstGeom prst="rect">
                <a:avLst/>
              </a:prstGeom>
              <a:noFill/>
            </p:spPr>
            <p:txBody>
              <a:bodyPr wrap="none" rtlCol="0">
                <a:spAutoFit/>
              </a:bodyPr>
              <a:lstStyle/>
              <a:p>
                <a:r>
                  <a:rPr lang="en-US" sz="1100" dirty="0" smtClean="0">
                    <a:solidFill>
                      <a:schemeClr val="bg1"/>
                    </a:solidFill>
                  </a:rPr>
                  <a:t>~250%</a:t>
                </a:r>
                <a:endParaRPr lang="en-US" sz="1100" dirty="0">
                  <a:solidFill>
                    <a:schemeClr val="bg1"/>
                  </a:solidFill>
                </a:endParaRPr>
              </a:p>
            </p:txBody>
          </p:sp>
          <p:sp>
            <p:nvSpPr>
              <p:cNvPr id="63" name="TextBox 62"/>
              <p:cNvSpPr txBox="1"/>
              <p:nvPr/>
            </p:nvSpPr>
            <p:spPr>
              <a:xfrm>
                <a:off x="5193359" y="4785517"/>
                <a:ext cx="1311662" cy="361455"/>
              </a:xfrm>
              <a:prstGeom prst="rect">
                <a:avLst/>
              </a:prstGeom>
              <a:solidFill>
                <a:schemeClr val="tx2"/>
              </a:solidFill>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100" dirty="0" smtClean="0">
                    <a:solidFill>
                      <a:schemeClr val="bg1"/>
                    </a:solidFill>
                  </a:rPr>
                  <a:t>~2-3X more</a:t>
                </a:r>
                <a:endParaRPr lang="en-US" sz="1100" dirty="0">
                  <a:solidFill>
                    <a:schemeClr val="bg1"/>
                  </a:solidFill>
                </a:endParaRPr>
              </a:p>
            </p:txBody>
          </p:sp>
          <p:cxnSp>
            <p:nvCxnSpPr>
              <p:cNvPr id="65" name="Straight Connector 64"/>
              <p:cNvCxnSpPr/>
              <p:nvPr/>
            </p:nvCxnSpPr>
            <p:spPr>
              <a:xfrm>
                <a:off x="5161390" y="5666769"/>
                <a:ext cx="319069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6420189" y="4629767"/>
              <a:ext cx="2628835" cy="1612900"/>
              <a:chOff x="369888" y="1098886"/>
              <a:chExt cx="4008437" cy="2160204"/>
            </a:xfrm>
          </p:grpSpPr>
          <p:sp>
            <p:nvSpPr>
              <p:cNvPr id="74" name="Rectangle 73"/>
              <p:cNvSpPr/>
              <p:nvPr/>
            </p:nvSpPr>
            <p:spPr>
              <a:xfrm>
                <a:off x="369888" y="1148530"/>
                <a:ext cx="4008437" cy="2110560"/>
              </a:xfrm>
              <a:prstGeom prst="rect">
                <a:avLst/>
              </a:prstGeom>
              <a:solidFill>
                <a:schemeClr val="bg1">
                  <a:lumMod val="9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75" name="Straight Connector 74"/>
              <p:cNvCxnSpPr/>
              <p:nvPr/>
            </p:nvCxnSpPr>
            <p:spPr>
              <a:xfrm>
                <a:off x="1729867" y="1587253"/>
                <a:ext cx="89425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77" idx="2"/>
                <a:endCxn id="82" idx="0"/>
              </p:cNvCxnSpPr>
              <p:nvPr/>
            </p:nvCxnSpPr>
            <p:spPr>
              <a:xfrm flipH="1">
                <a:off x="3031886" y="1874434"/>
                <a:ext cx="10669" cy="473824"/>
              </a:xfrm>
              <a:prstGeom prst="straightConnector1">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2255467" y="1524052"/>
                <a:ext cx="1574173" cy="350382"/>
              </a:xfrm>
              <a:prstGeom prst="rect">
                <a:avLst/>
              </a:prstGeom>
              <a:solidFill>
                <a:schemeClr val="tx2"/>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100" dirty="0" smtClean="0">
                    <a:solidFill>
                      <a:schemeClr val="bg1"/>
                    </a:solidFill>
                  </a:rPr>
                  <a:t>56% lower</a:t>
                </a:r>
                <a:endParaRPr lang="en-US" sz="1100" dirty="0">
                  <a:solidFill>
                    <a:schemeClr val="bg1"/>
                  </a:solidFill>
                </a:endParaRPr>
              </a:p>
            </p:txBody>
          </p:sp>
          <p:sp>
            <p:nvSpPr>
              <p:cNvPr id="79" name="TextBox 78"/>
              <p:cNvSpPr txBox="1"/>
              <p:nvPr/>
            </p:nvSpPr>
            <p:spPr>
              <a:xfrm>
                <a:off x="1112708" y="1098886"/>
                <a:ext cx="1842379" cy="494657"/>
              </a:xfrm>
              <a:prstGeom prst="rect">
                <a:avLst/>
              </a:prstGeom>
              <a:noFill/>
            </p:spPr>
            <p:txBody>
              <a:bodyPr wrap="none" rtlCol="0">
                <a:spAutoFit/>
              </a:bodyPr>
              <a:lstStyle/>
              <a:p>
                <a:r>
                  <a:rPr lang="en-US" b="1" dirty="0" smtClean="0"/>
                  <a:t>Total Costs</a:t>
                </a:r>
                <a:endParaRPr lang="en-US" b="1" dirty="0"/>
              </a:p>
            </p:txBody>
          </p:sp>
          <p:sp>
            <p:nvSpPr>
              <p:cNvPr id="80" name="Rectangle 79"/>
              <p:cNvSpPr/>
              <p:nvPr/>
            </p:nvSpPr>
            <p:spPr>
              <a:xfrm>
                <a:off x="1112708" y="1552504"/>
                <a:ext cx="650421" cy="144281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81" name="TextBox 80"/>
              <p:cNvSpPr txBox="1"/>
              <p:nvPr/>
            </p:nvSpPr>
            <p:spPr>
              <a:xfrm>
                <a:off x="1051748" y="1502760"/>
                <a:ext cx="765541" cy="350382"/>
              </a:xfrm>
              <a:prstGeom prst="rect">
                <a:avLst/>
              </a:prstGeom>
              <a:noFill/>
            </p:spPr>
            <p:txBody>
              <a:bodyPr wrap="none" rtlCol="0">
                <a:spAutoFit/>
              </a:bodyPr>
              <a:lstStyle/>
              <a:p>
                <a:r>
                  <a:rPr lang="en-US" sz="1100" dirty="0" smtClean="0">
                    <a:solidFill>
                      <a:schemeClr val="bg1"/>
                    </a:solidFill>
                  </a:rPr>
                  <a:t>225%</a:t>
                </a:r>
                <a:endParaRPr lang="en-US" sz="1100" dirty="0">
                  <a:solidFill>
                    <a:schemeClr val="bg1"/>
                  </a:solidFill>
                </a:endParaRPr>
              </a:p>
            </p:txBody>
          </p:sp>
          <p:sp>
            <p:nvSpPr>
              <p:cNvPr id="82" name="Rectangle 81"/>
              <p:cNvSpPr/>
              <p:nvPr/>
            </p:nvSpPr>
            <p:spPr>
              <a:xfrm>
                <a:off x="2714930" y="2348258"/>
                <a:ext cx="633913" cy="64577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83" name="TextBox 82"/>
              <p:cNvSpPr txBox="1"/>
              <p:nvPr/>
            </p:nvSpPr>
            <p:spPr>
              <a:xfrm>
                <a:off x="2681470" y="2500131"/>
                <a:ext cx="765541" cy="350382"/>
              </a:xfrm>
              <a:prstGeom prst="rect">
                <a:avLst/>
              </a:prstGeom>
              <a:noFill/>
            </p:spPr>
            <p:txBody>
              <a:bodyPr wrap="none" rtlCol="0">
                <a:spAutoFit/>
              </a:bodyPr>
              <a:lstStyle/>
              <a:p>
                <a:r>
                  <a:rPr lang="en-US" sz="1100" dirty="0" smtClean="0">
                    <a:solidFill>
                      <a:schemeClr val="bg1"/>
                    </a:solidFill>
                  </a:rPr>
                  <a:t>100%</a:t>
                </a:r>
                <a:endParaRPr lang="en-US" sz="1100" dirty="0">
                  <a:solidFill>
                    <a:schemeClr val="bg1"/>
                  </a:solidFill>
                </a:endParaRPr>
              </a:p>
            </p:txBody>
          </p:sp>
          <p:cxnSp>
            <p:nvCxnSpPr>
              <p:cNvPr id="78" name="Straight Connector 77"/>
              <p:cNvCxnSpPr/>
              <p:nvPr/>
            </p:nvCxnSpPr>
            <p:spPr>
              <a:xfrm>
                <a:off x="876910" y="3011733"/>
                <a:ext cx="319069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pic>
        <p:nvPicPr>
          <p:cNvPr id="84"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57200" y="5362283"/>
            <a:ext cx="1489584" cy="713697"/>
          </a:xfrm>
          <a:prstGeom prst="rect">
            <a:avLst/>
          </a:prstGeom>
          <a:ln>
            <a:noFill/>
          </a:ln>
          <a:effectLst>
            <a:outerShdw blurRad="292100" dist="139700" dir="2700000" algn="tl" rotWithShape="0">
              <a:srgbClr val="333333">
                <a:alpha val="65000"/>
              </a:srgbClr>
            </a:outerShdw>
          </a:effectLst>
        </p:spPr>
      </p:pic>
      <p:sp>
        <p:nvSpPr>
          <p:cNvPr id="85" name="Content Placeholder 1"/>
          <p:cNvSpPr txBox="1">
            <a:spLocks/>
          </p:cNvSpPr>
          <p:nvPr/>
        </p:nvSpPr>
        <p:spPr>
          <a:xfrm>
            <a:off x="-1451" y="6400355"/>
            <a:ext cx="4358272"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100" i="1" dirty="0" smtClean="0">
                <a:solidFill>
                  <a:srgbClr val="5F5F5F"/>
                </a:solidFill>
              </a:rPr>
              <a:t>Source: Universit</a:t>
            </a:r>
            <a:r>
              <a:rPr lang="en-US" sz="900" i="1" dirty="0" smtClean="0">
                <a:solidFill>
                  <a:srgbClr val="5F5F5F"/>
                </a:solidFill>
              </a:rPr>
              <a:t>y</a:t>
            </a:r>
            <a:r>
              <a:rPr lang="en-US" sz="1100" i="1" dirty="0" smtClean="0">
                <a:solidFill>
                  <a:srgbClr val="5F5F5F"/>
                </a:solidFill>
              </a:rPr>
              <a:t> of Arizona, George Washington University, Infinera </a:t>
            </a:r>
          </a:p>
        </p:txBody>
      </p:sp>
      <p:sp>
        <p:nvSpPr>
          <p:cNvPr id="86" name="Footer Placeholder 1"/>
          <p:cNvSpPr>
            <a:spLocks noGrp="1"/>
          </p:cNvSpPr>
          <p:nvPr>
            <p:ph type="ftr" sz="quarter" idx="4294967295"/>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2110655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500"/>
                                        <p:tgtEl>
                                          <p:spTgt spid="1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4292600" y="1295399"/>
            <a:ext cx="4546600" cy="4953001"/>
          </a:xfrm>
        </p:spPr>
        <p:txBody>
          <a:bodyPr/>
          <a:lstStyle/>
          <a:p>
            <a:r>
              <a:rPr lang="en-US" dirty="0" smtClean="0"/>
              <a:t>26,629 km fiber network</a:t>
            </a:r>
          </a:p>
          <a:p>
            <a:r>
              <a:rPr lang="en-US" dirty="0" smtClean="0"/>
              <a:t>58 total add/drop nodes</a:t>
            </a:r>
          </a:p>
          <a:p>
            <a:pPr lvl="1"/>
            <a:r>
              <a:rPr lang="en-US" dirty="0"/>
              <a:t>6</a:t>
            </a:r>
            <a:r>
              <a:rPr lang="en-US" dirty="0" smtClean="0"/>
              <a:t> data centers</a:t>
            </a:r>
          </a:p>
          <a:p>
            <a:pPr lvl="1"/>
            <a:r>
              <a:rPr lang="en-US" dirty="0" smtClean="0"/>
              <a:t>2 Dual POP sites (London, Paris)</a:t>
            </a:r>
          </a:p>
          <a:p>
            <a:pPr lvl="1"/>
            <a:r>
              <a:rPr lang="en-US" dirty="0" smtClean="0"/>
              <a:t>15 Tier 1 cities</a:t>
            </a:r>
          </a:p>
          <a:p>
            <a:pPr lvl="1"/>
            <a:r>
              <a:rPr lang="en-US" dirty="0" smtClean="0"/>
              <a:t>43 Tier 2 cities</a:t>
            </a:r>
          </a:p>
          <a:p>
            <a:pPr lvl="1"/>
            <a:r>
              <a:rPr lang="en-US" dirty="0" smtClean="0"/>
              <a:t>238  optical line amplifier sites</a:t>
            </a:r>
          </a:p>
          <a:p>
            <a:r>
              <a:rPr lang="en-US" dirty="0"/>
              <a:t>Representative of typical long-haul </a:t>
            </a:r>
            <a:r>
              <a:rPr lang="en-US" dirty="0" smtClean="0"/>
              <a:t>network</a:t>
            </a:r>
            <a:endParaRPr lang="en-US" dirty="0"/>
          </a:p>
          <a:p>
            <a:pPr lvl="1"/>
            <a:r>
              <a:rPr lang="en-US" dirty="0"/>
              <a:t>“Carrier’s carrier” service provider</a:t>
            </a:r>
          </a:p>
          <a:p>
            <a:pPr lvl="1"/>
            <a:r>
              <a:rPr lang="en-US" dirty="0"/>
              <a:t>Tier </a:t>
            </a:r>
            <a:r>
              <a:rPr lang="en-US" dirty="0" smtClean="0"/>
              <a:t>1/PTT </a:t>
            </a:r>
            <a:r>
              <a:rPr lang="en-US" dirty="0"/>
              <a:t>long-distance </a:t>
            </a:r>
            <a:r>
              <a:rPr lang="en-US" dirty="0" smtClean="0"/>
              <a:t>international network</a:t>
            </a:r>
            <a:endParaRPr lang="en-US" dirty="0"/>
          </a:p>
        </p:txBody>
      </p:sp>
      <p:sp>
        <p:nvSpPr>
          <p:cNvPr id="4" name="Title 3"/>
          <p:cNvSpPr>
            <a:spLocks noGrp="1"/>
          </p:cNvSpPr>
          <p:nvPr>
            <p:ph type="title"/>
          </p:nvPr>
        </p:nvSpPr>
        <p:spPr/>
        <p:txBody>
          <a:bodyPr>
            <a:normAutofit/>
          </a:bodyPr>
          <a:lstStyle/>
          <a:p>
            <a:r>
              <a:rPr lang="en-US" dirty="0" smtClean="0"/>
              <a:t>Modeling a Pan-European Long-Haul Network</a:t>
            </a:r>
            <a:endParaRPr lang="en-US" sz="2700" dirty="0"/>
          </a:p>
        </p:txBody>
      </p:sp>
      <p:graphicFrame>
        <p:nvGraphicFramePr>
          <p:cNvPr id="2" name="Table 1"/>
          <p:cNvGraphicFramePr>
            <a:graphicFrameLocks noGrp="1"/>
          </p:cNvGraphicFramePr>
          <p:nvPr>
            <p:extLst>
              <p:ext uri="{D42A27DB-BD31-4B8C-83A1-F6EECF244321}">
                <p14:modId xmlns:p14="http://schemas.microsoft.com/office/powerpoint/2010/main" xmlns="" val="3026453349"/>
              </p:ext>
            </p:extLst>
          </p:nvPr>
        </p:nvGraphicFramePr>
        <p:xfrm>
          <a:off x="304800" y="4411980"/>
          <a:ext cx="3581400" cy="1541145"/>
        </p:xfrm>
        <a:graphic>
          <a:graphicData uri="http://schemas.openxmlformats.org/drawingml/2006/table">
            <a:tbl>
              <a:tblPr firstRow="1" firstCol="1" bandRow="1">
                <a:tableStyleId>{5C22544A-7EE6-4342-B048-85BDC9FD1C3A}</a:tableStyleId>
              </a:tblPr>
              <a:tblGrid>
                <a:gridCol w="1375905"/>
                <a:gridCol w="1234268"/>
                <a:gridCol w="971227"/>
              </a:tblGrid>
              <a:tr h="408093">
                <a:tc>
                  <a:txBody>
                    <a:bodyPr/>
                    <a:lstStyle/>
                    <a:p>
                      <a:pPr marL="0" marR="0" algn="ctr">
                        <a:spcBef>
                          <a:spcPts val="0"/>
                        </a:spcBef>
                        <a:spcAft>
                          <a:spcPts val="0"/>
                        </a:spcAft>
                      </a:pPr>
                      <a:r>
                        <a:rPr lang="en-US" sz="1400" dirty="0">
                          <a:effectLst/>
                        </a:rPr>
                        <a:t>Fiber Type</a:t>
                      </a:r>
                      <a:endParaRPr lang="en-US" sz="1400" dirty="0">
                        <a:effectLst/>
                        <a:latin typeface="Calibri"/>
                        <a:ea typeface="Calibri"/>
                      </a:endParaRPr>
                    </a:p>
                  </a:txBody>
                  <a:tcPr marL="68580" marR="68580" marT="0" marB="0"/>
                </a:tc>
                <a:tc>
                  <a:txBody>
                    <a:bodyPr/>
                    <a:lstStyle/>
                    <a:p>
                      <a:pPr marL="0" marR="0" algn="ctr">
                        <a:spcBef>
                          <a:spcPts val="0"/>
                        </a:spcBef>
                        <a:spcAft>
                          <a:spcPts val="0"/>
                        </a:spcAft>
                      </a:pPr>
                      <a:r>
                        <a:rPr lang="en-US" sz="1400" dirty="0">
                          <a:effectLst/>
                        </a:rPr>
                        <a:t>Fiber </a:t>
                      </a:r>
                      <a:r>
                        <a:rPr lang="en-US" sz="1400" dirty="0" smtClean="0">
                          <a:effectLst/>
                        </a:rPr>
                        <a:t>Distance</a:t>
                      </a:r>
                    </a:p>
                    <a:p>
                      <a:pPr marL="0" marR="0" algn="ctr">
                        <a:spcBef>
                          <a:spcPts val="0"/>
                        </a:spcBef>
                        <a:spcAft>
                          <a:spcPts val="0"/>
                        </a:spcAft>
                      </a:pPr>
                      <a:r>
                        <a:rPr lang="en-US" sz="1400" dirty="0" smtClean="0">
                          <a:effectLst/>
                        </a:rPr>
                        <a:t>(km)</a:t>
                      </a:r>
                      <a:endParaRPr lang="en-US" sz="1400" dirty="0">
                        <a:effectLst/>
                        <a:latin typeface="Calibri"/>
                        <a:ea typeface="Calibri"/>
                      </a:endParaRPr>
                    </a:p>
                  </a:txBody>
                  <a:tcPr marL="68580" marR="68580" marT="0" marB="0"/>
                </a:tc>
                <a:tc>
                  <a:txBody>
                    <a:bodyPr/>
                    <a:lstStyle/>
                    <a:p>
                      <a:pPr marL="0" marR="0" algn="ctr">
                        <a:spcBef>
                          <a:spcPts val="0"/>
                        </a:spcBef>
                        <a:spcAft>
                          <a:spcPts val="0"/>
                        </a:spcAft>
                      </a:pPr>
                      <a:r>
                        <a:rPr lang="en-US" sz="1400" dirty="0" smtClean="0">
                          <a:effectLst/>
                        </a:rPr>
                        <a:t>Number </a:t>
                      </a:r>
                      <a:r>
                        <a:rPr lang="en-US" sz="1400" dirty="0">
                          <a:effectLst/>
                        </a:rPr>
                        <a:t>of Spans</a:t>
                      </a:r>
                      <a:endParaRPr lang="en-US" sz="1400" dirty="0">
                        <a:effectLst/>
                        <a:latin typeface="Calibri"/>
                        <a:ea typeface="Calibri"/>
                      </a:endParaRPr>
                    </a:p>
                  </a:txBody>
                  <a:tcPr marL="68580" marR="68580" marT="0" marB="0"/>
                </a:tc>
              </a:tr>
              <a:tr h="204047">
                <a:tc>
                  <a:txBody>
                    <a:bodyPr/>
                    <a:lstStyle/>
                    <a:p>
                      <a:pPr algn="ctr" fontAlgn="b"/>
                      <a:r>
                        <a:rPr lang="en-US" sz="1400" u="none" strike="noStrike" dirty="0" smtClean="0">
                          <a:effectLst/>
                        </a:rPr>
                        <a:t>E-LEAF</a:t>
                      </a:r>
                      <a:endParaRPr lang="en-US" sz="1400" b="0" i="0" u="none" strike="noStrike" dirty="0">
                        <a:solidFill>
                          <a:srgbClr val="9C0006"/>
                        </a:solidFill>
                        <a:effectLst/>
                        <a:latin typeface="Calibri"/>
                      </a:endParaRPr>
                    </a:p>
                  </a:txBody>
                  <a:tcPr marL="9525" marR="9525" marT="9525" marB="0" anchor="b"/>
                </a:tc>
                <a:tc>
                  <a:txBody>
                    <a:bodyPr/>
                    <a:lstStyle/>
                    <a:p>
                      <a:pPr algn="ctr" fontAlgn="b"/>
                      <a:r>
                        <a:rPr lang="en-US" sz="1100" u="none" strike="noStrike" dirty="0">
                          <a:effectLst/>
                        </a:rPr>
                        <a:t>17689</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215</a:t>
                      </a:r>
                      <a:endParaRPr lang="en-US" sz="1100" b="0" i="0" u="none" strike="noStrike">
                        <a:solidFill>
                          <a:srgbClr val="000000"/>
                        </a:solidFill>
                        <a:effectLst/>
                        <a:latin typeface="Calibri"/>
                      </a:endParaRPr>
                    </a:p>
                  </a:txBody>
                  <a:tcPr marL="9525" marR="9525" marT="9525" marB="0" anchor="b"/>
                </a:tc>
              </a:tr>
              <a:tr h="204047">
                <a:tc>
                  <a:txBody>
                    <a:bodyPr/>
                    <a:lstStyle/>
                    <a:p>
                      <a:pPr algn="ctr" fontAlgn="b"/>
                      <a:r>
                        <a:rPr lang="en-US" sz="1400" u="none" strike="noStrike" dirty="0">
                          <a:effectLst/>
                        </a:rPr>
                        <a:t>Silica Core</a:t>
                      </a:r>
                      <a:endParaRPr lang="en-US" sz="1400" b="0" i="0" u="none" strike="noStrike" dirty="0">
                        <a:solidFill>
                          <a:srgbClr val="9C0006"/>
                        </a:solidFill>
                        <a:effectLst/>
                        <a:latin typeface="Calibri"/>
                      </a:endParaRPr>
                    </a:p>
                  </a:txBody>
                  <a:tcPr marL="9525" marR="9525" marT="9525" marB="0" anchor="b"/>
                </a:tc>
                <a:tc>
                  <a:txBody>
                    <a:bodyPr/>
                    <a:lstStyle/>
                    <a:p>
                      <a:pPr algn="ctr" fontAlgn="b"/>
                      <a:r>
                        <a:rPr lang="en-US" sz="1100" u="none" strike="noStrike" dirty="0">
                          <a:effectLst/>
                        </a:rPr>
                        <a:t>486</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3</a:t>
                      </a:r>
                      <a:endParaRPr lang="en-US" sz="1100" b="1" i="0" u="none" strike="noStrike">
                        <a:solidFill>
                          <a:srgbClr val="000000"/>
                        </a:solidFill>
                        <a:effectLst/>
                        <a:latin typeface="Calibri"/>
                      </a:endParaRPr>
                    </a:p>
                  </a:txBody>
                  <a:tcPr marL="9525" marR="9525" marT="9525" marB="0" anchor="b"/>
                </a:tc>
              </a:tr>
              <a:tr h="204047">
                <a:tc>
                  <a:txBody>
                    <a:bodyPr/>
                    <a:lstStyle/>
                    <a:p>
                      <a:pPr algn="ctr" fontAlgn="b"/>
                      <a:r>
                        <a:rPr lang="en-US" sz="1400" u="none" strike="noStrike" dirty="0">
                          <a:effectLst/>
                        </a:rPr>
                        <a:t>SMF28</a:t>
                      </a:r>
                      <a:endParaRPr lang="en-US" sz="1400" b="0" i="0" u="none" strike="noStrike" dirty="0">
                        <a:solidFill>
                          <a:srgbClr val="9C0006"/>
                        </a:solidFill>
                        <a:effectLst/>
                        <a:latin typeface="Calibri"/>
                      </a:endParaRPr>
                    </a:p>
                  </a:txBody>
                  <a:tcPr marL="9525" marR="9525" marT="9525" marB="0" anchor="b"/>
                </a:tc>
                <a:tc>
                  <a:txBody>
                    <a:bodyPr/>
                    <a:lstStyle/>
                    <a:p>
                      <a:pPr algn="ctr" fontAlgn="b"/>
                      <a:r>
                        <a:rPr lang="en-US" sz="1100" u="none" strike="noStrike" dirty="0">
                          <a:effectLst/>
                        </a:rPr>
                        <a:t>7826</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93</a:t>
                      </a:r>
                      <a:endParaRPr lang="en-US" sz="1100" b="0" i="0" u="none" strike="noStrike" dirty="0">
                        <a:solidFill>
                          <a:srgbClr val="000000"/>
                        </a:solidFill>
                        <a:effectLst/>
                        <a:latin typeface="Calibri"/>
                      </a:endParaRPr>
                    </a:p>
                  </a:txBody>
                  <a:tcPr marL="9525" marR="9525" marT="9525" marB="0" anchor="b"/>
                </a:tc>
              </a:tr>
              <a:tr h="204047">
                <a:tc>
                  <a:txBody>
                    <a:bodyPr/>
                    <a:lstStyle/>
                    <a:p>
                      <a:pPr algn="ctr" fontAlgn="b"/>
                      <a:r>
                        <a:rPr lang="en-US" sz="1400" u="none" strike="noStrike" dirty="0">
                          <a:effectLst/>
                        </a:rPr>
                        <a:t>TWRS</a:t>
                      </a:r>
                      <a:endParaRPr lang="en-US" sz="1400" b="0" i="0" u="none" strike="noStrike" dirty="0">
                        <a:solidFill>
                          <a:srgbClr val="9C0006"/>
                        </a:solidFill>
                        <a:effectLst/>
                        <a:latin typeface="Calibri"/>
                      </a:endParaRPr>
                    </a:p>
                  </a:txBody>
                  <a:tcPr marL="9525" marR="9525" marT="9525" marB="0" anchor="b"/>
                </a:tc>
                <a:tc>
                  <a:txBody>
                    <a:bodyPr/>
                    <a:lstStyle/>
                    <a:p>
                      <a:pPr algn="ctr" fontAlgn="b"/>
                      <a:r>
                        <a:rPr lang="en-US" sz="1100" u="none" strike="noStrike">
                          <a:effectLst/>
                        </a:rPr>
                        <a:t>627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8</a:t>
                      </a:r>
                      <a:endParaRPr lang="en-US" sz="1100" b="0" i="0" u="none" strike="noStrike" dirty="0">
                        <a:solidFill>
                          <a:srgbClr val="000000"/>
                        </a:solidFill>
                        <a:effectLst/>
                        <a:latin typeface="Calibri"/>
                      </a:endParaRPr>
                    </a:p>
                  </a:txBody>
                  <a:tcPr marL="9525" marR="9525" marT="9525" marB="0" anchor="b"/>
                </a:tc>
              </a:tr>
              <a:tr h="204047">
                <a:tc>
                  <a:txBody>
                    <a:bodyPr/>
                    <a:lstStyle/>
                    <a:p>
                      <a:pPr algn="ctr" fontAlgn="b"/>
                      <a:r>
                        <a:rPr lang="en-US" sz="1400" u="none" strike="noStrike" dirty="0" smtClean="0">
                          <a:effectLst/>
                        </a:rPr>
                        <a:t>Total</a:t>
                      </a:r>
                      <a:endParaRPr lang="en-US" sz="1400" b="0" i="0" u="none" strike="noStrike" dirty="0">
                        <a:solidFill>
                          <a:srgbClr val="9C0006"/>
                        </a:solidFill>
                        <a:effectLst/>
                        <a:latin typeface="Calibri"/>
                      </a:endParaRPr>
                    </a:p>
                  </a:txBody>
                  <a:tcPr marL="9525" marR="9525" marT="9525" marB="0" anchor="b"/>
                </a:tc>
                <a:tc>
                  <a:txBody>
                    <a:bodyPr/>
                    <a:lstStyle/>
                    <a:p>
                      <a:pPr algn="ctr" fontAlgn="b"/>
                      <a:r>
                        <a:rPr lang="en-US" sz="1100" u="none" strike="noStrike">
                          <a:effectLst/>
                        </a:rPr>
                        <a:t>26629</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319</a:t>
                      </a:r>
                      <a:endParaRPr lang="en-US" sz="1100" b="1" i="0" u="none" strike="noStrike" dirty="0">
                        <a:solidFill>
                          <a:srgbClr val="000000"/>
                        </a:solidFill>
                        <a:effectLst/>
                        <a:latin typeface="Calibri"/>
                      </a:endParaRPr>
                    </a:p>
                  </a:txBody>
                  <a:tcPr marL="9525" marR="9525" marT="9525" marB="0" anchor="b"/>
                </a:tc>
              </a:tr>
            </a:tbl>
          </a:graphicData>
        </a:graphic>
      </p:graphicFrame>
      <p:pic>
        <p:nvPicPr>
          <p:cNvPr id="2050" name="Picture 1" descr="image0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219200"/>
            <a:ext cx="3584016"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5233246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OpEx</a:t>
            </a:r>
            <a:r>
              <a:rPr lang="en-US" dirty="0"/>
              <a:t> due to Power:  10-year cost</a:t>
            </a:r>
            <a:endParaRPr lang="en-US" dirty="0">
              <a:solidFill>
                <a:schemeClr val="bg2">
                  <a:lumMod val="60000"/>
                  <a:lumOff val="40000"/>
                </a:schemeClr>
              </a:solidFill>
            </a:endParaRPr>
          </a:p>
        </p:txBody>
      </p:sp>
      <p:sp>
        <p:nvSpPr>
          <p:cNvPr id="4" name="TextBox 3"/>
          <p:cNvSpPr txBox="1"/>
          <p:nvPr/>
        </p:nvSpPr>
        <p:spPr>
          <a:xfrm>
            <a:off x="184633" y="5715000"/>
            <a:ext cx="2902013" cy="830997"/>
          </a:xfrm>
          <a:prstGeom prst="rect">
            <a:avLst/>
          </a:prstGeom>
          <a:noFill/>
        </p:spPr>
        <p:txBody>
          <a:bodyPr wrap="none" rtlCol="0">
            <a:spAutoFit/>
          </a:bodyPr>
          <a:lstStyle/>
          <a:p>
            <a:r>
              <a:rPr lang="en-US" sz="1600" b="1" dirty="0" smtClean="0"/>
              <a:t>Reference:</a:t>
            </a:r>
          </a:p>
          <a:p>
            <a:r>
              <a:rPr lang="en-US" sz="1600" dirty="0" smtClean="0"/>
              <a:t>Pan-European LH network</a:t>
            </a:r>
          </a:p>
          <a:p>
            <a:r>
              <a:rPr lang="en-US" sz="1600" dirty="0" smtClean="0"/>
              <a:t>$0.2/kW-hr used in computation</a:t>
            </a:r>
            <a:endParaRPr lang="en-US" sz="1600" dirty="0"/>
          </a:p>
        </p:txBody>
      </p:sp>
      <p:sp>
        <p:nvSpPr>
          <p:cNvPr id="8" name="Freeform 6"/>
          <p:cNvSpPr>
            <a:spLocks noEditPoints="1"/>
          </p:cNvSpPr>
          <p:nvPr/>
        </p:nvSpPr>
        <p:spPr bwMode="auto">
          <a:xfrm>
            <a:off x="1531938" y="1820863"/>
            <a:ext cx="6248400" cy="2706688"/>
          </a:xfrm>
          <a:custGeom>
            <a:avLst/>
            <a:gdLst>
              <a:gd name="T0" fmla="*/ 0 w 3936"/>
              <a:gd name="T1" fmla="*/ 1699 h 1705"/>
              <a:gd name="T2" fmla="*/ 3936 w 3936"/>
              <a:gd name="T3" fmla="*/ 1699 h 1705"/>
              <a:gd name="T4" fmla="*/ 3936 w 3936"/>
              <a:gd name="T5" fmla="*/ 1705 h 1705"/>
              <a:gd name="T6" fmla="*/ 0 w 3936"/>
              <a:gd name="T7" fmla="*/ 1705 h 1705"/>
              <a:gd name="T8" fmla="*/ 0 w 3936"/>
              <a:gd name="T9" fmla="*/ 1699 h 1705"/>
              <a:gd name="T10" fmla="*/ 0 w 3936"/>
              <a:gd name="T11" fmla="*/ 1416 h 1705"/>
              <a:gd name="T12" fmla="*/ 3936 w 3936"/>
              <a:gd name="T13" fmla="*/ 1416 h 1705"/>
              <a:gd name="T14" fmla="*/ 3936 w 3936"/>
              <a:gd name="T15" fmla="*/ 1421 h 1705"/>
              <a:gd name="T16" fmla="*/ 0 w 3936"/>
              <a:gd name="T17" fmla="*/ 1421 h 1705"/>
              <a:gd name="T18" fmla="*/ 0 w 3936"/>
              <a:gd name="T19" fmla="*/ 1416 h 1705"/>
              <a:gd name="T20" fmla="*/ 0 w 3936"/>
              <a:gd name="T21" fmla="*/ 1133 h 1705"/>
              <a:gd name="T22" fmla="*/ 3936 w 3936"/>
              <a:gd name="T23" fmla="*/ 1133 h 1705"/>
              <a:gd name="T24" fmla="*/ 3936 w 3936"/>
              <a:gd name="T25" fmla="*/ 1138 h 1705"/>
              <a:gd name="T26" fmla="*/ 0 w 3936"/>
              <a:gd name="T27" fmla="*/ 1138 h 1705"/>
              <a:gd name="T28" fmla="*/ 0 w 3936"/>
              <a:gd name="T29" fmla="*/ 1133 h 1705"/>
              <a:gd name="T30" fmla="*/ 0 w 3936"/>
              <a:gd name="T31" fmla="*/ 849 h 1705"/>
              <a:gd name="T32" fmla="*/ 3936 w 3936"/>
              <a:gd name="T33" fmla="*/ 849 h 1705"/>
              <a:gd name="T34" fmla="*/ 3936 w 3936"/>
              <a:gd name="T35" fmla="*/ 855 h 1705"/>
              <a:gd name="T36" fmla="*/ 0 w 3936"/>
              <a:gd name="T37" fmla="*/ 855 h 1705"/>
              <a:gd name="T38" fmla="*/ 0 w 3936"/>
              <a:gd name="T39" fmla="*/ 849 h 1705"/>
              <a:gd name="T40" fmla="*/ 0 w 3936"/>
              <a:gd name="T41" fmla="*/ 566 h 1705"/>
              <a:gd name="T42" fmla="*/ 3936 w 3936"/>
              <a:gd name="T43" fmla="*/ 566 h 1705"/>
              <a:gd name="T44" fmla="*/ 3936 w 3936"/>
              <a:gd name="T45" fmla="*/ 572 h 1705"/>
              <a:gd name="T46" fmla="*/ 0 w 3936"/>
              <a:gd name="T47" fmla="*/ 572 h 1705"/>
              <a:gd name="T48" fmla="*/ 0 w 3936"/>
              <a:gd name="T49" fmla="*/ 566 h 1705"/>
              <a:gd name="T50" fmla="*/ 0 w 3936"/>
              <a:gd name="T51" fmla="*/ 283 h 1705"/>
              <a:gd name="T52" fmla="*/ 3936 w 3936"/>
              <a:gd name="T53" fmla="*/ 283 h 1705"/>
              <a:gd name="T54" fmla="*/ 3936 w 3936"/>
              <a:gd name="T55" fmla="*/ 289 h 1705"/>
              <a:gd name="T56" fmla="*/ 0 w 3936"/>
              <a:gd name="T57" fmla="*/ 289 h 1705"/>
              <a:gd name="T58" fmla="*/ 0 w 3936"/>
              <a:gd name="T59" fmla="*/ 283 h 1705"/>
              <a:gd name="T60" fmla="*/ 0 w 3936"/>
              <a:gd name="T61" fmla="*/ 0 h 1705"/>
              <a:gd name="T62" fmla="*/ 3936 w 3936"/>
              <a:gd name="T63" fmla="*/ 0 h 1705"/>
              <a:gd name="T64" fmla="*/ 3936 w 3936"/>
              <a:gd name="T65" fmla="*/ 6 h 1705"/>
              <a:gd name="T66" fmla="*/ 0 w 3936"/>
              <a:gd name="T67" fmla="*/ 6 h 1705"/>
              <a:gd name="T68" fmla="*/ 0 w 3936"/>
              <a:gd name="T69" fmla="*/ 0 h 1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36" h="1705">
                <a:moveTo>
                  <a:pt x="0" y="1699"/>
                </a:moveTo>
                <a:lnTo>
                  <a:pt x="3936" y="1699"/>
                </a:lnTo>
                <a:lnTo>
                  <a:pt x="3936" y="1705"/>
                </a:lnTo>
                <a:lnTo>
                  <a:pt x="0" y="1705"/>
                </a:lnTo>
                <a:lnTo>
                  <a:pt x="0" y="1699"/>
                </a:lnTo>
                <a:close/>
                <a:moveTo>
                  <a:pt x="0" y="1416"/>
                </a:moveTo>
                <a:lnTo>
                  <a:pt x="3936" y="1416"/>
                </a:lnTo>
                <a:lnTo>
                  <a:pt x="3936" y="1421"/>
                </a:lnTo>
                <a:lnTo>
                  <a:pt x="0" y="1421"/>
                </a:lnTo>
                <a:lnTo>
                  <a:pt x="0" y="1416"/>
                </a:lnTo>
                <a:close/>
                <a:moveTo>
                  <a:pt x="0" y="1133"/>
                </a:moveTo>
                <a:lnTo>
                  <a:pt x="3936" y="1133"/>
                </a:lnTo>
                <a:lnTo>
                  <a:pt x="3936" y="1138"/>
                </a:lnTo>
                <a:lnTo>
                  <a:pt x="0" y="1138"/>
                </a:lnTo>
                <a:lnTo>
                  <a:pt x="0" y="1133"/>
                </a:lnTo>
                <a:close/>
                <a:moveTo>
                  <a:pt x="0" y="849"/>
                </a:moveTo>
                <a:lnTo>
                  <a:pt x="3936" y="849"/>
                </a:lnTo>
                <a:lnTo>
                  <a:pt x="3936" y="855"/>
                </a:lnTo>
                <a:lnTo>
                  <a:pt x="0" y="855"/>
                </a:lnTo>
                <a:lnTo>
                  <a:pt x="0" y="849"/>
                </a:lnTo>
                <a:close/>
                <a:moveTo>
                  <a:pt x="0" y="566"/>
                </a:moveTo>
                <a:lnTo>
                  <a:pt x="3936" y="566"/>
                </a:lnTo>
                <a:lnTo>
                  <a:pt x="3936" y="572"/>
                </a:lnTo>
                <a:lnTo>
                  <a:pt x="0" y="572"/>
                </a:lnTo>
                <a:lnTo>
                  <a:pt x="0" y="566"/>
                </a:lnTo>
                <a:close/>
                <a:moveTo>
                  <a:pt x="0" y="283"/>
                </a:moveTo>
                <a:lnTo>
                  <a:pt x="3936" y="283"/>
                </a:lnTo>
                <a:lnTo>
                  <a:pt x="3936" y="289"/>
                </a:lnTo>
                <a:lnTo>
                  <a:pt x="0" y="289"/>
                </a:lnTo>
                <a:lnTo>
                  <a:pt x="0" y="283"/>
                </a:lnTo>
                <a:close/>
                <a:moveTo>
                  <a:pt x="0" y="0"/>
                </a:moveTo>
                <a:lnTo>
                  <a:pt x="3936" y="0"/>
                </a:lnTo>
                <a:lnTo>
                  <a:pt x="3936" y="6"/>
                </a:lnTo>
                <a:lnTo>
                  <a:pt x="0" y="6"/>
                </a:lnTo>
                <a:lnTo>
                  <a:pt x="0" y="0"/>
                </a:lnTo>
                <a:close/>
              </a:path>
            </a:pathLst>
          </a:custGeom>
          <a:solidFill>
            <a:srgbClr val="8A8B8E"/>
          </a:solidFill>
          <a:ln w="1" cap="flat">
            <a:solidFill>
              <a:srgbClr val="8A8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p:nvSpPr>
        <p:spPr bwMode="auto">
          <a:xfrm>
            <a:off x="1527175" y="1820863"/>
            <a:ext cx="6257925" cy="3155950"/>
          </a:xfrm>
          <a:custGeom>
            <a:avLst/>
            <a:gdLst>
              <a:gd name="T0" fmla="*/ 0 w 16424"/>
              <a:gd name="T1" fmla="*/ 12 h 8284"/>
              <a:gd name="T2" fmla="*/ 12 w 16424"/>
              <a:gd name="T3" fmla="*/ 0 h 8284"/>
              <a:gd name="T4" fmla="*/ 16412 w 16424"/>
              <a:gd name="T5" fmla="*/ 0 h 8284"/>
              <a:gd name="T6" fmla="*/ 16424 w 16424"/>
              <a:gd name="T7" fmla="*/ 12 h 8284"/>
              <a:gd name="T8" fmla="*/ 16424 w 16424"/>
              <a:gd name="T9" fmla="*/ 8272 h 8284"/>
              <a:gd name="T10" fmla="*/ 16412 w 16424"/>
              <a:gd name="T11" fmla="*/ 8284 h 8284"/>
              <a:gd name="T12" fmla="*/ 12 w 16424"/>
              <a:gd name="T13" fmla="*/ 8284 h 8284"/>
              <a:gd name="T14" fmla="*/ 0 w 16424"/>
              <a:gd name="T15" fmla="*/ 8272 h 8284"/>
              <a:gd name="T16" fmla="*/ 0 w 16424"/>
              <a:gd name="T17" fmla="*/ 12 h 8284"/>
              <a:gd name="T18" fmla="*/ 24 w 16424"/>
              <a:gd name="T19" fmla="*/ 8272 h 8284"/>
              <a:gd name="T20" fmla="*/ 12 w 16424"/>
              <a:gd name="T21" fmla="*/ 8260 h 8284"/>
              <a:gd name="T22" fmla="*/ 16412 w 16424"/>
              <a:gd name="T23" fmla="*/ 8260 h 8284"/>
              <a:gd name="T24" fmla="*/ 16400 w 16424"/>
              <a:gd name="T25" fmla="*/ 8272 h 8284"/>
              <a:gd name="T26" fmla="*/ 16400 w 16424"/>
              <a:gd name="T27" fmla="*/ 12 h 8284"/>
              <a:gd name="T28" fmla="*/ 16412 w 16424"/>
              <a:gd name="T29" fmla="*/ 24 h 8284"/>
              <a:gd name="T30" fmla="*/ 12 w 16424"/>
              <a:gd name="T31" fmla="*/ 24 h 8284"/>
              <a:gd name="T32" fmla="*/ 24 w 16424"/>
              <a:gd name="T33" fmla="*/ 12 h 8284"/>
              <a:gd name="T34" fmla="*/ 24 w 16424"/>
              <a:gd name="T35" fmla="*/ 8272 h 8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24" h="8284">
                <a:moveTo>
                  <a:pt x="0" y="12"/>
                </a:moveTo>
                <a:cubicBezTo>
                  <a:pt x="0" y="6"/>
                  <a:pt x="6" y="0"/>
                  <a:pt x="12" y="0"/>
                </a:cubicBezTo>
                <a:lnTo>
                  <a:pt x="16412" y="0"/>
                </a:lnTo>
                <a:cubicBezTo>
                  <a:pt x="16419" y="0"/>
                  <a:pt x="16424" y="6"/>
                  <a:pt x="16424" y="12"/>
                </a:cubicBezTo>
                <a:lnTo>
                  <a:pt x="16424" y="8272"/>
                </a:lnTo>
                <a:cubicBezTo>
                  <a:pt x="16424" y="8279"/>
                  <a:pt x="16419" y="8284"/>
                  <a:pt x="16412" y="8284"/>
                </a:cubicBezTo>
                <a:lnTo>
                  <a:pt x="12" y="8284"/>
                </a:lnTo>
                <a:cubicBezTo>
                  <a:pt x="6" y="8284"/>
                  <a:pt x="0" y="8279"/>
                  <a:pt x="0" y="8272"/>
                </a:cubicBezTo>
                <a:lnTo>
                  <a:pt x="0" y="12"/>
                </a:lnTo>
                <a:close/>
                <a:moveTo>
                  <a:pt x="24" y="8272"/>
                </a:moveTo>
                <a:lnTo>
                  <a:pt x="12" y="8260"/>
                </a:lnTo>
                <a:lnTo>
                  <a:pt x="16412" y="8260"/>
                </a:lnTo>
                <a:lnTo>
                  <a:pt x="16400" y="8272"/>
                </a:lnTo>
                <a:lnTo>
                  <a:pt x="16400" y="12"/>
                </a:lnTo>
                <a:lnTo>
                  <a:pt x="16412" y="24"/>
                </a:lnTo>
                <a:lnTo>
                  <a:pt x="12" y="24"/>
                </a:lnTo>
                <a:lnTo>
                  <a:pt x="24" y="12"/>
                </a:lnTo>
                <a:lnTo>
                  <a:pt x="24" y="8272"/>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2073" name="Group 2072"/>
          <p:cNvGrpSpPr/>
          <p:nvPr/>
        </p:nvGrpSpPr>
        <p:grpSpPr>
          <a:xfrm>
            <a:off x="2314575" y="3995738"/>
            <a:ext cx="4686300" cy="976312"/>
            <a:chOff x="2314575" y="3995738"/>
            <a:chExt cx="4686300" cy="976312"/>
          </a:xfrm>
        </p:grpSpPr>
        <p:sp>
          <p:nvSpPr>
            <p:cNvPr id="10" name="Freeform 8"/>
            <p:cNvSpPr>
              <a:spLocks noEditPoints="1"/>
            </p:cNvSpPr>
            <p:nvPr/>
          </p:nvSpPr>
          <p:spPr bwMode="auto">
            <a:xfrm>
              <a:off x="2314575" y="4845050"/>
              <a:ext cx="4686300" cy="127000"/>
            </a:xfrm>
            <a:custGeom>
              <a:avLst/>
              <a:gdLst>
                <a:gd name="T0" fmla="*/ 0 w 2952"/>
                <a:gd name="T1" fmla="*/ 27 h 80"/>
                <a:gd name="T2" fmla="*/ 328 w 2952"/>
                <a:gd name="T3" fmla="*/ 27 h 80"/>
                <a:gd name="T4" fmla="*/ 328 w 2952"/>
                <a:gd name="T5" fmla="*/ 80 h 80"/>
                <a:gd name="T6" fmla="*/ 0 w 2952"/>
                <a:gd name="T7" fmla="*/ 80 h 80"/>
                <a:gd name="T8" fmla="*/ 0 w 2952"/>
                <a:gd name="T9" fmla="*/ 27 h 80"/>
                <a:gd name="T10" fmla="*/ 1311 w 2952"/>
                <a:gd name="T11" fmla="*/ 0 h 80"/>
                <a:gd name="T12" fmla="*/ 1639 w 2952"/>
                <a:gd name="T13" fmla="*/ 0 h 80"/>
                <a:gd name="T14" fmla="*/ 1639 w 2952"/>
                <a:gd name="T15" fmla="*/ 80 h 80"/>
                <a:gd name="T16" fmla="*/ 1311 w 2952"/>
                <a:gd name="T17" fmla="*/ 80 h 80"/>
                <a:gd name="T18" fmla="*/ 1311 w 2952"/>
                <a:gd name="T19" fmla="*/ 0 h 80"/>
                <a:gd name="T20" fmla="*/ 2623 w 2952"/>
                <a:gd name="T21" fmla="*/ 39 h 80"/>
                <a:gd name="T22" fmla="*/ 2952 w 2952"/>
                <a:gd name="T23" fmla="*/ 39 h 80"/>
                <a:gd name="T24" fmla="*/ 2952 w 2952"/>
                <a:gd name="T25" fmla="*/ 80 h 80"/>
                <a:gd name="T26" fmla="*/ 2623 w 2952"/>
                <a:gd name="T27" fmla="*/ 80 h 80"/>
                <a:gd name="T28" fmla="*/ 2623 w 2952"/>
                <a:gd name="T29"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80">
                  <a:moveTo>
                    <a:pt x="0" y="27"/>
                  </a:moveTo>
                  <a:lnTo>
                    <a:pt x="328" y="27"/>
                  </a:lnTo>
                  <a:lnTo>
                    <a:pt x="328" y="80"/>
                  </a:lnTo>
                  <a:lnTo>
                    <a:pt x="0" y="80"/>
                  </a:lnTo>
                  <a:lnTo>
                    <a:pt x="0" y="27"/>
                  </a:lnTo>
                  <a:close/>
                  <a:moveTo>
                    <a:pt x="1311" y="0"/>
                  </a:moveTo>
                  <a:lnTo>
                    <a:pt x="1639" y="0"/>
                  </a:lnTo>
                  <a:lnTo>
                    <a:pt x="1639" y="80"/>
                  </a:lnTo>
                  <a:lnTo>
                    <a:pt x="1311" y="80"/>
                  </a:lnTo>
                  <a:lnTo>
                    <a:pt x="1311" y="0"/>
                  </a:lnTo>
                  <a:close/>
                  <a:moveTo>
                    <a:pt x="2623" y="39"/>
                  </a:moveTo>
                  <a:lnTo>
                    <a:pt x="2952" y="39"/>
                  </a:lnTo>
                  <a:lnTo>
                    <a:pt x="2952" y="80"/>
                  </a:lnTo>
                  <a:lnTo>
                    <a:pt x="2623" y="80"/>
                  </a:lnTo>
                  <a:lnTo>
                    <a:pt x="2623" y="3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2314575" y="4702175"/>
              <a:ext cx="4686300" cy="204788"/>
            </a:xfrm>
            <a:custGeom>
              <a:avLst/>
              <a:gdLst>
                <a:gd name="T0" fmla="*/ 0 w 2952"/>
                <a:gd name="T1" fmla="*/ 35 h 129"/>
                <a:gd name="T2" fmla="*/ 328 w 2952"/>
                <a:gd name="T3" fmla="*/ 35 h 129"/>
                <a:gd name="T4" fmla="*/ 328 w 2952"/>
                <a:gd name="T5" fmla="*/ 117 h 129"/>
                <a:gd name="T6" fmla="*/ 0 w 2952"/>
                <a:gd name="T7" fmla="*/ 117 h 129"/>
                <a:gd name="T8" fmla="*/ 0 w 2952"/>
                <a:gd name="T9" fmla="*/ 35 h 129"/>
                <a:gd name="T10" fmla="*/ 1311 w 2952"/>
                <a:gd name="T11" fmla="*/ 0 h 129"/>
                <a:gd name="T12" fmla="*/ 1639 w 2952"/>
                <a:gd name="T13" fmla="*/ 0 h 129"/>
                <a:gd name="T14" fmla="*/ 1639 w 2952"/>
                <a:gd name="T15" fmla="*/ 90 h 129"/>
                <a:gd name="T16" fmla="*/ 1311 w 2952"/>
                <a:gd name="T17" fmla="*/ 90 h 129"/>
                <a:gd name="T18" fmla="*/ 1311 w 2952"/>
                <a:gd name="T19" fmla="*/ 0 h 129"/>
                <a:gd name="T20" fmla="*/ 2623 w 2952"/>
                <a:gd name="T21" fmla="*/ 80 h 129"/>
                <a:gd name="T22" fmla="*/ 2952 w 2952"/>
                <a:gd name="T23" fmla="*/ 80 h 129"/>
                <a:gd name="T24" fmla="*/ 2952 w 2952"/>
                <a:gd name="T25" fmla="*/ 129 h 129"/>
                <a:gd name="T26" fmla="*/ 2623 w 2952"/>
                <a:gd name="T27" fmla="*/ 129 h 129"/>
                <a:gd name="T28" fmla="*/ 2623 w 2952"/>
                <a:gd name="T29" fmla="*/ 8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129">
                  <a:moveTo>
                    <a:pt x="0" y="35"/>
                  </a:moveTo>
                  <a:lnTo>
                    <a:pt x="328" y="35"/>
                  </a:lnTo>
                  <a:lnTo>
                    <a:pt x="328" y="117"/>
                  </a:lnTo>
                  <a:lnTo>
                    <a:pt x="0" y="117"/>
                  </a:lnTo>
                  <a:lnTo>
                    <a:pt x="0" y="35"/>
                  </a:lnTo>
                  <a:close/>
                  <a:moveTo>
                    <a:pt x="1311" y="0"/>
                  </a:moveTo>
                  <a:lnTo>
                    <a:pt x="1639" y="0"/>
                  </a:lnTo>
                  <a:lnTo>
                    <a:pt x="1639" y="90"/>
                  </a:lnTo>
                  <a:lnTo>
                    <a:pt x="1311" y="90"/>
                  </a:lnTo>
                  <a:lnTo>
                    <a:pt x="1311" y="0"/>
                  </a:lnTo>
                  <a:close/>
                  <a:moveTo>
                    <a:pt x="2623" y="80"/>
                  </a:moveTo>
                  <a:lnTo>
                    <a:pt x="2952" y="80"/>
                  </a:lnTo>
                  <a:lnTo>
                    <a:pt x="2952" y="129"/>
                  </a:lnTo>
                  <a:lnTo>
                    <a:pt x="2623" y="129"/>
                  </a:lnTo>
                  <a:lnTo>
                    <a:pt x="2623" y="8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noEditPoints="1"/>
            </p:cNvSpPr>
            <p:nvPr/>
          </p:nvSpPr>
          <p:spPr bwMode="auto">
            <a:xfrm>
              <a:off x="2314575" y="4537075"/>
              <a:ext cx="4686300" cy="292100"/>
            </a:xfrm>
            <a:custGeom>
              <a:avLst/>
              <a:gdLst>
                <a:gd name="T0" fmla="*/ 0 w 2952"/>
                <a:gd name="T1" fmla="*/ 22 h 184"/>
                <a:gd name="T2" fmla="*/ 328 w 2952"/>
                <a:gd name="T3" fmla="*/ 22 h 184"/>
                <a:gd name="T4" fmla="*/ 328 w 2952"/>
                <a:gd name="T5" fmla="*/ 139 h 184"/>
                <a:gd name="T6" fmla="*/ 0 w 2952"/>
                <a:gd name="T7" fmla="*/ 139 h 184"/>
                <a:gd name="T8" fmla="*/ 0 w 2952"/>
                <a:gd name="T9" fmla="*/ 22 h 184"/>
                <a:gd name="T10" fmla="*/ 1311 w 2952"/>
                <a:gd name="T11" fmla="*/ 0 h 184"/>
                <a:gd name="T12" fmla="*/ 1639 w 2952"/>
                <a:gd name="T13" fmla="*/ 0 h 184"/>
                <a:gd name="T14" fmla="*/ 1639 w 2952"/>
                <a:gd name="T15" fmla="*/ 104 h 184"/>
                <a:gd name="T16" fmla="*/ 1311 w 2952"/>
                <a:gd name="T17" fmla="*/ 104 h 184"/>
                <a:gd name="T18" fmla="*/ 1311 w 2952"/>
                <a:gd name="T19" fmla="*/ 0 h 184"/>
                <a:gd name="T20" fmla="*/ 2623 w 2952"/>
                <a:gd name="T21" fmla="*/ 116 h 184"/>
                <a:gd name="T22" fmla="*/ 2952 w 2952"/>
                <a:gd name="T23" fmla="*/ 116 h 184"/>
                <a:gd name="T24" fmla="*/ 2952 w 2952"/>
                <a:gd name="T25" fmla="*/ 184 h 184"/>
                <a:gd name="T26" fmla="*/ 2623 w 2952"/>
                <a:gd name="T27" fmla="*/ 184 h 184"/>
                <a:gd name="T28" fmla="*/ 2623 w 2952"/>
                <a:gd name="T29" fmla="*/ 1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184">
                  <a:moveTo>
                    <a:pt x="0" y="22"/>
                  </a:moveTo>
                  <a:lnTo>
                    <a:pt x="328" y="22"/>
                  </a:lnTo>
                  <a:lnTo>
                    <a:pt x="328" y="139"/>
                  </a:lnTo>
                  <a:lnTo>
                    <a:pt x="0" y="139"/>
                  </a:lnTo>
                  <a:lnTo>
                    <a:pt x="0" y="22"/>
                  </a:lnTo>
                  <a:close/>
                  <a:moveTo>
                    <a:pt x="1311" y="0"/>
                  </a:moveTo>
                  <a:lnTo>
                    <a:pt x="1639" y="0"/>
                  </a:lnTo>
                  <a:lnTo>
                    <a:pt x="1639" y="104"/>
                  </a:lnTo>
                  <a:lnTo>
                    <a:pt x="1311" y="104"/>
                  </a:lnTo>
                  <a:lnTo>
                    <a:pt x="1311" y="0"/>
                  </a:lnTo>
                  <a:close/>
                  <a:moveTo>
                    <a:pt x="2623" y="116"/>
                  </a:moveTo>
                  <a:lnTo>
                    <a:pt x="2952" y="116"/>
                  </a:lnTo>
                  <a:lnTo>
                    <a:pt x="2952" y="184"/>
                  </a:lnTo>
                  <a:lnTo>
                    <a:pt x="2623" y="184"/>
                  </a:lnTo>
                  <a:lnTo>
                    <a:pt x="2623" y="116"/>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noEditPoints="1"/>
            </p:cNvSpPr>
            <p:nvPr/>
          </p:nvSpPr>
          <p:spPr bwMode="auto">
            <a:xfrm>
              <a:off x="2314575" y="4325938"/>
              <a:ext cx="4686300" cy="395288"/>
            </a:xfrm>
            <a:custGeom>
              <a:avLst/>
              <a:gdLst>
                <a:gd name="T0" fmla="*/ 0 w 2952"/>
                <a:gd name="T1" fmla="*/ 0 h 249"/>
                <a:gd name="T2" fmla="*/ 328 w 2952"/>
                <a:gd name="T3" fmla="*/ 0 h 249"/>
                <a:gd name="T4" fmla="*/ 328 w 2952"/>
                <a:gd name="T5" fmla="*/ 155 h 249"/>
                <a:gd name="T6" fmla="*/ 0 w 2952"/>
                <a:gd name="T7" fmla="*/ 155 h 249"/>
                <a:gd name="T8" fmla="*/ 0 w 2952"/>
                <a:gd name="T9" fmla="*/ 0 h 249"/>
                <a:gd name="T10" fmla="*/ 1311 w 2952"/>
                <a:gd name="T11" fmla="*/ 9 h 249"/>
                <a:gd name="T12" fmla="*/ 1639 w 2952"/>
                <a:gd name="T13" fmla="*/ 9 h 249"/>
                <a:gd name="T14" fmla="*/ 1639 w 2952"/>
                <a:gd name="T15" fmla="*/ 133 h 249"/>
                <a:gd name="T16" fmla="*/ 1311 w 2952"/>
                <a:gd name="T17" fmla="*/ 133 h 249"/>
                <a:gd name="T18" fmla="*/ 1311 w 2952"/>
                <a:gd name="T19" fmla="*/ 9 h 249"/>
                <a:gd name="T20" fmla="*/ 2623 w 2952"/>
                <a:gd name="T21" fmla="*/ 155 h 249"/>
                <a:gd name="T22" fmla="*/ 2952 w 2952"/>
                <a:gd name="T23" fmla="*/ 155 h 249"/>
                <a:gd name="T24" fmla="*/ 2952 w 2952"/>
                <a:gd name="T25" fmla="*/ 249 h 249"/>
                <a:gd name="T26" fmla="*/ 2623 w 2952"/>
                <a:gd name="T27" fmla="*/ 249 h 249"/>
                <a:gd name="T28" fmla="*/ 2623 w 2952"/>
                <a:gd name="T29" fmla="*/ 15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249">
                  <a:moveTo>
                    <a:pt x="0" y="0"/>
                  </a:moveTo>
                  <a:lnTo>
                    <a:pt x="328" y="0"/>
                  </a:lnTo>
                  <a:lnTo>
                    <a:pt x="328" y="155"/>
                  </a:lnTo>
                  <a:lnTo>
                    <a:pt x="0" y="155"/>
                  </a:lnTo>
                  <a:lnTo>
                    <a:pt x="0" y="0"/>
                  </a:lnTo>
                  <a:close/>
                  <a:moveTo>
                    <a:pt x="1311" y="9"/>
                  </a:moveTo>
                  <a:lnTo>
                    <a:pt x="1639" y="9"/>
                  </a:lnTo>
                  <a:lnTo>
                    <a:pt x="1639" y="133"/>
                  </a:lnTo>
                  <a:lnTo>
                    <a:pt x="1311" y="133"/>
                  </a:lnTo>
                  <a:lnTo>
                    <a:pt x="1311" y="9"/>
                  </a:lnTo>
                  <a:close/>
                  <a:moveTo>
                    <a:pt x="2623" y="155"/>
                  </a:moveTo>
                  <a:lnTo>
                    <a:pt x="2952" y="155"/>
                  </a:lnTo>
                  <a:lnTo>
                    <a:pt x="2952" y="249"/>
                  </a:lnTo>
                  <a:lnTo>
                    <a:pt x="2623" y="249"/>
                  </a:lnTo>
                  <a:lnTo>
                    <a:pt x="2623" y="15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noEditPoints="1"/>
            </p:cNvSpPr>
            <p:nvPr/>
          </p:nvSpPr>
          <p:spPr bwMode="auto">
            <a:xfrm>
              <a:off x="2314575" y="3995738"/>
              <a:ext cx="4686300" cy="576263"/>
            </a:xfrm>
            <a:custGeom>
              <a:avLst/>
              <a:gdLst>
                <a:gd name="T0" fmla="*/ 0 w 2952"/>
                <a:gd name="T1" fmla="*/ 0 h 363"/>
                <a:gd name="T2" fmla="*/ 328 w 2952"/>
                <a:gd name="T3" fmla="*/ 0 h 363"/>
                <a:gd name="T4" fmla="*/ 328 w 2952"/>
                <a:gd name="T5" fmla="*/ 208 h 363"/>
                <a:gd name="T6" fmla="*/ 0 w 2952"/>
                <a:gd name="T7" fmla="*/ 208 h 363"/>
                <a:gd name="T8" fmla="*/ 0 w 2952"/>
                <a:gd name="T9" fmla="*/ 0 h 363"/>
                <a:gd name="T10" fmla="*/ 1311 w 2952"/>
                <a:gd name="T11" fmla="*/ 64 h 363"/>
                <a:gd name="T12" fmla="*/ 1639 w 2952"/>
                <a:gd name="T13" fmla="*/ 64 h 363"/>
                <a:gd name="T14" fmla="*/ 1639 w 2952"/>
                <a:gd name="T15" fmla="*/ 217 h 363"/>
                <a:gd name="T16" fmla="*/ 1311 w 2952"/>
                <a:gd name="T17" fmla="*/ 217 h 363"/>
                <a:gd name="T18" fmla="*/ 1311 w 2952"/>
                <a:gd name="T19" fmla="*/ 64 h 363"/>
                <a:gd name="T20" fmla="*/ 2623 w 2952"/>
                <a:gd name="T21" fmla="*/ 240 h 363"/>
                <a:gd name="T22" fmla="*/ 2952 w 2952"/>
                <a:gd name="T23" fmla="*/ 240 h 363"/>
                <a:gd name="T24" fmla="*/ 2952 w 2952"/>
                <a:gd name="T25" fmla="*/ 363 h 363"/>
                <a:gd name="T26" fmla="*/ 2623 w 2952"/>
                <a:gd name="T27" fmla="*/ 363 h 363"/>
                <a:gd name="T28" fmla="*/ 2623 w 2952"/>
                <a:gd name="T29" fmla="*/ 2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363">
                  <a:moveTo>
                    <a:pt x="0" y="0"/>
                  </a:moveTo>
                  <a:lnTo>
                    <a:pt x="328" y="0"/>
                  </a:lnTo>
                  <a:lnTo>
                    <a:pt x="328" y="208"/>
                  </a:lnTo>
                  <a:lnTo>
                    <a:pt x="0" y="208"/>
                  </a:lnTo>
                  <a:lnTo>
                    <a:pt x="0" y="0"/>
                  </a:lnTo>
                  <a:close/>
                  <a:moveTo>
                    <a:pt x="1311" y="64"/>
                  </a:moveTo>
                  <a:lnTo>
                    <a:pt x="1639" y="64"/>
                  </a:lnTo>
                  <a:lnTo>
                    <a:pt x="1639" y="217"/>
                  </a:lnTo>
                  <a:lnTo>
                    <a:pt x="1311" y="217"/>
                  </a:lnTo>
                  <a:lnTo>
                    <a:pt x="1311" y="64"/>
                  </a:lnTo>
                  <a:close/>
                  <a:moveTo>
                    <a:pt x="2623" y="240"/>
                  </a:moveTo>
                  <a:lnTo>
                    <a:pt x="2952" y="240"/>
                  </a:lnTo>
                  <a:lnTo>
                    <a:pt x="2952" y="363"/>
                  </a:lnTo>
                  <a:lnTo>
                    <a:pt x="2623" y="363"/>
                  </a:lnTo>
                  <a:lnTo>
                    <a:pt x="2623" y="24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76" name="Group 2075"/>
          <p:cNvGrpSpPr/>
          <p:nvPr/>
        </p:nvGrpSpPr>
        <p:grpSpPr>
          <a:xfrm>
            <a:off x="2314575" y="2344738"/>
            <a:ext cx="4686300" cy="2032000"/>
            <a:chOff x="2314575" y="2344738"/>
            <a:chExt cx="4686300" cy="2032000"/>
          </a:xfrm>
        </p:grpSpPr>
        <p:sp>
          <p:nvSpPr>
            <p:cNvPr id="15" name="Freeform 13"/>
            <p:cNvSpPr>
              <a:spLocks noEditPoints="1"/>
            </p:cNvSpPr>
            <p:nvPr/>
          </p:nvSpPr>
          <p:spPr bwMode="auto">
            <a:xfrm>
              <a:off x="2314575" y="3665538"/>
              <a:ext cx="4686300" cy="711200"/>
            </a:xfrm>
            <a:custGeom>
              <a:avLst/>
              <a:gdLst>
                <a:gd name="T0" fmla="*/ 0 w 2952"/>
                <a:gd name="T1" fmla="*/ 0 h 448"/>
                <a:gd name="T2" fmla="*/ 328 w 2952"/>
                <a:gd name="T3" fmla="*/ 0 h 448"/>
                <a:gd name="T4" fmla="*/ 328 w 2952"/>
                <a:gd name="T5" fmla="*/ 208 h 448"/>
                <a:gd name="T6" fmla="*/ 0 w 2952"/>
                <a:gd name="T7" fmla="*/ 208 h 448"/>
                <a:gd name="T8" fmla="*/ 0 w 2952"/>
                <a:gd name="T9" fmla="*/ 0 h 448"/>
                <a:gd name="T10" fmla="*/ 1311 w 2952"/>
                <a:gd name="T11" fmla="*/ 119 h 448"/>
                <a:gd name="T12" fmla="*/ 1639 w 2952"/>
                <a:gd name="T13" fmla="*/ 119 h 448"/>
                <a:gd name="T14" fmla="*/ 1639 w 2952"/>
                <a:gd name="T15" fmla="*/ 272 h 448"/>
                <a:gd name="T16" fmla="*/ 1311 w 2952"/>
                <a:gd name="T17" fmla="*/ 272 h 448"/>
                <a:gd name="T18" fmla="*/ 1311 w 2952"/>
                <a:gd name="T19" fmla="*/ 119 h 448"/>
                <a:gd name="T20" fmla="*/ 2623 w 2952"/>
                <a:gd name="T21" fmla="*/ 323 h 448"/>
                <a:gd name="T22" fmla="*/ 2952 w 2952"/>
                <a:gd name="T23" fmla="*/ 323 h 448"/>
                <a:gd name="T24" fmla="*/ 2952 w 2952"/>
                <a:gd name="T25" fmla="*/ 448 h 448"/>
                <a:gd name="T26" fmla="*/ 2623 w 2952"/>
                <a:gd name="T27" fmla="*/ 448 h 448"/>
                <a:gd name="T28" fmla="*/ 2623 w 2952"/>
                <a:gd name="T29" fmla="*/ 3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448">
                  <a:moveTo>
                    <a:pt x="0" y="0"/>
                  </a:moveTo>
                  <a:lnTo>
                    <a:pt x="328" y="0"/>
                  </a:lnTo>
                  <a:lnTo>
                    <a:pt x="328" y="208"/>
                  </a:lnTo>
                  <a:lnTo>
                    <a:pt x="0" y="208"/>
                  </a:lnTo>
                  <a:lnTo>
                    <a:pt x="0" y="0"/>
                  </a:lnTo>
                  <a:close/>
                  <a:moveTo>
                    <a:pt x="1311" y="119"/>
                  </a:moveTo>
                  <a:lnTo>
                    <a:pt x="1639" y="119"/>
                  </a:lnTo>
                  <a:lnTo>
                    <a:pt x="1639" y="272"/>
                  </a:lnTo>
                  <a:lnTo>
                    <a:pt x="1311" y="272"/>
                  </a:lnTo>
                  <a:lnTo>
                    <a:pt x="1311" y="119"/>
                  </a:lnTo>
                  <a:close/>
                  <a:moveTo>
                    <a:pt x="2623" y="323"/>
                  </a:moveTo>
                  <a:lnTo>
                    <a:pt x="2952" y="323"/>
                  </a:lnTo>
                  <a:lnTo>
                    <a:pt x="2952" y="448"/>
                  </a:lnTo>
                  <a:lnTo>
                    <a:pt x="2623" y="448"/>
                  </a:lnTo>
                  <a:lnTo>
                    <a:pt x="2623" y="323"/>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noEditPoints="1"/>
            </p:cNvSpPr>
            <p:nvPr/>
          </p:nvSpPr>
          <p:spPr bwMode="auto">
            <a:xfrm>
              <a:off x="2314575" y="3335338"/>
              <a:ext cx="4686300" cy="842963"/>
            </a:xfrm>
            <a:custGeom>
              <a:avLst/>
              <a:gdLst>
                <a:gd name="T0" fmla="*/ 0 w 2952"/>
                <a:gd name="T1" fmla="*/ 0 h 531"/>
                <a:gd name="T2" fmla="*/ 328 w 2952"/>
                <a:gd name="T3" fmla="*/ 0 h 531"/>
                <a:gd name="T4" fmla="*/ 328 w 2952"/>
                <a:gd name="T5" fmla="*/ 208 h 531"/>
                <a:gd name="T6" fmla="*/ 0 w 2952"/>
                <a:gd name="T7" fmla="*/ 208 h 531"/>
                <a:gd name="T8" fmla="*/ 0 w 2952"/>
                <a:gd name="T9" fmla="*/ 0 h 531"/>
                <a:gd name="T10" fmla="*/ 1311 w 2952"/>
                <a:gd name="T11" fmla="*/ 175 h 531"/>
                <a:gd name="T12" fmla="*/ 1639 w 2952"/>
                <a:gd name="T13" fmla="*/ 175 h 531"/>
                <a:gd name="T14" fmla="*/ 1639 w 2952"/>
                <a:gd name="T15" fmla="*/ 327 h 531"/>
                <a:gd name="T16" fmla="*/ 1311 w 2952"/>
                <a:gd name="T17" fmla="*/ 327 h 531"/>
                <a:gd name="T18" fmla="*/ 1311 w 2952"/>
                <a:gd name="T19" fmla="*/ 175 h 531"/>
                <a:gd name="T20" fmla="*/ 2623 w 2952"/>
                <a:gd name="T21" fmla="*/ 407 h 531"/>
                <a:gd name="T22" fmla="*/ 2952 w 2952"/>
                <a:gd name="T23" fmla="*/ 407 h 531"/>
                <a:gd name="T24" fmla="*/ 2952 w 2952"/>
                <a:gd name="T25" fmla="*/ 531 h 531"/>
                <a:gd name="T26" fmla="*/ 2623 w 2952"/>
                <a:gd name="T27" fmla="*/ 531 h 531"/>
                <a:gd name="T28" fmla="*/ 2623 w 2952"/>
                <a:gd name="T29" fmla="*/ 40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531">
                  <a:moveTo>
                    <a:pt x="0" y="0"/>
                  </a:moveTo>
                  <a:lnTo>
                    <a:pt x="328" y="0"/>
                  </a:lnTo>
                  <a:lnTo>
                    <a:pt x="328" y="208"/>
                  </a:lnTo>
                  <a:lnTo>
                    <a:pt x="0" y="208"/>
                  </a:lnTo>
                  <a:lnTo>
                    <a:pt x="0" y="0"/>
                  </a:lnTo>
                  <a:close/>
                  <a:moveTo>
                    <a:pt x="1311" y="175"/>
                  </a:moveTo>
                  <a:lnTo>
                    <a:pt x="1639" y="175"/>
                  </a:lnTo>
                  <a:lnTo>
                    <a:pt x="1639" y="327"/>
                  </a:lnTo>
                  <a:lnTo>
                    <a:pt x="1311" y="327"/>
                  </a:lnTo>
                  <a:lnTo>
                    <a:pt x="1311" y="175"/>
                  </a:lnTo>
                  <a:close/>
                  <a:moveTo>
                    <a:pt x="2623" y="407"/>
                  </a:moveTo>
                  <a:lnTo>
                    <a:pt x="2952" y="407"/>
                  </a:lnTo>
                  <a:lnTo>
                    <a:pt x="2952" y="531"/>
                  </a:lnTo>
                  <a:lnTo>
                    <a:pt x="2623" y="531"/>
                  </a:lnTo>
                  <a:lnTo>
                    <a:pt x="2623" y="407"/>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noEditPoints="1"/>
            </p:cNvSpPr>
            <p:nvPr/>
          </p:nvSpPr>
          <p:spPr bwMode="auto">
            <a:xfrm>
              <a:off x="2314575" y="3005138"/>
              <a:ext cx="4686300" cy="976313"/>
            </a:xfrm>
            <a:custGeom>
              <a:avLst/>
              <a:gdLst>
                <a:gd name="T0" fmla="*/ 0 w 2952"/>
                <a:gd name="T1" fmla="*/ 0 h 615"/>
                <a:gd name="T2" fmla="*/ 328 w 2952"/>
                <a:gd name="T3" fmla="*/ 0 h 615"/>
                <a:gd name="T4" fmla="*/ 328 w 2952"/>
                <a:gd name="T5" fmla="*/ 208 h 615"/>
                <a:gd name="T6" fmla="*/ 0 w 2952"/>
                <a:gd name="T7" fmla="*/ 208 h 615"/>
                <a:gd name="T8" fmla="*/ 0 w 2952"/>
                <a:gd name="T9" fmla="*/ 0 h 615"/>
                <a:gd name="T10" fmla="*/ 1311 w 2952"/>
                <a:gd name="T11" fmla="*/ 230 h 615"/>
                <a:gd name="T12" fmla="*/ 1639 w 2952"/>
                <a:gd name="T13" fmla="*/ 230 h 615"/>
                <a:gd name="T14" fmla="*/ 1639 w 2952"/>
                <a:gd name="T15" fmla="*/ 383 h 615"/>
                <a:gd name="T16" fmla="*/ 1311 w 2952"/>
                <a:gd name="T17" fmla="*/ 383 h 615"/>
                <a:gd name="T18" fmla="*/ 1311 w 2952"/>
                <a:gd name="T19" fmla="*/ 230 h 615"/>
                <a:gd name="T20" fmla="*/ 2623 w 2952"/>
                <a:gd name="T21" fmla="*/ 490 h 615"/>
                <a:gd name="T22" fmla="*/ 2952 w 2952"/>
                <a:gd name="T23" fmla="*/ 490 h 615"/>
                <a:gd name="T24" fmla="*/ 2952 w 2952"/>
                <a:gd name="T25" fmla="*/ 615 h 615"/>
                <a:gd name="T26" fmla="*/ 2623 w 2952"/>
                <a:gd name="T27" fmla="*/ 615 h 615"/>
                <a:gd name="T28" fmla="*/ 2623 w 2952"/>
                <a:gd name="T29" fmla="*/ 49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615">
                  <a:moveTo>
                    <a:pt x="0" y="0"/>
                  </a:moveTo>
                  <a:lnTo>
                    <a:pt x="328" y="0"/>
                  </a:lnTo>
                  <a:lnTo>
                    <a:pt x="328" y="208"/>
                  </a:lnTo>
                  <a:lnTo>
                    <a:pt x="0" y="208"/>
                  </a:lnTo>
                  <a:lnTo>
                    <a:pt x="0" y="0"/>
                  </a:lnTo>
                  <a:close/>
                  <a:moveTo>
                    <a:pt x="1311" y="230"/>
                  </a:moveTo>
                  <a:lnTo>
                    <a:pt x="1639" y="230"/>
                  </a:lnTo>
                  <a:lnTo>
                    <a:pt x="1639" y="383"/>
                  </a:lnTo>
                  <a:lnTo>
                    <a:pt x="1311" y="383"/>
                  </a:lnTo>
                  <a:lnTo>
                    <a:pt x="1311" y="230"/>
                  </a:lnTo>
                  <a:close/>
                  <a:moveTo>
                    <a:pt x="2623" y="490"/>
                  </a:moveTo>
                  <a:lnTo>
                    <a:pt x="2952" y="490"/>
                  </a:lnTo>
                  <a:lnTo>
                    <a:pt x="2952" y="615"/>
                  </a:lnTo>
                  <a:lnTo>
                    <a:pt x="2623" y="615"/>
                  </a:lnTo>
                  <a:lnTo>
                    <a:pt x="2623" y="490"/>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noEditPoints="1"/>
            </p:cNvSpPr>
            <p:nvPr/>
          </p:nvSpPr>
          <p:spPr bwMode="auto">
            <a:xfrm>
              <a:off x="2314575" y="2674938"/>
              <a:ext cx="4686300" cy="1108075"/>
            </a:xfrm>
            <a:custGeom>
              <a:avLst/>
              <a:gdLst>
                <a:gd name="T0" fmla="*/ 0 w 2952"/>
                <a:gd name="T1" fmla="*/ 0 h 698"/>
                <a:gd name="T2" fmla="*/ 328 w 2952"/>
                <a:gd name="T3" fmla="*/ 0 h 698"/>
                <a:gd name="T4" fmla="*/ 328 w 2952"/>
                <a:gd name="T5" fmla="*/ 208 h 698"/>
                <a:gd name="T6" fmla="*/ 0 w 2952"/>
                <a:gd name="T7" fmla="*/ 208 h 698"/>
                <a:gd name="T8" fmla="*/ 0 w 2952"/>
                <a:gd name="T9" fmla="*/ 0 h 698"/>
                <a:gd name="T10" fmla="*/ 1311 w 2952"/>
                <a:gd name="T11" fmla="*/ 285 h 698"/>
                <a:gd name="T12" fmla="*/ 1639 w 2952"/>
                <a:gd name="T13" fmla="*/ 285 h 698"/>
                <a:gd name="T14" fmla="*/ 1639 w 2952"/>
                <a:gd name="T15" fmla="*/ 438 h 698"/>
                <a:gd name="T16" fmla="*/ 1311 w 2952"/>
                <a:gd name="T17" fmla="*/ 438 h 698"/>
                <a:gd name="T18" fmla="*/ 1311 w 2952"/>
                <a:gd name="T19" fmla="*/ 285 h 698"/>
                <a:gd name="T20" fmla="*/ 2623 w 2952"/>
                <a:gd name="T21" fmla="*/ 574 h 698"/>
                <a:gd name="T22" fmla="*/ 2952 w 2952"/>
                <a:gd name="T23" fmla="*/ 574 h 698"/>
                <a:gd name="T24" fmla="*/ 2952 w 2952"/>
                <a:gd name="T25" fmla="*/ 698 h 698"/>
                <a:gd name="T26" fmla="*/ 2623 w 2952"/>
                <a:gd name="T27" fmla="*/ 698 h 698"/>
                <a:gd name="T28" fmla="*/ 2623 w 2952"/>
                <a:gd name="T29" fmla="*/ 5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698">
                  <a:moveTo>
                    <a:pt x="0" y="0"/>
                  </a:moveTo>
                  <a:lnTo>
                    <a:pt x="328" y="0"/>
                  </a:lnTo>
                  <a:lnTo>
                    <a:pt x="328" y="208"/>
                  </a:lnTo>
                  <a:lnTo>
                    <a:pt x="0" y="208"/>
                  </a:lnTo>
                  <a:lnTo>
                    <a:pt x="0" y="0"/>
                  </a:lnTo>
                  <a:close/>
                  <a:moveTo>
                    <a:pt x="1311" y="285"/>
                  </a:moveTo>
                  <a:lnTo>
                    <a:pt x="1639" y="285"/>
                  </a:lnTo>
                  <a:lnTo>
                    <a:pt x="1639" y="438"/>
                  </a:lnTo>
                  <a:lnTo>
                    <a:pt x="1311" y="438"/>
                  </a:lnTo>
                  <a:lnTo>
                    <a:pt x="1311" y="285"/>
                  </a:lnTo>
                  <a:close/>
                  <a:moveTo>
                    <a:pt x="2623" y="574"/>
                  </a:moveTo>
                  <a:lnTo>
                    <a:pt x="2952" y="574"/>
                  </a:lnTo>
                  <a:lnTo>
                    <a:pt x="2952" y="698"/>
                  </a:lnTo>
                  <a:lnTo>
                    <a:pt x="2623" y="698"/>
                  </a:lnTo>
                  <a:lnTo>
                    <a:pt x="2623" y="574"/>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noEditPoints="1"/>
            </p:cNvSpPr>
            <p:nvPr/>
          </p:nvSpPr>
          <p:spPr bwMode="auto">
            <a:xfrm>
              <a:off x="2314575" y="2344738"/>
              <a:ext cx="4686300" cy="1241425"/>
            </a:xfrm>
            <a:custGeom>
              <a:avLst/>
              <a:gdLst>
                <a:gd name="T0" fmla="*/ 0 w 2952"/>
                <a:gd name="T1" fmla="*/ 0 h 782"/>
                <a:gd name="T2" fmla="*/ 328 w 2952"/>
                <a:gd name="T3" fmla="*/ 0 h 782"/>
                <a:gd name="T4" fmla="*/ 328 w 2952"/>
                <a:gd name="T5" fmla="*/ 208 h 782"/>
                <a:gd name="T6" fmla="*/ 0 w 2952"/>
                <a:gd name="T7" fmla="*/ 208 h 782"/>
                <a:gd name="T8" fmla="*/ 0 w 2952"/>
                <a:gd name="T9" fmla="*/ 0 h 782"/>
                <a:gd name="T10" fmla="*/ 1311 w 2952"/>
                <a:gd name="T11" fmla="*/ 341 h 782"/>
                <a:gd name="T12" fmla="*/ 1639 w 2952"/>
                <a:gd name="T13" fmla="*/ 341 h 782"/>
                <a:gd name="T14" fmla="*/ 1639 w 2952"/>
                <a:gd name="T15" fmla="*/ 493 h 782"/>
                <a:gd name="T16" fmla="*/ 1311 w 2952"/>
                <a:gd name="T17" fmla="*/ 493 h 782"/>
                <a:gd name="T18" fmla="*/ 1311 w 2952"/>
                <a:gd name="T19" fmla="*/ 341 h 782"/>
                <a:gd name="T20" fmla="*/ 2623 w 2952"/>
                <a:gd name="T21" fmla="*/ 658 h 782"/>
                <a:gd name="T22" fmla="*/ 2952 w 2952"/>
                <a:gd name="T23" fmla="*/ 658 h 782"/>
                <a:gd name="T24" fmla="*/ 2952 w 2952"/>
                <a:gd name="T25" fmla="*/ 782 h 782"/>
                <a:gd name="T26" fmla="*/ 2623 w 2952"/>
                <a:gd name="T27" fmla="*/ 782 h 782"/>
                <a:gd name="T28" fmla="*/ 2623 w 2952"/>
                <a:gd name="T29" fmla="*/ 65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2" h="782">
                  <a:moveTo>
                    <a:pt x="0" y="0"/>
                  </a:moveTo>
                  <a:lnTo>
                    <a:pt x="328" y="0"/>
                  </a:lnTo>
                  <a:lnTo>
                    <a:pt x="328" y="208"/>
                  </a:lnTo>
                  <a:lnTo>
                    <a:pt x="0" y="208"/>
                  </a:lnTo>
                  <a:lnTo>
                    <a:pt x="0" y="0"/>
                  </a:lnTo>
                  <a:close/>
                  <a:moveTo>
                    <a:pt x="1311" y="341"/>
                  </a:moveTo>
                  <a:lnTo>
                    <a:pt x="1639" y="341"/>
                  </a:lnTo>
                  <a:lnTo>
                    <a:pt x="1639" y="493"/>
                  </a:lnTo>
                  <a:lnTo>
                    <a:pt x="1311" y="493"/>
                  </a:lnTo>
                  <a:lnTo>
                    <a:pt x="1311" y="341"/>
                  </a:lnTo>
                  <a:close/>
                  <a:moveTo>
                    <a:pt x="2623" y="658"/>
                  </a:moveTo>
                  <a:lnTo>
                    <a:pt x="2952" y="658"/>
                  </a:lnTo>
                  <a:lnTo>
                    <a:pt x="2952" y="782"/>
                  </a:lnTo>
                  <a:lnTo>
                    <a:pt x="2623" y="782"/>
                  </a:lnTo>
                  <a:lnTo>
                    <a:pt x="2623" y="658"/>
                  </a:ln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 name="Rectangle 18"/>
          <p:cNvSpPr>
            <a:spLocks noChangeArrowheads="1"/>
          </p:cNvSpPr>
          <p:nvPr/>
        </p:nvSpPr>
        <p:spPr bwMode="auto">
          <a:xfrm>
            <a:off x="1527175" y="1825625"/>
            <a:ext cx="9525" cy="3146425"/>
          </a:xfrm>
          <a:prstGeom prst="rect">
            <a:avLst/>
          </a:prstGeom>
          <a:solidFill>
            <a:srgbClr val="8A8B8E"/>
          </a:solidFill>
          <a:ln w="1" cap="flat">
            <a:solidFill>
              <a:srgbClr val="8A8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noEditPoints="1"/>
          </p:cNvSpPr>
          <p:nvPr/>
        </p:nvSpPr>
        <p:spPr bwMode="auto">
          <a:xfrm>
            <a:off x="1476375" y="1820863"/>
            <a:ext cx="55563" cy="3155950"/>
          </a:xfrm>
          <a:custGeom>
            <a:avLst/>
            <a:gdLst>
              <a:gd name="T0" fmla="*/ 0 w 35"/>
              <a:gd name="T1" fmla="*/ 1982 h 1988"/>
              <a:gd name="T2" fmla="*/ 35 w 35"/>
              <a:gd name="T3" fmla="*/ 1982 h 1988"/>
              <a:gd name="T4" fmla="*/ 35 w 35"/>
              <a:gd name="T5" fmla="*/ 1988 h 1988"/>
              <a:gd name="T6" fmla="*/ 0 w 35"/>
              <a:gd name="T7" fmla="*/ 1988 h 1988"/>
              <a:gd name="T8" fmla="*/ 0 w 35"/>
              <a:gd name="T9" fmla="*/ 1982 h 1988"/>
              <a:gd name="T10" fmla="*/ 0 w 35"/>
              <a:gd name="T11" fmla="*/ 1699 h 1988"/>
              <a:gd name="T12" fmla="*/ 35 w 35"/>
              <a:gd name="T13" fmla="*/ 1699 h 1988"/>
              <a:gd name="T14" fmla="*/ 35 w 35"/>
              <a:gd name="T15" fmla="*/ 1705 h 1988"/>
              <a:gd name="T16" fmla="*/ 0 w 35"/>
              <a:gd name="T17" fmla="*/ 1705 h 1988"/>
              <a:gd name="T18" fmla="*/ 0 w 35"/>
              <a:gd name="T19" fmla="*/ 1699 h 1988"/>
              <a:gd name="T20" fmla="*/ 0 w 35"/>
              <a:gd name="T21" fmla="*/ 1416 h 1988"/>
              <a:gd name="T22" fmla="*/ 35 w 35"/>
              <a:gd name="T23" fmla="*/ 1416 h 1988"/>
              <a:gd name="T24" fmla="*/ 35 w 35"/>
              <a:gd name="T25" fmla="*/ 1421 h 1988"/>
              <a:gd name="T26" fmla="*/ 0 w 35"/>
              <a:gd name="T27" fmla="*/ 1421 h 1988"/>
              <a:gd name="T28" fmla="*/ 0 w 35"/>
              <a:gd name="T29" fmla="*/ 1416 h 1988"/>
              <a:gd name="T30" fmla="*/ 0 w 35"/>
              <a:gd name="T31" fmla="*/ 1133 h 1988"/>
              <a:gd name="T32" fmla="*/ 35 w 35"/>
              <a:gd name="T33" fmla="*/ 1133 h 1988"/>
              <a:gd name="T34" fmla="*/ 35 w 35"/>
              <a:gd name="T35" fmla="*/ 1138 h 1988"/>
              <a:gd name="T36" fmla="*/ 0 w 35"/>
              <a:gd name="T37" fmla="*/ 1138 h 1988"/>
              <a:gd name="T38" fmla="*/ 0 w 35"/>
              <a:gd name="T39" fmla="*/ 1133 h 1988"/>
              <a:gd name="T40" fmla="*/ 0 w 35"/>
              <a:gd name="T41" fmla="*/ 849 h 1988"/>
              <a:gd name="T42" fmla="*/ 35 w 35"/>
              <a:gd name="T43" fmla="*/ 849 h 1988"/>
              <a:gd name="T44" fmla="*/ 35 w 35"/>
              <a:gd name="T45" fmla="*/ 855 h 1988"/>
              <a:gd name="T46" fmla="*/ 0 w 35"/>
              <a:gd name="T47" fmla="*/ 855 h 1988"/>
              <a:gd name="T48" fmla="*/ 0 w 35"/>
              <a:gd name="T49" fmla="*/ 849 h 1988"/>
              <a:gd name="T50" fmla="*/ 0 w 35"/>
              <a:gd name="T51" fmla="*/ 566 h 1988"/>
              <a:gd name="T52" fmla="*/ 35 w 35"/>
              <a:gd name="T53" fmla="*/ 566 h 1988"/>
              <a:gd name="T54" fmla="*/ 35 w 35"/>
              <a:gd name="T55" fmla="*/ 572 h 1988"/>
              <a:gd name="T56" fmla="*/ 0 w 35"/>
              <a:gd name="T57" fmla="*/ 572 h 1988"/>
              <a:gd name="T58" fmla="*/ 0 w 35"/>
              <a:gd name="T59" fmla="*/ 566 h 1988"/>
              <a:gd name="T60" fmla="*/ 0 w 35"/>
              <a:gd name="T61" fmla="*/ 283 h 1988"/>
              <a:gd name="T62" fmla="*/ 35 w 35"/>
              <a:gd name="T63" fmla="*/ 283 h 1988"/>
              <a:gd name="T64" fmla="*/ 35 w 35"/>
              <a:gd name="T65" fmla="*/ 289 h 1988"/>
              <a:gd name="T66" fmla="*/ 0 w 35"/>
              <a:gd name="T67" fmla="*/ 289 h 1988"/>
              <a:gd name="T68" fmla="*/ 0 w 35"/>
              <a:gd name="T69" fmla="*/ 283 h 1988"/>
              <a:gd name="T70" fmla="*/ 0 w 35"/>
              <a:gd name="T71" fmla="*/ 0 h 1988"/>
              <a:gd name="T72" fmla="*/ 35 w 35"/>
              <a:gd name="T73" fmla="*/ 0 h 1988"/>
              <a:gd name="T74" fmla="*/ 35 w 35"/>
              <a:gd name="T75" fmla="*/ 6 h 1988"/>
              <a:gd name="T76" fmla="*/ 0 w 35"/>
              <a:gd name="T77" fmla="*/ 6 h 1988"/>
              <a:gd name="T78" fmla="*/ 0 w 35"/>
              <a:gd name="T7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1988">
                <a:moveTo>
                  <a:pt x="0" y="1982"/>
                </a:moveTo>
                <a:lnTo>
                  <a:pt x="35" y="1982"/>
                </a:lnTo>
                <a:lnTo>
                  <a:pt x="35" y="1988"/>
                </a:lnTo>
                <a:lnTo>
                  <a:pt x="0" y="1988"/>
                </a:lnTo>
                <a:lnTo>
                  <a:pt x="0" y="1982"/>
                </a:lnTo>
                <a:close/>
                <a:moveTo>
                  <a:pt x="0" y="1699"/>
                </a:moveTo>
                <a:lnTo>
                  <a:pt x="35" y="1699"/>
                </a:lnTo>
                <a:lnTo>
                  <a:pt x="35" y="1705"/>
                </a:lnTo>
                <a:lnTo>
                  <a:pt x="0" y="1705"/>
                </a:lnTo>
                <a:lnTo>
                  <a:pt x="0" y="1699"/>
                </a:lnTo>
                <a:close/>
                <a:moveTo>
                  <a:pt x="0" y="1416"/>
                </a:moveTo>
                <a:lnTo>
                  <a:pt x="35" y="1416"/>
                </a:lnTo>
                <a:lnTo>
                  <a:pt x="35" y="1421"/>
                </a:lnTo>
                <a:lnTo>
                  <a:pt x="0" y="1421"/>
                </a:lnTo>
                <a:lnTo>
                  <a:pt x="0" y="1416"/>
                </a:lnTo>
                <a:close/>
                <a:moveTo>
                  <a:pt x="0" y="1133"/>
                </a:moveTo>
                <a:lnTo>
                  <a:pt x="35" y="1133"/>
                </a:lnTo>
                <a:lnTo>
                  <a:pt x="35" y="1138"/>
                </a:lnTo>
                <a:lnTo>
                  <a:pt x="0" y="1138"/>
                </a:lnTo>
                <a:lnTo>
                  <a:pt x="0" y="1133"/>
                </a:lnTo>
                <a:close/>
                <a:moveTo>
                  <a:pt x="0" y="849"/>
                </a:moveTo>
                <a:lnTo>
                  <a:pt x="35" y="849"/>
                </a:lnTo>
                <a:lnTo>
                  <a:pt x="35" y="855"/>
                </a:lnTo>
                <a:lnTo>
                  <a:pt x="0" y="855"/>
                </a:lnTo>
                <a:lnTo>
                  <a:pt x="0" y="849"/>
                </a:lnTo>
                <a:close/>
                <a:moveTo>
                  <a:pt x="0" y="566"/>
                </a:moveTo>
                <a:lnTo>
                  <a:pt x="35" y="566"/>
                </a:lnTo>
                <a:lnTo>
                  <a:pt x="35" y="572"/>
                </a:lnTo>
                <a:lnTo>
                  <a:pt x="0" y="572"/>
                </a:lnTo>
                <a:lnTo>
                  <a:pt x="0" y="566"/>
                </a:lnTo>
                <a:close/>
                <a:moveTo>
                  <a:pt x="0" y="283"/>
                </a:moveTo>
                <a:lnTo>
                  <a:pt x="35" y="283"/>
                </a:lnTo>
                <a:lnTo>
                  <a:pt x="35" y="289"/>
                </a:lnTo>
                <a:lnTo>
                  <a:pt x="0" y="289"/>
                </a:lnTo>
                <a:lnTo>
                  <a:pt x="0" y="283"/>
                </a:lnTo>
                <a:close/>
                <a:moveTo>
                  <a:pt x="0" y="0"/>
                </a:moveTo>
                <a:lnTo>
                  <a:pt x="35" y="0"/>
                </a:lnTo>
                <a:lnTo>
                  <a:pt x="35" y="6"/>
                </a:lnTo>
                <a:lnTo>
                  <a:pt x="0" y="6"/>
                </a:lnTo>
                <a:lnTo>
                  <a:pt x="0" y="0"/>
                </a:lnTo>
                <a:close/>
              </a:path>
            </a:pathLst>
          </a:custGeom>
          <a:solidFill>
            <a:srgbClr val="8A8B8E"/>
          </a:solidFill>
          <a:ln w="1" cap="flat">
            <a:solidFill>
              <a:srgbClr val="8A8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1531938" y="4967288"/>
            <a:ext cx="6248400" cy="9525"/>
          </a:xfrm>
          <a:prstGeom prst="rect">
            <a:avLst/>
          </a:prstGeom>
          <a:solidFill>
            <a:srgbClr val="8A8B8E"/>
          </a:solidFill>
          <a:ln w="1" cap="flat">
            <a:solidFill>
              <a:srgbClr val="8A8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1028700" y="4854575"/>
            <a:ext cx="2921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A313D"/>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623887" y="4405313"/>
            <a:ext cx="82394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A313D"/>
                </a:solidFill>
                <a:effectLst/>
                <a:latin typeface="Calibri" pitchFamily="34" charset="0"/>
                <a:cs typeface="Arial" pitchFamily="34" charset="0"/>
              </a:rPr>
              <a:t>$20 Million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623887" y="3956050"/>
            <a:ext cx="82394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A313D"/>
                </a:solidFill>
                <a:effectLst/>
                <a:latin typeface="Calibri" pitchFamily="34" charset="0"/>
                <a:cs typeface="Arial" pitchFamily="34" charset="0"/>
              </a:rPr>
              <a:t>$40</a:t>
            </a:r>
            <a:r>
              <a:rPr kumimoji="0" lang="en-US" sz="1400" b="0" i="0" u="none" strike="noStrike" cap="none" normalizeH="0" dirty="0" smtClean="0">
                <a:ln>
                  <a:noFill/>
                </a:ln>
                <a:solidFill>
                  <a:srgbClr val="2A313D"/>
                </a:solidFill>
                <a:effectLst/>
                <a:latin typeface="Calibri" pitchFamily="34" charset="0"/>
                <a:cs typeface="Arial" pitchFamily="34" charset="0"/>
              </a:rPr>
              <a:t> Million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623887" y="3506788"/>
            <a:ext cx="82394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A313D"/>
                </a:solidFill>
                <a:effectLst/>
                <a:latin typeface="Calibri" pitchFamily="34" charset="0"/>
                <a:cs typeface="Arial" pitchFamily="34" charset="0"/>
              </a:rPr>
              <a:t>$60 Million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5"/>
          <p:cNvSpPr>
            <a:spLocks noChangeArrowheads="1"/>
          </p:cNvSpPr>
          <p:nvPr/>
        </p:nvSpPr>
        <p:spPr bwMode="auto">
          <a:xfrm>
            <a:off x="623887" y="3057525"/>
            <a:ext cx="82394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A313D"/>
                </a:solidFill>
                <a:effectLst/>
                <a:latin typeface="Calibri" pitchFamily="34" charset="0"/>
                <a:cs typeface="Arial" pitchFamily="34" charset="0"/>
              </a:rPr>
              <a:t>$80 Million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533400" y="2606675"/>
            <a:ext cx="9153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A313D"/>
                </a:solidFill>
                <a:effectLst/>
                <a:latin typeface="Calibri" pitchFamily="34" charset="0"/>
                <a:cs typeface="Arial" pitchFamily="34" charset="0"/>
              </a:rPr>
              <a:t>$100 Million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7"/>
          <p:cNvSpPr>
            <a:spLocks noChangeArrowheads="1"/>
          </p:cNvSpPr>
          <p:nvPr/>
        </p:nvSpPr>
        <p:spPr bwMode="auto">
          <a:xfrm>
            <a:off x="533400" y="2157413"/>
            <a:ext cx="9153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A313D"/>
                </a:solidFill>
                <a:effectLst/>
                <a:latin typeface="Calibri" pitchFamily="34" charset="0"/>
                <a:cs typeface="Arial" pitchFamily="34" charset="0"/>
              </a:rPr>
              <a:t>$120 Million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8"/>
          <p:cNvSpPr>
            <a:spLocks noChangeArrowheads="1"/>
          </p:cNvSpPr>
          <p:nvPr/>
        </p:nvSpPr>
        <p:spPr bwMode="auto">
          <a:xfrm>
            <a:off x="533400" y="1708150"/>
            <a:ext cx="9153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A313D"/>
                </a:solidFill>
                <a:effectLst/>
                <a:latin typeface="Calibri" pitchFamily="34" charset="0"/>
                <a:cs typeface="Arial" pitchFamily="34" charset="0"/>
              </a:rPr>
              <a:t>$140 Million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9"/>
          <p:cNvSpPr>
            <a:spLocks noChangeArrowheads="1"/>
          </p:cNvSpPr>
          <p:nvPr/>
        </p:nvSpPr>
        <p:spPr bwMode="auto">
          <a:xfrm>
            <a:off x="1483338" y="5086350"/>
            <a:ext cx="218649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A313D"/>
                </a:solidFill>
                <a:effectLst/>
                <a:latin typeface="Calibri" pitchFamily="34" charset="0"/>
                <a:cs typeface="Arial" pitchFamily="34" charset="0"/>
              </a:rPr>
              <a:t>Competitors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A313D"/>
                </a:solidFill>
                <a:effectLst/>
                <a:latin typeface="Calibri" pitchFamily="34" charset="0"/>
                <a:cs typeface="Arial" pitchFamily="34" charset="0"/>
              </a:rPr>
              <a:t>Integrated Switching</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48" name="Rectangle 30"/>
          <p:cNvSpPr>
            <a:spLocks noChangeArrowheads="1"/>
          </p:cNvSpPr>
          <p:nvPr/>
        </p:nvSpPr>
        <p:spPr bwMode="auto">
          <a:xfrm>
            <a:off x="3810000" y="5086350"/>
            <a:ext cx="170153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A313D"/>
                </a:solidFill>
                <a:effectLst/>
                <a:latin typeface="Calibri" pitchFamily="34" charset="0"/>
                <a:cs typeface="Arial" pitchFamily="34" charset="0"/>
              </a:rPr>
              <a:t>Services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A313D"/>
                </a:solidFill>
                <a:effectLst/>
                <a:latin typeface="Calibri" pitchFamily="34" charset="0"/>
                <a:cs typeface="Arial" pitchFamily="34" charset="0"/>
              </a:rPr>
              <a:t>over waves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2"/>
          <p:cNvSpPr>
            <a:spLocks noChangeArrowheads="1"/>
          </p:cNvSpPr>
          <p:nvPr/>
        </p:nvSpPr>
        <p:spPr bwMode="auto">
          <a:xfrm>
            <a:off x="6370434" y="5086350"/>
            <a:ext cx="6728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A313D"/>
                </a:solidFill>
                <a:effectLst/>
                <a:latin typeface="Calibri" pitchFamily="34" charset="0"/>
                <a:cs typeface="Arial" pitchFamily="34" charset="0"/>
              </a:rPr>
              <a:t>DTN-X</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33"/>
          <p:cNvSpPr>
            <a:spLocks noChangeArrowheads="1"/>
          </p:cNvSpPr>
          <p:nvPr/>
        </p:nvSpPr>
        <p:spPr bwMode="auto">
          <a:xfrm>
            <a:off x="168275" y="1260475"/>
            <a:ext cx="14944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A313D"/>
                </a:solidFill>
                <a:effectLst/>
                <a:latin typeface="Calibri" pitchFamily="34" charset="0"/>
                <a:cs typeface="Arial" pitchFamily="34" charset="0"/>
              </a:rPr>
              <a:t>Power OPEX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34"/>
          <p:cNvSpPr>
            <a:spLocks noChangeArrowheads="1"/>
          </p:cNvSpPr>
          <p:nvPr/>
        </p:nvSpPr>
        <p:spPr bwMode="auto">
          <a:xfrm>
            <a:off x="7997825" y="3367088"/>
            <a:ext cx="98425" cy="96838"/>
          </a:xfrm>
          <a:prstGeom prst="rect">
            <a:avLst/>
          </a:pr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2054" name="Rectangle 35"/>
          <p:cNvSpPr>
            <a:spLocks noChangeArrowheads="1"/>
          </p:cNvSpPr>
          <p:nvPr/>
        </p:nvSpPr>
        <p:spPr bwMode="auto">
          <a:xfrm>
            <a:off x="8140700" y="3298825"/>
            <a:ext cx="385763"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A313D"/>
                </a:solidFill>
                <a:effectLst/>
                <a:latin typeface="Calibri" pitchFamily="34" charset="0"/>
                <a:cs typeface="Arial" pitchFamily="34" charset="0"/>
              </a:rPr>
              <a:t>Y10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44"/>
          <p:cNvSpPr>
            <a:spLocks noChangeArrowheads="1"/>
          </p:cNvSpPr>
          <p:nvPr/>
        </p:nvSpPr>
        <p:spPr bwMode="auto">
          <a:xfrm>
            <a:off x="7997825" y="3724275"/>
            <a:ext cx="98425" cy="96838"/>
          </a:xfrm>
          <a:prstGeom prst="rect">
            <a:avLst/>
          </a:prstGeom>
          <a:solidFill>
            <a:srgbClr val="8688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45"/>
          <p:cNvSpPr>
            <a:spLocks noChangeArrowheads="1"/>
          </p:cNvSpPr>
          <p:nvPr/>
        </p:nvSpPr>
        <p:spPr bwMode="auto">
          <a:xfrm>
            <a:off x="8140700" y="3656013"/>
            <a:ext cx="27146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A313D"/>
                </a:solidFill>
                <a:effectLst/>
                <a:latin typeface="Calibri" pitchFamily="34" charset="0"/>
                <a:cs typeface="Arial" pitchFamily="34" charset="0"/>
              </a:rPr>
              <a:t>Y5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Down Arrow 2073"/>
          <p:cNvSpPr/>
          <p:nvPr/>
        </p:nvSpPr>
        <p:spPr>
          <a:xfrm>
            <a:off x="6553200" y="2372858"/>
            <a:ext cx="381000" cy="1025980"/>
          </a:xfrm>
          <a:prstGeom prst="downArrow">
            <a:avLst/>
          </a:prstGeom>
          <a:solidFill>
            <a:srgbClr val="00CC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5" name="TextBox 2074"/>
          <p:cNvSpPr txBox="1"/>
          <p:nvPr/>
        </p:nvSpPr>
        <p:spPr>
          <a:xfrm>
            <a:off x="3849455" y="1422737"/>
            <a:ext cx="3694345" cy="1015663"/>
          </a:xfrm>
          <a:prstGeom prst="rect">
            <a:avLst/>
          </a:prstGeom>
          <a:solidFill>
            <a:srgbClr val="00CC00"/>
          </a:solidFill>
        </p:spPr>
        <p:txBody>
          <a:bodyPr wrap="none" rtlCol="0">
            <a:spAutoFit/>
          </a:bodyPr>
          <a:lstStyle/>
          <a:p>
            <a:pPr algn="ctr"/>
            <a:r>
              <a:rPr lang="en-US" sz="2000" b="1" dirty="0" smtClean="0">
                <a:solidFill>
                  <a:schemeClr val="bg1"/>
                </a:solidFill>
              </a:rPr>
              <a:t>$40-50M less spending on power</a:t>
            </a:r>
          </a:p>
          <a:p>
            <a:pPr algn="ctr"/>
            <a:r>
              <a:rPr lang="en-US" sz="2000" b="1" dirty="0" smtClean="0">
                <a:solidFill>
                  <a:schemeClr val="bg1"/>
                </a:solidFill>
              </a:rPr>
              <a:t>40% Less</a:t>
            </a:r>
          </a:p>
          <a:p>
            <a:pPr algn="ctr"/>
            <a:r>
              <a:rPr lang="en-US" sz="2000" b="1" dirty="0" smtClean="0">
                <a:solidFill>
                  <a:schemeClr val="bg1"/>
                </a:solidFill>
              </a:rPr>
              <a:t>Network Greening</a:t>
            </a:r>
            <a:endParaRPr lang="en-US" sz="2000" b="1" dirty="0">
              <a:solidFill>
                <a:schemeClr val="bg1"/>
              </a:solidFill>
            </a:endParaRPr>
          </a:p>
        </p:txBody>
      </p:sp>
      <p:sp>
        <p:nvSpPr>
          <p:cNvPr id="39"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3295842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76"/>
                                        </p:tgtEl>
                                        <p:attrNameLst>
                                          <p:attrName>style.visibility</p:attrName>
                                        </p:attrNameLst>
                                      </p:cBhvr>
                                      <p:to>
                                        <p:strVal val="visible"/>
                                      </p:to>
                                    </p:set>
                                    <p:animEffect transition="in" filter="wipe(down)">
                                      <p:cBhvr>
                                        <p:cTn id="7" dur="500"/>
                                        <p:tgtEl>
                                          <p:spTgt spid="207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74"/>
                                        </p:tgtEl>
                                        <p:attrNameLst>
                                          <p:attrName>style.visibility</p:attrName>
                                        </p:attrNameLst>
                                      </p:cBhvr>
                                      <p:to>
                                        <p:strVal val="visible"/>
                                      </p:to>
                                    </p:set>
                                    <p:animEffect transition="in" filter="wipe(down)">
                                      <p:cBhvr>
                                        <p:cTn id="11" dur="500"/>
                                        <p:tgtEl>
                                          <p:spTgt spid="207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75"/>
                                        </p:tgtEl>
                                        <p:attrNameLst>
                                          <p:attrName>style.visibility</p:attrName>
                                        </p:attrNameLst>
                                      </p:cBhvr>
                                      <p:to>
                                        <p:strVal val="visible"/>
                                      </p:to>
                                    </p:set>
                                    <p:animEffect transition="in" filter="wipe(down)">
                                      <p:cBhvr>
                                        <p:cTn id="15" dur="500"/>
                                        <p:tgtEl>
                                          <p:spTgt spid="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4" grpId="0" animBg="1"/>
      <p:bldP spid="20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0471" y="1122746"/>
            <a:ext cx="8785185" cy="1713052"/>
          </a:xfrm>
          <a:prstGeom prst="roundRect">
            <a:avLst>
              <a:gd name="adj" fmla="val 9341"/>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11"/>
          <p:cNvSpPr/>
          <p:nvPr/>
        </p:nvSpPr>
        <p:spPr>
          <a:xfrm>
            <a:off x="150470" y="2997165"/>
            <a:ext cx="8785185" cy="1493632"/>
          </a:xfrm>
          <a:prstGeom prst="roundRect">
            <a:avLst>
              <a:gd name="adj" fmla="val 8264"/>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ounded Rectangle 14"/>
          <p:cNvSpPr/>
          <p:nvPr/>
        </p:nvSpPr>
        <p:spPr>
          <a:xfrm>
            <a:off x="150471" y="4652163"/>
            <a:ext cx="8785185" cy="1713052"/>
          </a:xfrm>
          <a:prstGeom prst="roundRect">
            <a:avLst>
              <a:gd name="adj" fmla="val 7771"/>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3869" y="5501195"/>
            <a:ext cx="1244069" cy="7472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rcRect t="14708" b="10484"/>
          <a:stretch>
            <a:fillRect/>
          </a:stretch>
        </p:blipFill>
        <p:spPr>
          <a:xfrm>
            <a:off x="282013" y="3747249"/>
            <a:ext cx="1527540" cy="663389"/>
          </a:xfrm>
          <a:prstGeom prst="rect">
            <a:avLst/>
          </a:prstGeom>
        </p:spPr>
      </p:pic>
      <p:sp>
        <p:nvSpPr>
          <p:cNvPr id="2" name="Text Placeholder 1"/>
          <p:cNvSpPr>
            <a:spLocks noGrp="1"/>
          </p:cNvSpPr>
          <p:nvPr>
            <p:ph type="body" sz="quarter" idx="17"/>
          </p:nvPr>
        </p:nvSpPr>
        <p:spPr>
          <a:xfrm>
            <a:off x="2999974" y="1145895"/>
            <a:ext cx="5607935" cy="2085975"/>
          </a:xfrm>
        </p:spPr>
        <p:txBody>
          <a:bodyPr>
            <a:normAutofit/>
          </a:bodyPr>
          <a:lstStyle/>
          <a:p>
            <a:pPr marL="57150" indent="0">
              <a:lnSpc>
                <a:spcPts val="2000"/>
              </a:lnSpc>
              <a:buNone/>
            </a:pPr>
            <a:r>
              <a:rPr lang="en-US" sz="1800" dirty="0" smtClean="0">
                <a:solidFill>
                  <a:schemeClr val="accent2">
                    <a:lumMod val="75000"/>
                  </a:schemeClr>
                </a:solidFill>
              </a:rPr>
              <a:t>“We </a:t>
            </a:r>
            <a:r>
              <a:rPr lang="en-US" sz="1800" dirty="0" smtClean="0">
                <a:solidFill>
                  <a:srgbClr val="C00000"/>
                </a:solidFill>
              </a:rPr>
              <a:t>have used DTN as a competitive advantage </a:t>
            </a:r>
            <a:r>
              <a:rPr lang="en-US" sz="1800" dirty="0" smtClean="0">
                <a:solidFill>
                  <a:schemeClr val="accent2">
                    <a:lumMod val="75000"/>
                  </a:schemeClr>
                </a:solidFill>
              </a:rPr>
              <a:t>to simplify our network, deploy services faster and increase bandwidth efficiency, we are looking forward to the new DTN-X platform that will help scale these qualities while delivering the same ease of use that XO has grown accustomed to from </a:t>
            </a:r>
            <a:r>
              <a:rPr lang="en-US" sz="1800" dirty="0" err="1" smtClean="0">
                <a:solidFill>
                  <a:schemeClr val="accent2">
                    <a:lumMod val="75000"/>
                  </a:schemeClr>
                </a:solidFill>
              </a:rPr>
              <a:t>Infinera</a:t>
            </a:r>
            <a:r>
              <a:rPr lang="en-US" sz="1800" dirty="0" smtClean="0">
                <a:solidFill>
                  <a:schemeClr val="accent2">
                    <a:lumMod val="75000"/>
                  </a:schemeClr>
                </a:solidFill>
              </a:rPr>
              <a:t>.”</a:t>
            </a:r>
            <a:endParaRPr lang="en-US" sz="1800" dirty="0">
              <a:solidFill>
                <a:schemeClr val="accent2">
                  <a:lumMod val="75000"/>
                </a:schemeClr>
              </a:solidFill>
            </a:endParaRPr>
          </a:p>
        </p:txBody>
      </p:sp>
      <p:sp>
        <p:nvSpPr>
          <p:cNvPr id="3" name="Title 2"/>
          <p:cNvSpPr>
            <a:spLocks noGrp="1"/>
          </p:cNvSpPr>
          <p:nvPr>
            <p:ph type="title"/>
          </p:nvPr>
        </p:nvSpPr>
        <p:spPr/>
        <p:txBody>
          <a:bodyPr/>
          <a:lstStyle/>
          <a:p>
            <a:r>
              <a:rPr lang="en-US" dirty="0"/>
              <a:t>Record of delivering quality &amp; customer success</a:t>
            </a:r>
          </a:p>
        </p:txBody>
      </p:sp>
      <p:sp>
        <p:nvSpPr>
          <p:cNvPr id="7" name="TextBox 6"/>
          <p:cNvSpPr txBox="1"/>
          <p:nvPr/>
        </p:nvSpPr>
        <p:spPr>
          <a:xfrm>
            <a:off x="519626" y="1145895"/>
            <a:ext cx="2558649" cy="923330"/>
          </a:xfrm>
          <a:prstGeom prst="rect">
            <a:avLst/>
          </a:prstGeom>
          <a:noFill/>
        </p:spPr>
        <p:txBody>
          <a:bodyPr wrap="square" rtlCol="0">
            <a:spAutoFit/>
          </a:bodyPr>
          <a:lstStyle/>
          <a:p>
            <a:pPr algn="r"/>
            <a:r>
              <a:rPr lang="en-US" b="1" dirty="0" smtClean="0">
                <a:solidFill>
                  <a:schemeClr val="accent1">
                    <a:lumMod val="75000"/>
                  </a:schemeClr>
                </a:solidFill>
                <a:latin typeface="Arial Black" pitchFamily="34" charset="0"/>
              </a:rPr>
              <a:t>Randy </a:t>
            </a:r>
            <a:r>
              <a:rPr lang="en-US" b="1" dirty="0" err="1" smtClean="0">
                <a:solidFill>
                  <a:schemeClr val="accent1">
                    <a:lumMod val="75000"/>
                  </a:schemeClr>
                </a:solidFill>
                <a:latin typeface="Arial Black" pitchFamily="34" charset="0"/>
              </a:rPr>
              <a:t>Nicklas</a:t>
            </a:r>
            <a:endParaRPr lang="en-US" b="1" dirty="0" smtClean="0">
              <a:solidFill>
                <a:schemeClr val="accent1">
                  <a:lumMod val="75000"/>
                </a:schemeClr>
              </a:solidFill>
              <a:latin typeface="Arial Black" pitchFamily="34" charset="0"/>
            </a:endParaRPr>
          </a:p>
          <a:p>
            <a:pPr algn="r"/>
            <a:r>
              <a:rPr lang="en-US" b="1" dirty="0" smtClean="0">
                <a:solidFill>
                  <a:schemeClr val="accent1">
                    <a:lumMod val="75000"/>
                  </a:schemeClr>
                </a:solidFill>
              </a:rPr>
              <a:t>CTO XO Communications</a:t>
            </a:r>
          </a:p>
          <a:p>
            <a:pPr algn="r"/>
            <a:endParaRPr lang="en-US" b="1" dirty="0">
              <a:solidFill>
                <a:schemeClr val="accent1">
                  <a:lumMod val="75000"/>
                </a:schemeClr>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4392" y="1708010"/>
            <a:ext cx="1263488" cy="1048695"/>
          </a:xfrm>
          <a:prstGeom prst="rect">
            <a:avLst/>
          </a:prstGeom>
        </p:spPr>
      </p:pic>
      <p:sp>
        <p:nvSpPr>
          <p:cNvPr id="13" name="TextBox 12"/>
          <p:cNvSpPr txBox="1"/>
          <p:nvPr/>
        </p:nvSpPr>
        <p:spPr>
          <a:xfrm>
            <a:off x="519626" y="3094643"/>
            <a:ext cx="2558649" cy="923330"/>
          </a:xfrm>
          <a:prstGeom prst="rect">
            <a:avLst/>
          </a:prstGeom>
          <a:noFill/>
        </p:spPr>
        <p:txBody>
          <a:bodyPr wrap="square" rtlCol="0">
            <a:spAutoFit/>
          </a:bodyPr>
          <a:lstStyle/>
          <a:p>
            <a:pPr algn="r"/>
            <a:r>
              <a:rPr lang="en-US" b="1" dirty="0" smtClean="0">
                <a:solidFill>
                  <a:schemeClr val="accent1">
                    <a:lumMod val="75000"/>
                  </a:schemeClr>
                </a:solidFill>
                <a:latin typeface="Arial Black" pitchFamily="34" charset="0"/>
              </a:rPr>
              <a:t>Matthew Finnie</a:t>
            </a:r>
          </a:p>
          <a:p>
            <a:pPr algn="r"/>
            <a:r>
              <a:rPr lang="en-US" b="1" dirty="0" smtClean="0">
                <a:solidFill>
                  <a:schemeClr val="accent1">
                    <a:lumMod val="75000"/>
                  </a:schemeClr>
                </a:solidFill>
              </a:rPr>
              <a:t>CTO </a:t>
            </a:r>
            <a:r>
              <a:rPr lang="en-US" b="1" dirty="0" err="1" smtClean="0">
                <a:solidFill>
                  <a:schemeClr val="accent1">
                    <a:lumMod val="75000"/>
                  </a:schemeClr>
                </a:solidFill>
              </a:rPr>
              <a:t>Interoute</a:t>
            </a:r>
            <a:endParaRPr lang="en-US" b="1" dirty="0" smtClean="0">
              <a:solidFill>
                <a:schemeClr val="accent1">
                  <a:lumMod val="75000"/>
                </a:schemeClr>
              </a:solidFill>
            </a:endParaRPr>
          </a:p>
          <a:p>
            <a:pPr algn="r"/>
            <a:endParaRPr lang="en-US" b="1" dirty="0">
              <a:solidFill>
                <a:schemeClr val="accent1">
                  <a:lumMod val="75000"/>
                </a:schemeClr>
              </a:solidFill>
            </a:endParaRPr>
          </a:p>
        </p:txBody>
      </p:sp>
      <p:sp>
        <p:nvSpPr>
          <p:cNvPr id="14" name="Text Placeholder 1"/>
          <p:cNvSpPr txBox="1">
            <a:spLocks/>
          </p:cNvSpPr>
          <p:nvPr/>
        </p:nvSpPr>
        <p:spPr>
          <a:xfrm>
            <a:off x="2999974" y="3113022"/>
            <a:ext cx="5864507" cy="1289972"/>
          </a:xfrm>
          <a:prstGeom prst="rect">
            <a:avLst/>
          </a:prstGeom>
        </p:spPr>
        <p:txBody>
          <a:bodyPr vert="horz" lIns="91440" tIns="45720" rIns="91440" bIns="45720" rtlCol="0">
            <a:noAutofit/>
          </a:bodyPr>
          <a:lstStyle>
            <a:lvl1pPr marL="285750" marR="0" indent="-228600" algn="l" defTabSz="457200" rtl="0" eaLnBrk="1" fontAlgn="auto" latinLnBrk="0" hangingPunct="1">
              <a:lnSpc>
                <a:spcPct val="100000"/>
              </a:lnSpc>
              <a:spcBef>
                <a:spcPts val="600"/>
              </a:spcBef>
              <a:spcAft>
                <a:spcPts val="0"/>
              </a:spcAft>
              <a:buClrTx/>
              <a:buSzPct val="110000"/>
              <a:buFont typeface="Wingdings 3" pitchFamily="18" charset="2"/>
              <a:buChar char=""/>
              <a:tabLst/>
              <a:defRPr sz="2400" b="0" i="0" kern="1200">
                <a:solidFill>
                  <a:schemeClr val="tx1"/>
                </a:solidFill>
                <a:latin typeface="+mn-lt"/>
                <a:ea typeface="+mn-ea"/>
                <a:cs typeface="Arial"/>
              </a:defRPr>
            </a:lvl1pPr>
            <a:lvl2pPr marL="571500" marR="0" indent="-171450" algn="l" defTabSz="457200" rtl="0" eaLnBrk="1" fontAlgn="auto" latinLnBrk="0" hangingPunct="1">
              <a:lnSpc>
                <a:spcPct val="100000"/>
              </a:lnSpc>
              <a:spcBef>
                <a:spcPts val="20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800100" indent="-171450" algn="l" defTabSz="457200" rtl="0" eaLnBrk="1" latinLnBrk="0" hangingPunct="1">
              <a:lnSpc>
                <a:spcPct val="100000"/>
              </a:lnSpc>
              <a:spcBef>
                <a:spcPts val="200"/>
              </a:spcBef>
              <a:spcAft>
                <a:spcPts val="0"/>
              </a:spcAft>
              <a:buClrTx/>
              <a:buFont typeface="Arial" pitchFamily="34" charset="0"/>
              <a:buChar char="•"/>
              <a:defRPr sz="1600" b="0" i="0" kern="1200">
                <a:solidFill>
                  <a:schemeClr val="accent2">
                    <a:lumMod val="75000"/>
                  </a:schemeClr>
                </a:solidFill>
                <a:latin typeface="+mn-lt"/>
                <a:ea typeface="+mn-ea"/>
                <a:cs typeface="Arial"/>
              </a:defRPr>
            </a:lvl3pPr>
            <a:lvl4pPr marL="1028700" indent="-114300" algn="l" defTabSz="457200" rtl="0" eaLnBrk="1" latinLnBrk="0" hangingPunct="1">
              <a:lnSpc>
                <a:spcPct val="100000"/>
              </a:lnSpc>
              <a:spcBef>
                <a:spcPts val="200"/>
              </a:spcBef>
              <a:spcAft>
                <a:spcPts val="0"/>
              </a:spcAft>
              <a:buClrTx/>
              <a:buFont typeface="Arial" pitchFamily="34" charset="0"/>
              <a:buChar char="•"/>
              <a:defRPr sz="1200" b="0" i="0" kern="1200">
                <a:solidFill>
                  <a:schemeClr val="accent2">
                    <a:lumMod val="75000"/>
                  </a:schemeClr>
                </a:solidFill>
                <a:latin typeface="+mn-lt"/>
                <a:ea typeface="+mn-ea"/>
                <a:cs typeface="Arial"/>
              </a:defRPr>
            </a:lvl4pPr>
            <a:lvl5pPr marL="1200150" marR="0" indent="-114300" algn="l" defTabSz="457200" rtl="0" eaLnBrk="1" fontAlgn="auto" latinLnBrk="0" hangingPunct="1">
              <a:lnSpc>
                <a:spcPct val="100000"/>
              </a:lnSpc>
              <a:spcBef>
                <a:spcPts val="200"/>
              </a:spcBef>
              <a:spcAft>
                <a:spcPts val="0"/>
              </a:spcAft>
              <a:buClrTx/>
              <a:buSzTx/>
              <a:buFont typeface="Arial" pitchFamily="34" charset="0"/>
              <a:buChar char="•"/>
              <a:tabLst/>
              <a:defRPr sz="12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nSpc>
                <a:spcPts val="2000"/>
              </a:lnSpc>
              <a:buNone/>
            </a:pPr>
            <a:r>
              <a:rPr lang="en-US" sz="1800" dirty="0">
                <a:solidFill>
                  <a:schemeClr val="accent2">
                    <a:lumMod val="75000"/>
                  </a:schemeClr>
                </a:solidFill>
              </a:rPr>
              <a:t>“</a:t>
            </a:r>
            <a:r>
              <a:rPr lang="en-US" sz="1800" dirty="0" err="1">
                <a:solidFill>
                  <a:srgbClr val="C00000"/>
                </a:solidFill>
              </a:rPr>
              <a:t>Interoute</a:t>
            </a:r>
            <a:r>
              <a:rPr lang="en-US" sz="1800" dirty="0">
                <a:solidFill>
                  <a:srgbClr val="C00000"/>
                </a:solidFill>
              </a:rPr>
              <a:t> successfully exploited the previous generation of PIC technology</a:t>
            </a:r>
            <a:r>
              <a:rPr lang="en-US" sz="1800" dirty="0">
                <a:solidFill>
                  <a:schemeClr val="accent2">
                    <a:lumMod val="75000"/>
                  </a:schemeClr>
                </a:solidFill>
              </a:rPr>
              <a:t> revolutionizing how high capacity services were delivered in Europe. We look forward to the DTN-X as the next evolution of the model that has consistently demonstrated cost and operational </a:t>
            </a:r>
            <a:r>
              <a:rPr lang="en-US" sz="1800" dirty="0" smtClean="0">
                <a:solidFill>
                  <a:schemeClr val="accent2">
                    <a:lumMod val="75000"/>
                  </a:schemeClr>
                </a:solidFill>
              </a:rPr>
              <a:t>efficiency.”</a:t>
            </a:r>
            <a:endParaRPr lang="en-US" sz="1800" dirty="0">
              <a:solidFill>
                <a:schemeClr val="accent2">
                  <a:lumMod val="75000"/>
                </a:schemeClr>
              </a:solidFill>
            </a:endParaRPr>
          </a:p>
        </p:txBody>
      </p:sp>
      <p:sp>
        <p:nvSpPr>
          <p:cNvPr id="17" name="TextBox 16"/>
          <p:cNvSpPr txBox="1"/>
          <p:nvPr/>
        </p:nvSpPr>
        <p:spPr>
          <a:xfrm>
            <a:off x="519626" y="4749480"/>
            <a:ext cx="2558649" cy="1200329"/>
          </a:xfrm>
          <a:prstGeom prst="rect">
            <a:avLst/>
          </a:prstGeom>
          <a:noFill/>
        </p:spPr>
        <p:txBody>
          <a:bodyPr wrap="square" rtlCol="0">
            <a:spAutoFit/>
          </a:bodyPr>
          <a:lstStyle/>
          <a:p>
            <a:pPr algn="r"/>
            <a:r>
              <a:rPr lang="en-US" b="1" dirty="0" smtClean="0">
                <a:solidFill>
                  <a:schemeClr val="accent1">
                    <a:lumMod val="75000"/>
                  </a:schemeClr>
                </a:solidFill>
                <a:latin typeface="Arial Black" pitchFamily="34" charset="0"/>
              </a:rPr>
              <a:t>Stu </a:t>
            </a:r>
            <a:r>
              <a:rPr lang="en-US" b="1" dirty="0" err="1" smtClean="0">
                <a:solidFill>
                  <a:schemeClr val="accent1">
                    <a:lumMod val="75000"/>
                  </a:schemeClr>
                </a:solidFill>
                <a:latin typeface="Arial Black" pitchFamily="34" charset="0"/>
              </a:rPr>
              <a:t>Elby</a:t>
            </a:r>
            <a:endParaRPr lang="en-US" b="1" dirty="0" smtClean="0">
              <a:solidFill>
                <a:schemeClr val="accent1">
                  <a:lumMod val="75000"/>
                </a:schemeClr>
              </a:solidFill>
              <a:latin typeface="Arial Black" pitchFamily="34" charset="0"/>
            </a:endParaRPr>
          </a:p>
          <a:p>
            <a:pPr algn="r"/>
            <a:r>
              <a:rPr lang="en-US" b="1" dirty="0" smtClean="0">
                <a:solidFill>
                  <a:schemeClr val="accent1">
                    <a:lumMod val="75000"/>
                  </a:schemeClr>
                </a:solidFill>
              </a:rPr>
              <a:t>Vice President of Technology</a:t>
            </a:r>
          </a:p>
          <a:p>
            <a:pPr algn="r"/>
            <a:endParaRPr lang="en-US" b="1" dirty="0">
              <a:solidFill>
                <a:schemeClr val="accent1">
                  <a:lumMod val="75000"/>
                </a:schemeClr>
              </a:solidFill>
            </a:endParaRPr>
          </a:p>
        </p:txBody>
      </p:sp>
      <p:sp>
        <p:nvSpPr>
          <p:cNvPr id="19" name="Text Placeholder 1"/>
          <p:cNvSpPr txBox="1">
            <a:spLocks/>
          </p:cNvSpPr>
          <p:nvPr/>
        </p:nvSpPr>
        <p:spPr>
          <a:xfrm>
            <a:off x="2999974" y="4666595"/>
            <a:ext cx="5864507" cy="1644028"/>
          </a:xfrm>
          <a:prstGeom prst="rect">
            <a:avLst/>
          </a:prstGeom>
        </p:spPr>
        <p:txBody>
          <a:bodyPr vert="horz" lIns="91440" tIns="45720" rIns="91440" bIns="45720" rtlCol="0">
            <a:noAutofit/>
          </a:bodyPr>
          <a:lstStyle>
            <a:lvl1pPr marL="285750" marR="0" indent="-228600" algn="l" defTabSz="457200" rtl="0" eaLnBrk="1" fontAlgn="auto" latinLnBrk="0" hangingPunct="1">
              <a:lnSpc>
                <a:spcPct val="100000"/>
              </a:lnSpc>
              <a:spcBef>
                <a:spcPts val="600"/>
              </a:spcBef>
              <a:spcAft>
                <a:spcPts val="0"/>
              </a:spcAft>
              <a:buClrTx/>
              <a:buSzPct val="110000"/>
              <a:buFont typeface="Wingdings 3" pitchFamily="18" charset="2"/>
              <a:buChar char=""/>
              <a:tabLst/>
              <a:defRPr sz="2400" b="0" i="0" kern="1200">
                <a:solidFill>
                  <a:schemeClr val="tx1"/>
                </a:solidFill>
                <a:latin typeface="+mn-lt"/>
                <a:ea typeface="+mn-ea"/>
                <a:cs typeface="Arial"/>
              </a:defRPr>
            </a:lvl1pPr>
            <a:lvl2pPr marL="571500" marR="0" indent="-171450" algn="l" defTabSz="457200" rtl="0" eaLnBrk="1" fontAlgn="auto" latinLnBrk="0" hangingPunct="1">
              <a:lnSpc>
                <a:spcPct val="100000"/>
              </a:lnSpc>
              <a:spcBef>
                <a:spcPts val="20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800100" indent="-171450" algn="l" defTabSz="457200" rtl="0" eaLnBrk="1" latinLnBrk="0" hangingPunct="1">
              <a:lnSpc>
                <a:spcPct val="100000"/>
              </a:lnSpc>
              <a:spcBef>
                <a:spcPts val="200"/>
              </a:spcBef>
              <a:spcAft>
                <a:spcPts val="0"/>
              </a:spcAft>
              <a:buClrTx/>
              <a:buFont typeface="Arial" pitchFamily="34" charset="0"/>
              <a:buChar char="•"/>
              <a:defRPr sz="1600" b="0" i="0" kern="1200">
                <a:solidFill>
                  <a:schemeClr val="accent2">
                    <a:lumMod val="75000"/>
                  </a:schemeClr>
                </a:solidFill>
                <a:latin typeface="+mn-lt"/>
                <a:ea typeface="+mn-ea"/>
                <a:cs typeface="Arial"/>
              </a:defRPr>
            </a:lvl3pPr>
            <a:lvl4pPr marL="1028700" indent="-114300" algn="l" defTabSz="457200" rtl="0" eaLnBrk="1" latinLnBrk="0" hangingPunct="1">
              <a:lnSpc>
                <a:spcPct val="100000"/>
              </a:lnSpc>
              <a:spcBef>
                <a:spcPts val="200"/>
              </a:spcBef>
              <a:spcAft>
                <a:spcPts val="0"/>
              </a:spcAft>
              <a:buClrTx/>
              <a:buFont typeface="Arial" pitchFamily="34" charset="0"/>
              <a:buChar char="•"/>
              <a:defRPr sz="1200" b="0" i="0" kern="1200">
                <a:solidFill>
                  <a:schemeClr val="accent2">
                    <a:lumMod val="75000"/>
                  </a:schemeClr>
                </a:solidFill>
                <a:latin typeface="+mn-lt"/>
                <a:ea typeface="+mn-ea"/>
                <a:cs typeface="Arial"/>
              </a:defRPr>
            </a:lvl4pPr>
            <a:lvl5pPr marL="1200150" marR="0" indent="-114300" algn="l" defTabSz="457200" rtl="0" eaLnBrk="1" fontAlgn="auto" latinLnBrk="0" hangingPunct="1">
              <a:lnSpc>
                <a:spcPct val="100000"/>
              </a:lnSpc>
              <a:spcBef>
                <a:spcPts val="200"/>
              </a:spcBef>
              <a:spcAft>
                <a:spcPts val="0"/>
              </a:spcAft>
              <a:buClrTx/>
              <a:buSzTx/>
              <a:buFont typeface="Arial" pitchFamily="34" charset="0"/>
              <a:buChar char="•"/>
              <a:tabLst/>
              <a:defRPr sz="12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nSpc>
                <a:spcPts val="2000"/>
              </a:lnSpc>
              <a:buNone/>
            </a:pPr>
            <a:r>
              <a:rPr lang="en-US" sz="1800" dirty="0">
                <a:solidFill>
                  <a:schemeClr val="accent2">
                    <a:lumMod val="75000"/>
                  </a:schemeClr>
                </a:solidFill>
              </a:rPr>
              <a:t>“Our growth is continually driving the need for greater integration and efficiency within the network. Innovations such as Photonic Integrated Circuits that enable </a:t>
            </a:r>
            <a:r>
              <a:rPr lang="en-US" sz="1800" dirty="0">
                <a:solidFill>
                  <a:srgbClr val="C00000"/>
                </a:solidFill>
              </a:rPr>
              <a:t>terabit scale while adding efficiency with integrated transport and switching will be essential</a:t>
            </a:r>
            <a:r>
              <a:rPr lang="en-US" sz="1800" dirty="0">
                <a:solidFill>
                  <a:schemeClr val="accent2">
                    <a:lumMod val="75000"/>
                  </a:schemeClr>
                </a:solidFill>
              </a:rPr>
              <a:t> to extracting long term economic value as the network scales to hundreds of terabits.”</a:t>
            </a:r>
          </a:p>
        </p:txBody>
      </p:sp>
      <p:sp>
        <p:nvSpPr>
          <p:cNvPr id="16"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Tree>
    <p:extLst>
      <p:ext uri="{BB962C8B-B14F-4D97-AF65-F5344CB8AC3E}">
        <p14:creationId xmlns:p14="http://schemas.microsoft.com/office/powerpoint/2010/main" xmlns="" val="3031633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352764" y="4873664"/>
            <a:ext cx="1350067" cy="1356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dirty="0" smtClean="0"/>
              <a:t>Efficiency without compromise</a:t>
            </a:r>
            <a:br>
              <a:rPr lang="en-US" dirty="0" smtClean="0"/>
            </a:br>
            <a:r>
              <a:rPr lang="en-US" dirty="0" smtClean="0"/>
              <a:t>Powered by Integrated Switching using PICs</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0" name="TextBox 9"/>
          <p:cNvSpPr txBox="1"/>
          <p:nvPr/>
        </p:nvSpPr>
        <p:spPr>
          <a:xfrm>
            <a:off x="1576186" y="1044837"/>
            <a:ext cx="1719470" cy="307777"/>
          </a:xfrm>
          <a:prstGeom prst="rect">
            <a:avLst/>
          </a:prstGeom>
          <a:noFill/>
        </p:spPr>
        <p:txBody>
          <a:bodyPr wrap="square" rtlCol="0">
            <a:spAutoFit/>
          </a:bodyPr>
          <a:lstStyle/>
          <a:p>
            <a:pPr algn="ctr"/>
            <a:r>
              <a:rPr lang="en-US" sz="1400" b="1" dirty="0" smtClean="0"/>
              <a:t>High Bandwidth </a:t>
            </a:r>
            <a:endParaRPr lang="en-US" sz="1400" b="1" dirty="0"/>
          </a:p>
        </p:txBody>
      </p:sp>
      <p:sp>
        <p:nvSpPr>
          <p:cNvPr id="11" name="TextBox 10"/>
          <p:cNvSpPr txBox="1"/>
          <p:nvPr/>
        </p:nvSpPr>
        <p:spPr>
          <a:xfrm>
            <a:off x="1576186" y="5812133"/>
            <a:ext cx="1719470" cy="307777"/>
          </a:xfrm>
          <a:prstGeom prst="rect">
            <a:avLst/>
          </a:prstGeom>
          <a:noFill/>
        </p:spPr>
        <p:txBody>
          <a:bodyPr wrap="square" rtlCol="0">
            <a:spAutoFit/>
          </a:bodyPr>
          <a:lstStyle/>
          <a:p>
            <a:pPr algn="ctr"/>
            <a:r>
              <a:rPr lang="en-US" sz="1400" b="1" dirty="0" smtClean="0"/>
              <a:t>Low Bandwidth </a:t>
            </a:r>
            <a:endParaRPr lang="en-US" sz="1400" b="1" dirty="0"/>
          </a:p>
        </p:txBody>
      </p:sp>
      <p:pic>
        <p:nvPicPr>
          <p:cNvPr id="15" name="Picture 4" descr="ball-bu"/>
          <p:cNvPicPr>
            <a:picLocks noChangeAspect="1" noChangeArrowheads="1"/>
          </p:cNvPicPr>
          <p:nvPr/>
        </p:nvPicPr>
        <p:blipFill>
          <a:blip r:embed="rId4">
            <a:duotone>
              <a:schemeClr val="bg2">
                <a:shade val="45000"/>
                <a:satMod val="135000"/>
              </a:schemeClr>
              <a:prstClr val="white"/>
            </a:duotone>
          </a:blip>
          <a:srcRect/>
          <a:stretch>
            <a:fillRect/>
          </a:stretch>
        </p:blipFill>
        <p:spPr bwMode="auto">
          <a:xfrm>
            <a:off x="572528" y="4942793"/>
            <a:ext cx="343555" cy="367094"/>
          </a:xfrm>
          <a:prstGeom prst="rect">
            <a:avLst/>
          </a:prstGeom>
          <a:noFill/>
          <a:ln w="9525">
            <a:noFill/>
            <a:miter lim="800000"/>
            <a:headEnd/>
            <a:tailEnd/>
          </a:ln>
        </p:spPr>
      </p:pic>
      <p:sp>
        <p:nvSpPr>
          <p:cNvPr id="5" name="Up-Down Arrow 4"/>
          <p:cNvSpPr/>
          <p:nvPr/>
        </p:nvSpPr>
        <p:spPr>
          <a:xfrm>
            <a:off x="2206494" y="1350352"/>
            <a:ext cx="458855" cy="4523856"/>
          </a:xfrm>
          <a:prstGeom prst="upDownArrow">
            <a:avLst>
              <a:gd name="adj1" fmla="val 100000"/>
              <a:gd name="adj2" fmla="val 47436"/>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Left-Right Arrow 6"/>
          <p:cNvSpPr/>
          <p:nvPr/>
        </p:nvSpPr>
        <p:spPr>
          <a:xfrm>
            <a:off x="16565" y="3233609"/>
            <a:ext cx="4970132" cy="457200"/>
          </a:xfrm>
          <a:prstGeom prst="leftRightArrow">
            <a:avLst>
              <a:gd name="adj1" fmla="val 97826"/>
              <a:gd name="adj2" fmla="val 50000"/>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3152574" y="3190366"/>
            <a:ext cx="1719470" cy="523220"/>
          </a:xfrm>
          <a:prstGeom prst="rect">
            <a:avLst/>
          </a:prstGeom>
          <a:noFill/>
        </p:spPr>
        <p:txBody>
          <a:bodyPr wrap="square" rtlCol="0">
            <a:spAutoFit/>
          </a:bodyPr>
          <a:lstStyle/>
          <a:p>
            <a:pPr algn="r"/>
            <a:r>
              <a:rPr lang="en-US" sz="1400" b="1" dirty="0" smtClean="0"/>
              <a:t>Highly Meshed Architecture</a:t>
            </a:r>
          </a:p>
        </p:txBody>
      </p:sp>
      <p:sp>
        <p:nvSpPr>
          <p:cNvPr id="18" name="TextBox 17"/>
          <p:cNvSpPr txBox="1"/>
          <p:nvPr/>
        </p:nvSpPr>
        <p:spPr>
          <a:xfrm>
            <a:off x="172480" y="3190366"/>
            <a:ext cx="1719470" cy="523220"/>
          </a:xfrm>
          <a:prstGeom prst="rect">
            <a:avLst/>
          </a:prstGeom>
          <a:noFill/>
        </p:spPr>
        <p:txBody>
          <a:bodyPr wrap="square" rtlCol="0">
            <a:spAutoFit/>
          </a:bodyPr>
          <a:lstStyle/>
          <a:p>
            <a:r>
              <a:rPr lang="en-US" sz="1400" b="1" dirty="0" smtClean="0"/>
              <a:t>Point to Point Architecture</a:t>
            </a:r>
          </a:p>
        </p:txBody>
      </p:sp>
      <p:sp>
        <p:nvSpPr>
          <p:cNvPr id="22" name="TextBox 21"/>
          <p:cNvSpPr txBox="1"/>
          <p:nvPr/>
        </p:nvSpPr>
        <p:spPr>
          <a:xfrm>
            <a:off x="192357" y="5214098"/>
            <a:ext cx="1058518" cy="646331"/>
          </a:xfrm>
          <a:prstGeom prst="rect">
            <a:avLst/>
          </a:prstGeom>
          <a:noFill/>
        </p:spPr>
        <p:txBody>
          <a:bodyPr wrap="square" rtlCol="0">
            <a:spAutoFit/>
          </a:bodyPr>
          <a:lstStyle/>
          <a:p>
            <a:pPr algn="ctr"/>
            <a:r>
              <a:rPr lang="en-US" b="1" dirty="0" smtClean="0"/>
              <a:t>Initial build</a:t>
            </a:r>
            <a:endParaRPr lang="en-US" b="1" dirty="0"/>
          </a:p>
        </p:txBody>
      </p:sp>
      <p:sp>
        <p:nvSpPr>
          <p:cNvPr id="8" name="Down Arrow 7"/>
          <p:cNvSpPr/>
          <p:nvPr/>
        </p:nvSpPr>
        <p:spPr>
          <a:xfrm rot="13534585">
            <a:off x="2188016" y="1565049"/>
            <a:ext cx="399022" cy="3969331"/>
          </a:xfrm>
          <a:prstGeom prst="downArrow">
            <a:avLst/>
          </a:prstGeom>
          <a:solidFill>
            <a:schemeClr val="accent6">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Down Arrow 23"/>
          <p:cNvSpPr/>
          <p:nvPr/>
        </p:nvSpPr>
        <p:spPr>
          <a:xfrm flipV="1">
            <a:off x="522834" y="2663687"/>
            <a:ext cx="417444" cy="2220880"/>
          </a:xfrm>
          <a:prstGeom prst="downArrow">
            <a:avLst/>
          </a:prstGeom>
          <a:solidFill>
            <a:schemeClr val="accent4">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4" name="Group 53"/>
          <p:cNvGrpSpPr/>
          <p:nvPr/>
        </p:nvGrpSpPr>
        <p:grpSpPr>
          <a:xfrm>
            <a:off x="5088832" y="1123028"/>
            <a:ext cx="4111350" cy="1977887"/>
            <a:chOff x="5088832" y="1123028"/>
            <a:chExt cx="4111350" cy="1977887"/>
          </a:xfrm>
        </p:grpSpPr>
        <p:sp>
          <p:nvSpPr>
            <p:cNvPr id="44" name="Trapezoid 43"/>
            <p:cNvSpPr/>
            <p:nvPr/>
          </p:nvSpPr>
          <p:spPr>
            <a:xfrm>
              <a:off x="5088832" y="1123028"/>
              <a:ext cx="4111350" cy="1977887"/>
            </a:xfrm>
            <a:prstGeom prst="trapezoid">
              <a:avLst>
                <a:gd name="adj" fmla="val 30881"/>
              </a:avLst>
            </a:prstGeom>
            <a:gradFill>
              <a:gsLst>
                <a:gs pos="0">
                  <a:schemeClr val="bg1">
                    <a:lumMod val="50000"/>
                    <a:alpha val="20000"/>
                  </a:schemeClr>
                </a:gs>
                <a:gs pos="100000">
                  <a:schemeClr val="bg1">
                    <a:lumMod val="95000"/>
                    <a:alpha val="1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5546033" y="1284646"/>
              <a:ext cx="3031297" cy="923330"/>
            </a:xfrm>
            <a:prstGeom prst="rect">
              <a:avLst/>
            </a:prstGeom>
            <a:noFill/>
          </p:spPr>
          <p:txBody>
            <a:bodyPr wrap="square" rtlCol="0">
              <a:spAutoFit/>
            </a:bodyPr>
            <a:lstStyle/>
            <a:p>
              <a:pPr algn="ctr"/>
              <a:r>
                <a:rPr lang="en-US" b="1" dirty="0" smtClean="0"/>
                <a:t>Bandwidth needs keep growing → efficient </a:t>
              </a:r>
              <a:r>
                <a:rPr lang="en-US" b="1" dirty="0" err="1" smtClean="0"/>
                <a:t>opex</a:t>
              </a:r>
              <a:r>
                <a:rPr lang="en-US" b="1" dirty="0" smtClean="0"/>
                <a:t> &amp; </a:t>
              </a:r>
              <a:r>
                <a:rPr lang="en-US" b="1" dirty="0" err="1" smtClean="0"/>
                <a:t>capex</a:t>
              </a:r>
              <a:r>
                <a:rPr lang="en-US" b="1" dirty="0" smtClean="0"/>
                <a:t> needed</a:t>
              </a:r>
              <a:endParaRPr lang="en-US" b="1" dirty="0"/>
            </a:p>
          </p:txBody>
        </p:sp>
      </p:grpSp>
      <p:grpSp>
        <p:nvGrpSpPr>
          <p:cNvPr id="55" name="Group 54"/>
          <p:cNvGrpSpPr/>
          <p:nvPr/>
        </p:nvGrpSpPr>
        <p:grpSpPr>
          <a:xfrm>
            <a:off x="5088832" y="2471186"/>
            <a:ext cx="4111350" cy="1977887"/>
            <a:chOff x="5088832" y="2664371"/>
            <a:chExt cx="4111350" cy="1977887"/>
          </a:xfrm>
        </p:grpSpPr>
        <p:sp>
          <p:nvSpPr>
            <p:cNvPr id="45" name="Trapezoid 44"/>
            <p:cNvSpPr/>
            <p:nvPr/>
          </p:nvSpPr>
          <p:spPr>
            <a:xfrm>
              <a:off x="5088832" y="2664371"/>
              <a:ext cx="4111350" cy="1977887"/>
            </a:xfrm>
            <a:prstGeom prst="trapezoid">
              <a:avLst>
                <a:gd name="adj" fmla="val 30881"/>
              </a:avLst>
            </a:prstGeom>
            <a:gradFill>
              <a:gsLst>
                <a:gs pos="0">
                  <a:schemeClr val="bg1">
                    <a:lumMod val="50000"/>
                    <a:alpha val="20000"/>
                  </a:schemeClr>
                </a:gs>
                <a:gs pos="100000">
                  <a:schemeClr val="bg1">
                    <a:lumMod val="95000"/>
                    <a:alpha val="1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p:cNvSpPr txBox="1"/>
            <p:nvPr/>
          </p:nvSpPr>
          <p:spPr>
            <a:xfrm>
              <a:off x="5546034" y="2889646"/>
              <a:ext cx="3210339" cy="923330"/>
            </a:xfrm>
            <a:prstGeom prst="rect">
              <a:avLst/>
            </a:prstGeom>
            <a:noFill/>
          </p:spPr>
          <p:txBody>
            <a:bodyPr wrap="square" rtlCol="0">
              <a:spAutoFit/>
            </a:bodyPr>
            <a:lstStyle/>
            <a:p>
              <a:pPr algn="ctr"/>
              <a:r>
                <a:rPr lang="en-US" b="1" dirty="0" smtClean="0"/>
                <a:t>Integrated Switching </a:t>
              </a:r>
              <a:r>
                <a:rPr lang="en-US" b="1" dirty="0" smtClean="0">
                  <a:solidFill>
                    <a:srgbClr val="2A9A5F"/>
                  </a:solidFill>
                </a:rPr>
                <a:t>optimizes</a:t>
              </a:r>
              <a:r>
                <a:rPr lang="en-US" b="1" dirty="0" smtClean="0"/>
                <a:t> &amp; </a:t>
              </a:r>
              <a:r>
                <a:rPr lang="en-US" b="1" dirty="0" smtClean="0">
                  <a:solidFill>
                    <a:srgbClr val="2A9A5F"/>
                  </a:solidFill>
                </a:rPr>
                <a:t>delayers</a:t>
              </a:r>
              <a:r>
                <a:rPr lang="en-US" b="1" dirty="0" smtClean="0"/>
                <a:t> the network, speeds up service provisioning</a:t>
              </a:r>
              <a:endParaRPr lang="en-US" b="1" dirty="0"/>
            </a:p>
          </p:txBody>
        </p:sp>
      </p:grpSp>
      <p:grpSp>
        <p:nvGrpSpPr>
          <p:cNvPr id="57" name="Group 56"/>
          <p:cNvGrpSpPr/>
          <p:nvPr/>
        </p:nvGrpSpPr>
        <p:grpSpPr>
          <a:xfrm>
            <a:off x="5088832" y="3995843"/>
            <a:ext cx="4111350" cy="1977887"/>
            <a:chOff x="5088832" y="4073117"/>
            <a:chExt cx="4111350" cy="1977887"/>
          </a:xfrm>
        </p:grpSpPr>
        <p:sp>
          <p:nvSpPr>
            <p:cNvPr id="46" name="Trapezoid 45"/>
            <p:cNvSpPr/>
            <p:nvPr/>
          </p:nvSpPr>
          <p:spPr>
            <a:xfrm>
              <a:off x="5088832" y="4073117"/>
              <a:ext cx="4111350" cy="1977887"/>
            </a:xfrm>
            <a:prstGeom prst="trapezoid">
              <a:avLst>
                <a:gd name="adj" fmla="val 30881"/>
              </a:avLst>
            </a:prstGeom>
            <a:gradFill>
              <a:gsLst>
                <a:gs pos="0">
                  <a:schemeClr val="bg1">
                    <a:lumMod val="50000"/>
                    <a:alpha val="20000"/>
                  </a:schemeClr>
                </a:gs>
                <a:gs pos="100000">
                  <a:schemeClr val="bg1">
                    <a:lumMod val="95000"/>
                    <a:alpha val="1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TextBox 29"/>
            <p:cNvSpPr txBox="1"/>
            <p:nvPr/>
          </p:nvSpPr>
          <p:spPr>
            <a:xfrm>
              <a:off x="5346070" y="4296462"/>
              <a:ext cx="3621326" cy="646331"/>
            </a:xfrm>
            <a:prstGeom prst="rect">
              <a:avLst/>
            </a:prstGeom>
            <a:noFill/>
          </p:spPr>
          <p:txBody>
            <a:bodyPr wrap="square" rtlCol="0">
              <a:spAutoFit/>
            </a:bodyPr>
            <a:lstStyle/>
            <a:p>
              <a:pPr algn="ctr"/>
              <a:r>
                <a:rPr lang="en-US" b="1" dirty="0" smtClean="0">
                  <a:solidFill>
                    <a:srgbClr val="0070C0"/>
                  </a:solidFill>
                </a:rPr>
                <a:t>Over </a:t>
              </a:r>
              <a:r>
                <a:rPr lang="en-US" b="1" u="sng" dirty="0" smtClean="0">
                  <a:solidFill>
                    <a:srgbClr val="0070C0"/>
                  </a:solidFill>
                </a:rPr>
                <a:t>25% better TCO </a:t>
              </a:r>
              <a:r>
                <a:rPr lang="en-US" b="1" dirty="0" smtClean="0">
                  <a:solidFill>
                    <a:srgbClr val="0070C0"/>
                  </a:solidFill>
                </a:rPr>
                <a:t>helping balance growth &amp; costs </a:t>
              </a:r>
              <a:endParaRPr lang="en-US" b="1" dirty="0">
                <a:solidFill>
                  <a:srgbClr val="0070C0"/>
                </a:solidFill>
              </a:endParaRPr>
            </a:p>
          </p:txBody>
        </p:sp>
      </p:grpSp>
      <p:grpSp>
        <p:nvGrpSpPr>
          <p:cNvPr id="53" name="Group 52"/>
          <p:cNvGrpSpPr/>
          <p:nvPr/>
        </p:nvGrpSpPr>
        <p:grpSpPr>
          <a:xfrm>
            <a:off x="3724985" y="1440968"/>
            <a:ext cx="1261713" cy="1104229"/>
            <a:chOff x="3724985" y="1440968"/>
            <a:chExt cx="1261713" cy="1104229"/>
          </a:xfrm>
        </p:grpSpPr>
        <p:pic>
          <p:nvPicPr>
            <p:cNvPr id="25" name="Picture 4" descr="ball-bu"/>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3724985" y="1440968"/>
              <a:ext cx="664548" cy="710079"/>
            </a:xfrm>
            <a:prstGeom prst="rect">
              <a:avLst/>
            </a:prstGeom>
            <a:noFill/>
            <a:ln w="9525">
              <a:noFill/>
              <a:miter lim="800000"/>
              <a:headEnd/>
              <a:tailEnd/>
            </a:ln>
          </p:spPr>
        </p:pic>
        <p:pic>
          <p:nvPicPr>
            <p:cNvPr id="2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38428" y="1532354"/>
              <a:ext cx="397905" cy="4279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TextBox 33"/>
            <p:cNvSpPr txBox="1"/>
            <p:nvPr/>
          </p:nvSpPr>
          <p:spPr>
            <a:xfrm>
              <a:off x="3987514" y="2083532"/>
              <a:ext cx="999184" cy="461665"/>
            </a:xfrm>
            <a:prstGeom prst="rect">
              <a:avLst/>
            </a:prstGeom>
            <a:noFill/>
          </p:spPr>
          <p:txBody>
            <a:bodyPr wrap="square" rtlCol="0">
              <a:spAutoFit/>
            </a:bodyPr>
            <a:lstStyle/>
            <a:p>
              <a:r>
                <a:rPr lang="en-US" sz="1200" b="1" dirty="0" smtClean="0">
                  <a:solidFill>
                    <a:schemeClr val="accent6">
                      <a:lumMod val="50000"/>
                    </a:schemeClr>
                  </a:solidFill>
                </a:rPr>
                <a:t>Integrated Switching</a:t>
              </a:r>
              <a:endParaRPr lang="en-US" sz="1200" b="1" dirty="0">
                <a:solidFill>
                  <a:schemeClr val="accent6">
                    <a:lumMod val="50000"/>
                  </a:schemeClr>
                </a:solidFill>
              </a:endParaRPr>
            </a:p>
          </p:txBody>
        </p:sp>
      </p:grpSp>
      <p:grpSp>
        <p:nvGrpSpPr>
          <p:cNvPr id="52" name="Group 51"/>
          <p:cNvGrpSpPr/>
          <p:nvPr/>
        </p:nvGrpSpPr>
        <p:grpSpPr>
          <a:xfrm>
            <a:off x="223550" y="1489498"/>
            <a:ext cx="1784121" cy="1175821"/>
            <a:chOff x="223550" y="1489498"/>
            <a:chExt cx="1784121" cy="1175821"/>
          </a:xfrm>
        </p:grpSpPr>
        <p:pic>
          <p:nvPicPr>
            <p:cNvPr id="20" name="Picture 4" descr="ball-bu"/>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223550" y="1489498"/>
              <a:ext cx="1032294" cy="1103021"/>
            </a:xfrm>
            <a:prstGeom prst="rect">
              <a:avLst/>
            </a:prstGeom>
            <a:noFill/>
            <a:ln w="9525">
              <a:noFill/>
              <a:miter lim="800000"/>
              <a:headEnd/>
              <a:tailEnd/>
            </a:ln>
          </p:spPr>
        </p:pic>
        <p:pic>
          <p:nvPicPr>
            <p:cNvPr id="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37909" y="1648783"/>
              <a:ext cx="527657" cy="6850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5" name="TextBox 34"/>
            <p:cNvSpPr txBox="1"/>
            <p:nvPr/>
          </p:nvSpPr>
          <p:spPr>
            <a:xfrm>
              <a:off x="830460" y="2388320"/>
              <a:ext cx="1177211" cy="276999"/>
            </a:xfrm>
            <a:prstGeom prst="rect">
              <a:avLst/>
            </a:prstGeom>
            <a:noFill/>
          </p:spPr>
          <p:txBody>
            <a:bodyPr wrap="square" rtlCol="0">
              <a:spAutoFit/>
            </a:bodyPr>
            <a:lstStyle/>
            <a:p>
              <a:pPr algn="ctr"/>
              <a:r>
                <a:rPr lang="en-US" sz="1200" b="1" dirty="0" err="1" smtClean="0">
                  <a:solidFill>
                    <a:srgbClr val="C00000"/>
                  </a:solidFill>
                </a:rPr>
                <a:t>Muxponder</a:t>
              </a:r>
              <a:endParaRPr lang="en-US" sz="1200" b="1" dirty="0">
                <a:solidFill>
                  <a:srgbClr val="C00000"/>
                </a:solidFill>
              </a:endParaRPr>
            </a:p>
          </p:txBody>
        </p:sp>
      </p:grpSp>
      <p:pic>
        <p:nvPicPr>
          <p:cNvPr id="37" name="Picture 4" descr="ball-bu"/>
          <p:cNvPicPr>
            <a:picLocks noChangeAspect="1" noChangeArrowheads="1"/>
          </p:cNvPicPr>
          <p:nvPr/>
        </p:nvPicPr>
        <p:blipFill>
          <a:blip r:embed="rId7">
            <a:extLst>
              <a:ext uri="{BEBA8EAE-BF5A-486C-A8C5-ECC9F3942E4B}">
                <a14:imgProps xmlns:a14="http://schemas.microsoft.com/office/drawing/2010/main" xmlns="">
                  <a14:imgLayer r:embed="rId8">
                    <a14:imgEffect>
                      <a14:saturation sat="0"/>
                    </a14:imgEffect>
                  </a14:imgLayer>
                </a14:imgProps>
              </a:ext>
            </a:extLst>
          </a:blip>
          <a:srcRect/>
          <a:stretch>
            <a:fillRect/>
          </a:stretch>
        </p:blipFill>
        <p:spPr bwMode="auto">
          <a:xfrm>
            <a:off x="20258" y="6080674"/>
            <a:ext cx="289546" cy="309384"/>
          </a:xfrm>
          <a:prstGeom prst="rect">
            <a:avLst/>
          </a:prstGeom>
          <a:noFill/>
          <a:ln w="9525">
            <a:noFill/>
            <a:miter lim="800000"/>
            <a:headEnd/>
            <a:tailEnd/>
          </a:ln>
        </p:spPr>
      </p:pic>
      <p:sp>
        <p:nvSpPr>
          <p:cNvPr id="39" name="TextBox 38"/>
          <p:cNvSpPr txBox="1"/>
          <p:nvPr/>
        </p:nvSpPr>
        <p:spPr>
          <a:xfrm>
            <a:off x="232808" y="6080856"/>
            <a:ext cx="4027263" cy="307777"/>
          </a:xfrm>
          <a:prstGeom prst="rect">
            <a:avLst/>
          </a:prstGeom>
          <a:noFill/>
        </p:spPr>
        <p:txBody>
          <a:bodyPr wrap="square" rtlCol="0">
            <a:spAutoFit/>
          </a:bodyPr>
          <a:lstStyle/>
          <a:p>
            <a:r>
              <a:rPr lang="en-US" sz="1400" i="1" dirty="0" smtClean="0">
                <a:solidFill>
                  <a:srgbClr val="333333"/>
                </a:solidFill>
              </a:rPr>
              <a:t>Network Total Cost of Ownership (TCO)</a:t>
            </a:r>
            <a:endParaRPr lang="en-US" sz="1400" i="1" dirty="0">
              <a:solidFill>
                <a:srgbClr val="333333"/>
              </a:solidFill>
            </a:endParaRPr>
          </a:p>
        </p:txBody>
      </p:sp>
      <p:pic>
        <p:nvPicPr>
          <p:cNvPr id="47"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371706" y="3359505"/>
            <a:ext cx="389082" cy="212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48" name="Picture 3"/>
          <p:cNvPicPr>
            <a:picLocks noChangeAspect="1" noChangeArrowheads="1"/>
          </p:cNvPicPr>
          <p:nvPr/>
        </p:nvPicPr>
        <p:blipFill>
          <a:blip r:embed="rId10">
            <a:clrChange>
              <a:clrFrom>
                <a:srgbClr val="CDCDCD"/>
              </a:clrFrom>
              <a:clrTo>
                <a:srgbClr val="CDCDCD">
                  <a:alpha val="0"/>
                </a:srgbClr>
              </a:clrTo>
            </a:clrChange>
            <a:extLst>
              <a:ext uri="{BEBA8EAE-BF5A-486C-A8C5-ECC9F3942E4B}">
                <a14:imgProps xmlns:a14="http://schemas.microsoft.com/office/drawing/2010/main" xmlns="">
                  <a14:imgLayer r:embed="rId11">
                    <a14:imgEffect>
                      <a14:colorTemperature colorTemp="5900"/>
                    </a14:imgEffect>
                  </a14:imgLayer>
                </a14:imgProps>
              </a:ext>
              <a:ext uri="{28A0092B-C50C-407E-A947-70E740481C1C}">
                <a14:useLocalDpi xmlns:a14="http://schemas.microsoft.com/office/drawing/2010/main" xmlns="" val="0"/>
              </a:ext>
            </a:extLst>
          </a:blip>
          <a:srcRect/>
          <a:stretch>
            <a:fillRect/>
          </a:stretch>
        </p:blipFill>
        <p:spPr bwMode="auto">
          <a:xfrm>
            <a:off x="3294177" y="3307757"/>
            <a:ext cx="251853" cy="288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50" name="Picture 2"/>
          <p:cNvPicPr>
            <a:picLocks noChangeAspect="1" noChangeArrowheads="1"/>
          </p:cNvPicPr>
          <p:nvPr/>
        </p:nvPicPr>
        <p:blipFill>
          <a:blip r:embed="rId12">
            <a:extLst>
              <a:ext uri="{BEBA8EAE-BF5A-486C-A8C5-ECC9F3942E4B}">
                <a14:imgProps xmlns:a14="http://schemas.microsoft.com/office/drawing/2010/main" xmlns="">
                  <a14:imgLayer r:embed="rId13">
                    <a14:imgEffect>
                      <a14:backgroundRemoval t="0" b="95556" l="9778" r="83556"/>
                    </a14:imgEffect>
                  </a14:imgLayer>
                </a14:imgProps>
              </a:ext>
              <a:ext uri="{28A0092B-C50C-407E-A947-70E740481C1C}">
                <a14:useLocalDpi xmlns:a14="http://schemas.microsoft.com/office/drawing/2010/main" xmlns="" val="0"/>
              </a:ext>
            </a:extLst>
          </a:blip>
          <a:srcRect/>
          <a:stretch>
            <a:fillRect/>
          </a:stretch>
        </p:blipFill>
        <p:spPr bwMode="auto">
          <a:xfrm>
            <a:off x="1676176" y="3897532"/>
            <a:ext cx="331495" cy="331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12">
            <a:extLst>
              <a:ext uri="{BEBA8EAE-BF5A-486C-A8C5-ECC9F3942E4B}">
                <a14:imgProps xmlns:a14="http://schemas.microsoft.com/office/drawing/2010/main" xmlns="">
                  <a14:imgLayer r:embed="rId13">
                    <a14:imgEffect>
                      <a14:backgroundRemoval t="0" b="95556" l="9778" r="83556"/>
                    </a14:imgEffect>
                  </a14:imgLayer>
                </a14:imgProps>
              </a:ext>
              <a:ext uri="{28A0092B-C50C-407E-A947-70E740481C1C}">
                <a14:useLocalDpi xmlns:a14="http://schemas.microsoft.com/office/drawing/2010/main" xmlns="" val="0"/>
              </a:ext>
            </a:extLst>
          </a:blip>
          <a:srcRect/>
          <a:stretch>
            <a:fillRect/>
          </a:stretch>
        </p:blipFill>
        <p:spPr bwMode="auto">
          <a:xfrm>
            <a:off x="371395" y="3897532"/>
            <a:ext cx="643311" cy="643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Content Placeholder 1"/>
          <p:cNvSpPr txBox="1">
            <a:spLocks/>
          </p:cNvSpPr>
          <p:nvPr/>
        </p:nvSpPr>
        <p:spPr>
          <a:xfrm>
            <a:off x="-1452" y="6326599"/>
            <a:ext cx="7063133" cy="305245"/>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None/>
            </a:pPr>
            <a:r>
              <a:rPr lang="en-US" sz="1400" i="1" dirty="0" smtClean="0">
                <a:solidFill>
                  <a:schemeClr val="bg1">
                    <a:lumMod val="50000"/>
                  </a:schemeClr>
                </a:solidFill>
              </a:rPr>
              <a:t>Source: Multi-year TCO Analysis- University of Arizona, George Washington University, Infinera</a:t>
            </a:r>
          </a:p>
        </p:txBody>
      </p:sp>
    </p:spTree>
    <p:extLst>
      <p:ext uri="{BB962C8B-B14F-4D97-AF65-F5344CB8AC3E}">
        <p14:creationId xmlns:p14="http://schemas.microsoft.com/office/powerpoint/2010/main" xmlns="" val="13118078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down)">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up)">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hlinkClick r:id="rId2"/>
              </a:rPr>
              <a:t>http://www.infinera.com</a:t>
            </a:r>
            <a:r>
              <a:rPr lang="en-US" dirty="0" smtClean="0"/>
              <a:t> </a:t>
            </a:r>
            <a:endParaRPr lang="en-GB" dirty="0" smtClean="0"/>
          </a:p>
        </p:txBody>
      </p:sp>
    </p:spTree>
    <p:extLst>
      <p:ext uri="{BB962C8B-B14F-4D97-AF65-F5344CB8AC3E}">
        <p14:creationId xmlns:p14="http://schemas.microsoft.com/office/powerpoint/2010/main" xmlns="" val="264903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tted worldmap 1.1 [Converted].emf"/>
          <p:cNvPicPr>
            <a:picLocks noChangeAspect="1"/>
          </p:cNvPicPr>
          <p:nvPr/>
        </p:nvPicPr>
        <p:blipFill>
          <a:blip r:embed="rId2" cstate="print">
            <a:duotone>
              <a:prstClr val="black"/>
              <a:schemeClr val="accent2">
                <a:tint val="45000"/>
                <a:satMod val="400000"/>
              </a:schemeClr>
            </a:duotone>
            <a:lum bright="20000" contrast="20000"/>
          </a:blip>
          <a:stretch>
            <a:fillRect/>
          </a:stretch>
        </p:blipFill>
        <p:spPr>
          <a:xfrm>
            <a:off x="15750" y="1066800"/>
            <a:ext cx="9112501" cy="5410200"/>
          </a:xfrm>
          <a:prstGeom prst="rect">
            <a:avLst/>
          </a:prstGeom>
        </p:spPr>
      </p:pic>
      <p:sp>
        <p:nvSpPr>
          <p:cNvPr id="3" name="Title 2"/>
          <p:cNvSpPr>
            <a:spLocks noGrp="1"/>
          </p:cNvSpPr>
          <p:nvPr>
            <p:ph type="title"/>
          </p:nvPr>
        </p:nvSpPr>
        <p:spPr/>
        <p:txBody>
          <a:bodyPr/>
          <a:lstStyle/>
          <a:p>
            <a:r>
              <a:rPr lang="en-US" dirty="0" smtClean="0"/>
              <a:t>Who is Infinera</a:t>
            </a:r>
            <a:endParaRPr lang="en-US" dirty="0"/>
          </a:p>
        </p:txBody>
      </p:sp>
      <p:pic>
        <p:nvPicPr>
          <p:cNvPr id="13" name="Picture 1" descr="Description: http://media.glassdoor.com/m/15060/infinera-office.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28600" y="2971800"/>
            <a:ext cx="2133600" cy="160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p:nvPr/>
        </p:nvGrpSpPr>
        <p:grpSpPr>
          <a:xfrm>
            <a:off x="2362200" y="1371600"/>
            <a:ext cx="6477000" cy="4800600"/>
            <a:chOff x="2362200" y="1371600"/>
            <a:chExt cx="6477000" cy="4800600"/>
          </a:xfrm>
        </p:grpSpPr>
        <p:sp>
          <p:nvSpPr>
            <p:cNvPr id="10" name="Content Placeholder 5"/>
            <p:cNvSpPr txBox="1">
              <a:spLocks/>
            </p:cNvSpPr>
            <p:nvPr/>
          </p:nvSpPr>
          <p:spPr>
            <a:xfrm>
              <a:off x="2743200" y="1371600"/>
              <a:ext cx="6096000" cy="4800600"/>
            </a:xfrm>
            <a:prstGeom prst="rect">
              <a:avLst/>
            </a:prstGeom>
            <a:solidFill>
              <a:schemeClr val="bg1"/>
            </a:solidFill>
            <a:ln>
              <a:solidFill>
                <a:schemeClr val="tx1"/>
              </a:solidFill>
            </a:ln>
            <a:effectLst>
              <a:outerShdw blurRad="127000" sx="102000" sy="102000" algn="ctr" rotWithShape="0">
                <a:prstClr val="black">
                  <a:alpha val="30000"/>
                </a:prstClr>
              </a:outerShdw>
            </a:effectLst>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Global with </a:t>
              </a:r>
              <a:r>
                <a:rPr lang="en-US" b="1" dirty="0" smtClean="0">
                  <a:solidFill>
                    <a:srgbClr val="E5C401"/>
                  </a:solidFill>
                </a:rPr>
                <a:t>Local presence</a:t>
              </a:r>
            </a:p>
            <a:p>
              <a:pPr lvl="1"/>
              <a:r>
                <a:rPr lang="en-US" dirty="0">
                  <a:solidFill>
                    <a:schemeClr val="accent1">
                      <a:lumMod val="75000"/>
                    </a:schemeClr>
                  </a:solidFill>
                </a:rPr>
                <a:t>~1,200 </a:t>
              </a:r>
              <a:r>
                <a:rPr lang="en-US" dirty="0" smtClean="0">
                  <a:solidFill>
                    <a:schemeClr val="accent1">
                      <a:lumMod val="75000"/>
                    </a:schemeClr>
                  </a:solidFill>
                </a:rPr>
                <a:t>employees, HQ: California USA</a:t>
              </a:r>
            </a:p>
            <a:p>
              <a:pPr lvl="1"/>
              <a:r>
                <a:rPr lang="en-US" b="1" dirty="0" smtClean="0">
                  <a:solidFill>
                    <a:schemeClr val="accent1">
                      <a:lumMod val="75000"/>
                    </a:schemeClr>
                  </a:solidFill>
                </a:rPr>
                <a:t>Bangalore</a:t>
              </a:r>
              <a:r>
                <a:rPr lang="en-US" dirty="0" smtClean="0">
                  <a:solidFill>
                    <a:schemeClr val="accent1">
                      <a:lumMod val="75000"/>
                    </a:schemeClr>
                  </a:solidFill>
                </a:rPr>
                <a:t> R&amp;D since 2002 (1 year after founding)</a:t>
              </a:r>
            </a:p>
            <a:p>
              <a:pPr lvl="1"/>
              <a:r>
                <a:rPr lang="en-US" dirty="0" smtClean="0">
                  <a:solidFill>
                    <a:schemeClr val="accent1">
                      <a:lumMod val="75000"/>
                    </a:schemeClr>
                  </a:solidFill>
                </a:rPr>
                <a:t>Presence in </a:t>
              </a:r>
              <a:r>
                <a:rPr lang="en-US" b="1" dirty="0" smtClean="0">
                  <a:solidFill>
                    <a:schemeClr val="accent1">
                      <a:lumMod val="75000"/>
                    </a:schemeClr>
                  </a:solidFill>
                </a:rPr>
                <a:t>20</a:t>
              </a:r>
              <a:r>
                <a:rPr lang="en-US" dirty="0" smtClean="0">
                  <a:solidFill>
                    <a:schemeClr val="accent1">
                      <a:lumMod val="75000"/>
                    </a:schemeClr>
                  </a:solidFill>
                </a:rPr>
                <a:t> countries, </a:t>
              </a:r>
              <a:r>
                <a:rPr lang="en-US" b="1" dirty="0">
                  <a:solidFill>
                    <a:schemeClr val="accent1">
                      <a:lumMod val="75000"/>
                    </a:schemeClr>
                  </a:solidFill>
                </a:rPr>
                <a:t>R</a:t>
              </a:r>
              <a:r>
                <a:rPr lang="en-US" b="1" dirty="0" smtClean="0">
                  <a:solidFill>
                    <a:schemeClr val="accent1">
                      <a:lumMod val="75000"/>
                    </a:schemeClr>
                  </a:solidFill>
                </a:rPr>
                <a:t>ound-the-clock support </a:t>
              </a:r>
              <a:r>
                <a:rPr lang="en-US" dirty="0" smtClean="0">
                  <a:solidFill>
                    <a:schemeClr val="accent1">
                      <a:lumMod val="75000"/>
                    </a:schemeClr>
                  </a:solidFill>
                </a:rPr>
                <a:t>143 </a:t>
              </a:r>
              <a:r>
                <a:rPr lang="en-US" dirty="0" smtClean="0">
                  <a:solidFill>
                    <a:schemeClr val="accent1">
                      <a:lumMod val="75000"/>
                    </a:schemeClr>
                  </a:solidFill>
                </a:rPr>
                <a:t>depots in 25 countries </a:t>
              </a:r>
            </a:p>
            <a:p>
              <a:pPr marL="344488" lvl="1" indent="0">
                <a:buNone/>
              </a:pPr>
              <a:endParaRPr lang="en-US" dirty="0"/>
            </a:p>
          </p:txBody>
        </p:sp>
        <p:sp>
          <p:nvSpPr>
            <p:cNvPr id="9" name="Rectangle 8"/>
            <p:cNvSpPr/>
            <p:nvPr/>
          </p:nvSpPr>
          <p:spPr>
            <a:xfrm>
              <a:off x="2362200" y="3505200"/>
              <a:ext cx="381000" cy="60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39270" y="1448967"/>
              <a:ext cx="1023729" cy="739173"/>
            </a:xfrm>
            <a:prstGeom prst="rect">
              <a:avLst/>
            </a:prstGeom>
          </p:spPr>
        </p:pic>
      </p:grpSp>
      <p:sp>
        <p:nvSpPr>
          <p:cNvPr id="14" name="Footer Placeholder 1"/>
          <p:cNvSpPr>
            <a:spLocks noGrp="1"/>
          </p:cNvSpPr>
          <p:nvPr>
            <p:ph type="ftr" sz="quarter" idx="4294967295"/>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pic>
        <p:nvPicPr>
          <p:cNvPr id="40" name="Content Placeholder 3" descr="world-map-background.jpg"/>
          <p:cNvPicPr>
            <a:picLocks noGrp="1" noChangeAspect="1"/>
          </p:cNvPicPr>
          <p:nvPr>
            <p:ph idx="1"/>
          </p:nvPr>
        </p:nvPicPr>
        <p:blipFill>
          <a:blip r:embed="rId5" cstate="screen">
            <a:duotone>
              <a:schemeClr val="accent2">
                <a:shade val="45000"/>
                <a:satMod val="135000"/>
              </a:schemeClr>
              <a:prstClr val="white"/>
            </a:duotone>
            <a:extLst>
              <a:ext uri="{BEBA8EAE-BF5A-486C-A8C5-ECC9F3942E4B}">
                <a14:imgProps xmlns:a14="http://schemas.microsoft.com/office/drawing/2010/main" xmlns="">
                  <a14:imgLayer r:embed="rId6">
                    <a14:imgEffect>
                      <a14:colorTemperature colorTemp="9275"/>
                    </a14:imgEffect>
                    <a14:imgEffect>
                      <a14:saturation sat="45000"/>
                    </a14:imgEffect>
                  </a14:imgLayer>
                </a14:imgProps>
              </a:ext>
            </a:extLst>
          </a:blip>
          <a:stretch>
            <a:fillRect/>
          </a:stretch>
        </p:blipFill>
        <p:spPr>
          <a:xfrm>
            <a:off x="3537013" y="3374982"/>
            <a:ext cx="4847352" cy="29892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128460" y="3374982"/>
            <a:ext cx="5241068"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Rounded Rectangle 40"/>
          <p:cNvSpPr/>
          <p:nvPr/>
        </p:nvSpPr>
        <p:spPr>
          <a:xfrm>
            <a:off x="3647967" y="5359947"/>
            <a:ext cx="3285392" cy="433753"/>
          </a:xfrm>
          <a:prstGeom prst="round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Infinera Engineering Locations</a:t>
            </a:r>
            <a:endParaRPr lang="en-US" dirty="0"/>
          </a:p>
        </p:txBody>
      </p:sp>
    </p:spTree>
    <p:extLst>
      <p:ext uri="{BB962C8B-B14F-4D97-AF65-F5344CB8AC3E}">
        <p14:creationId xmlns:p14="http://schemas.microsoft.com/office/powerpoint/2010/main" xmlns="" val="4120255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lum bright="70000" contrast="-70000"/>
            <a:extLst>
              <a:ext uri="{28A0092B-C50C-407E-A947-70E740481C1C}">
                <a14:useLocalDpi xmlns:a14="http://schemas.microsoft.com/office/drawing/2010/main" xmlns="" val="0"/>
              </a:ext>
            </a:extLst>
          </a:blip>
          <a:srcRect/>
          <a:stretch>
            <a:fillRect/>
          </a:stretch>
        </p:blipFill>
        <p:spPr bwMode="auto">
          <a:xfrm>
            <a:off x="173091" y="1024595"/>
            <a:ext cx="2288483" cy="5629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dotted worldmap 1.1 [Converted].emf"/>
          <p:cNvPicPr>
            <a:picLocks noChangeAspect="1"/>
          </p:cNvPicPr>
          <p:nvPr/>
        </p:nvPicPr>
        <p:blipFill>
          <a:blip r:embed="rId3" cstate="print">
            <a:duotone>
              <a:prstClr val="black"/>
              <a:schemeClr val="accent2">
                <a:tint val="45000"/>
                <a:satMod val="400000"/>
              </a:schemeClr>
            </a:duotone>
            <a:lum bright="20000" contrast="20000"/>
          </a:blip>
          <a:stretch>
            <a:fillRect/>
          </a:stretch>
        </p:blipFill>
        <p:spPr>
          <a:xfrm>
            <a:off x="15750" y="1066800"/>
            <a:ext cx="9112501" cy="5410200"/>
          </a:xfrm>
          <a:prstGeom prst="rect">
            <a:avLst/>
          </a:prstGeom>
        </p:spPr>
      </p:pic>
      <p:sp>
        <p:nvSpPr>
          <p:cNvPr id="3" name="Title 2"/>
          <p:cNvSpPr>
            <a:spLocks noGrp="1"/>
          </p:cNvSpPr>
          <p:nvPr>
            <p:ph type="title"/>
          </p:nvPr>
        </p:nvSpPr>
        <p:spPr/>
        <p:txBody>
          <a:bodyPr/>
          <a:lstStyle/>
          <a:p>
            <a:r>
              <a:rPr lang="en-US" dirty="0" smtClean="0"/>
              <a:t>Who is Infinera (in India)</a:t>
            </a:r>
            <a:endParaRPr lang="en-US" dirty="0"/>
          </a:p>
        </p:txBody>
      </p:sp>
      <p:grpSp>
        <p:nvGrpSpPr>
          <p:cNvPr id="4" name="Group 3"/>
          <p:cNvGrpSpPr/>
          <p:nvPr/>
        </p:nvGrpSpPr>
        <p:grpSpPr>
          <a:xfrm>
            <a:off x="2362200" y="1371600"/>
            <a:ext cx="6477000" cy="4800600"/>
            <a:chOff x="2362200" y="1371600"/>
            <a:chExt cx="6477000" cy="4800600"/>
          </a:xfrm>
        </p:grpSpPr>
        <p:sp>
          <p:nvSpPr>
            <p:cNvPr id="10" name="Content Placeholder 5"/>
            <p:cNvSpPr txBox="1">
              <a:spLocks/>
            </p:cNvSpPr>
            <p:nvPr/>
          </p:nvSpPr>
          <p:spPr>
            <a:xfrm>
              <a:off x="2743200" y="1371600"/>
              <a:ext cx="6096000" cy="4800600"/>
            </a:xfrm>
            <a:prstGeom prst="rect">
              <a:avLst/>
            </a:prstGeom>
            <a:solidFill>
              <a:schemeClr val="bg1"/>
            </a:solidFill>
            <a:ln>
              <a:solidFill>
                <a:schemeClr val="tx1"/>
              </a:solidFill>
            </a:ln>
            <a:effectLst>
              <a:outerShdw blurRad="127000" sx="102000" sy="102000" algn="ctr" rotWithShape="0">
                <a:prstClr val="black">
                  <a:alpha val="30000"/>
                </a:prstClr>
              </a:outerShdw>
            </a:effectLst>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Investing locally</a:t>
              </a:r>
            </a:p>
            <a:p>
              <a:pPr lvl="1"/>
              <a:r>
                <a:rPr lang="en-US" dirty="0" smtClean="0">
                  <a:solidFill>
                    <a:schemeClr val="accent1">
                      <a:lumMod val="75000"/>
                    </a:schemeClr>
                  </a:solidFill>
                </a:rPr>
                <a:t>~</a:t>
              </a:r>
              <a:r>
                <a:rPr lang="en-US" dirty="0" smtClean="0">
                  <a:solidFill>
                    <a:schemeClr val="accent1">
                      <a:lumMod val="75000"/>
                    </a:schemeClr>
                  </a:solidFill>
                </a:rPr>
                <a:t>350 </a:t>
              </a:r>
              <a:r>
                <a:rPr lang="en-US" dirty="0" smtClean="0">
                  <a:solidFill>
                    <a:schemeClr val="accent1">
                      <a:lumMod val="75000"/>
                    </a:schemeClr>
                  </a:solidFill>
                </a:rPr>
                <a:t>employees</a:t>
              </a:r>
            </a:p>
            <a:p>
              <a:pPr lvl="1"/>
              <a:r>
                <a:rPr lang="en-US" dirty="0" smtClean="0">
                  <a:solidFill>
                    <a:schemeClr val="accent1">
                      <a:lumMod val="75000"/>
                    </a:schemeClr>
                  </a:solidFill>
                </a:rPr>
                <a:t>Bangalore R&amp;D since 2002 (1 year after founding)</a:t>
              </a:r>
            </a:p>
            <a:p>
              <a:pPr lvl="1"/>
              <a:r>
                <a:rPr lang="en-US" dirty="0" smtClean="0">
                  <a:solidFill>
                    <a:schemeClr val="accent1">
                      <a:lumMod val="75000"/>
                    </a:schemeClr>
                  </a:solidFill>
                </a:rPr>
                <a:t>Center </a:t>
              </a:r>
              <a:r>
                <a:rPr lang="en-US" dirty="0" smtClean="0">
                  <a:solidFill>
                    <a:schemeClr val="accent1">
                      <a:lumMod val="75000"/>
                    </a:schemeClr>
                  </a:solidFill>
                </a:rPr>
                <a:t>of </a:t>
              </a:r>
              <a:r>
                <a:rPr lang="en-US" b="1" dirty="0">
                  <a:solidFill>
                    <a:schemeClr val="accent1">
                      <a:lumMod val="75000"/>
                    </a:schemeClr>
                  </a:solidFill>
                </a:rPr>
                <a:t>e</a:t>
              </a:r>
              <a:r>
                <a:rPr lang="en-US" b="1" dirty="0" smtClean="0">
                  <a:solidFill>
                    <a:schemeClr val="accent1">
                      <a:lumMod val="75000"/>
                    </a:schemeClr>
                  </a:solidFill>
                </a:rPr>
                <a:t>ngineering</a:t>
              </a:r>
              <a:r>
                <a:rPr lang="en-US" dirty="0" smtClean="0">
                  <a:solidFill>
                    <a:schemeClr val="accent1">
                      <a:lumMod val="75000"/>
                    </a:schemeClr>
                  </a:solidFill>
                </a:rPr>
                <a:t> excellence</a:t>
              </a:r>
            </a:p>
            <a:p>
              <a:pPr marL="1030287" lvl="3" indent="0">
                <a:buNone/>
              </a:pPr>
              <a:r>
                <a:rPr lang="en-US" sz="1800" dirty="0" smtClean="0">
                  <a:solidFill>
                    <a:schemeClr val="accent1">
                      <a:lumMod val="75000"/>
                    </a:schemeClr>
                  </a:solidFill>
                </a:rPr>
                <a:t>GMPLS, Network Planning &amp; Management</a:t>
              </a:r>
            </a:p>
            <a:p>
              <a:pPr marL="1030287" lvl="3" indent="0">
                <a:buNone/>
              </a:pPr>
              <a:r>
                <a:rPr lang="en-US" sz="1800" dirty="0" smtClean="0">
                  <a:solidFill>
                    <a:schemeClr val="accent1">
                      <a:lumMod val="75000"/>
                    </a:schemeClr>
                  </a:solidFill>
                </a:rPr>
                <a:t>ASIC Silicon chips, Hardware Design, Test labs</a:t>
              </a:r>
            </a:p>
            <a:p>
              <a:pPr marL="1030287" lvl="3" indent="0">
                <a:buNone/>
              </a:pPr>
              <a:r>
                <a:rPr lang="en-US" sz="1800" dirty="0" smtClean="0">
                  <a:solidFill>
                    <a:schemeClr val="accent1">
                      <a:lumMod val="75000"/>
                    </a:schemeClr>
                  </a:solidFill>
                </a:rPr>
                <a:t>Generating patents, developing standards</a:t>
              </a:r>
            </a:p>
            <a:p>
              <a:pPr lvl="1"/>
              <a:r>
                <a:rPr lang="en-US" dirty="0" smtClean="0">
                  <a:solidFill>
                    <a:schemeClr val="accent1">
                      <a:lumMod val="75000"/>
                    </a:schemeClr>
                  </a:solidFill>
                </a:rPr>
                <a:t>Expanding </a:t>
              </a:r>
              <a:r>
                <a:rPr lang="en-US" b="1" dirty="0" smtClean="0">
                  <a:solidFill>
                    <a:schemeClr val="accent1">
                      <a:lumMod val="75000"/>
                    </a:schemeClr>
                  </a:solidFill>
                </a:rPr>
                <a:t>sales</a:t>
              </a:r>
              <a:r>
                <a:rPr lang="en-US" dirty="0" smtClean="0">
                  <a:solidFill>
                    <a:schemeClr val="accent1">
                      <a:lumMod val="75000"/>
                    </a:schemeClr>
                  </a:solidFill>
                </a:rPr>
                <a:t> &amp; </a:t>
              </a:r>
              <a:r>
                <a:rPr lang="en-US" b="1" dirty="0" smtClean="0">
                  <a:solidFill>
                    <a:schemeClr val="accent1">
                      <a:lumMod val="75000"/>
                    </a:schemeClr>
                  </a:solidFill>
                </a:rPr>
                <a:t>services</a:t>
              </a:r>
              <a:r>
                <a:rPr lang="en-US" dirty="0" smtClean="0">
                  <a:solidFill>
                    <a:schemeClr val="accent1">
                      <a:lumMod val="75000"/>
                    </a:schemeClr>
                  </a:solidFill>
                </a:rPr>
                <a:t> operations to support innovative customers</a:t>
              </a:r>
              <a:endParaRPr lang="en-US" dirty="0"/>
            </a:p>
          </p:txBody>
        </p:sp>
        <p:sp>
          <p:nvSpPr>
            <p:cNvPr id="9" name="Rectangle 8"/>
            <p:cNvSpPr/>
            <p:nvPr/>
          </p:nvSpPr>
          <p:spPr>
            <a:xfrm>
              <a:off x="2362200" y="3505200"/>
              <a:ext cx="381000" cy="60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4" name="Footer Placeholder 1"/>
          <p:cNvSpPr>
            <a:spLocks noGrp="1"/>
          </p:cNvSpPr>
          <p:nvPr>
            <p:ph type="ftr" sz="quarter" idx="4294967295"/>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2448" y="2948882"/>
            <a:ext cx="2460252" cy="1637185"/>
          </a:xfrm>
          <a:prstGeom prst="rect">
            <a:avLst/>
          </a:prstGeom>
          <a:noFill/>
          <a:ln>
            <a:noFill/>
          </a:ln>
          <a:effectLst>
            <a:outerShdw blurRad="63500" sx="102000" sy="102000" algn="ctr" rotWithShape="0">
              <a:prstClr val="black">
                <a:alpha val="40000"/>
              </a:prstClr>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39151" y="5132055"/>
            <a:ext cx="1613647" cy="8566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8"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48058" y="5138735"/>
            <a:ext cx="1215879" cy="8432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 name="Picture 1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728011" y="5138735"/>
            <a:ext cx="1236520" cy="8432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889005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38"/>
                                        </p:tgtEl>
                                        <p:attrNameLst>
                                          <p:attrName>style.visibility</p:attrName>
                                        </p:attrNameLst>
                                      </p:cBhvr>
                                      <p:to>
                                        <p:strVal val="visible"/>
                                      </p:to>
                                    </p:set>
                                    <p:anim calcmode="lin" valueType="num">
                                      <p:cBhvr>
                                        <p:cTn id="23" dur="500" fill="hold"/>
                                        <p:tgtEl>
                                          <p:spTgt spid="1038"/>
                                        </p:tgtEl>
                                        <p:attrNameLst>
                                          <p:attrName>ppt_w</p:attrName>
                                        </p:attrNameLst>
                                      </p:cBhvr>
                                      <p:tavLst>
                                        <p:tav tm="0">
                                          <p:val>
                                            <p:fltVal val="0"/>
                                          </p:val>
                                        </p:tav>
                                        <p:tav tm="100000">
                                          <p:val>
                                            <p:strVal val="#ppt_w"/>
                                          </p:val>
                                        </p:tav>
                                      </p:tavLst>
                                    </p:anim>
                                    <p:anim calcmode="lin" valueType="num">
                                      <p:cBhvr>
                                        <p:cTn id="24" dur="500" fill="hold"/>
                                        <p:tgtEl>
                                          <p:spTgt spid="1038"/>
                                        </p:tgtEl>
                                        <p:attrNameLst>
                                          <p:attrName>ppt_h</p:attrName>
                                        </p:attrNameLst>
                                      </p:cBhvr>
                                      <p:tavLst>
                                        <p:tav tm="0">
                                          <p:val>
                                            <p:fltVal val="0"/>
                                          </p:val>
                                        </p:tav>
                                        <p:tav tm="100000">
                                          <p:val>
                                            <p:strVal val="#ppt_h"/>
                                          </p:val>
                                        </p:tav>
                                      </p:tavLst>
                                    </p:anim>
                                    <p:animEffect transition="in" filter="fade">
                                      <p:cBhvr>
                                        <p:cTn id="25" dur="500"/>
                                        <p:tgtEl>
                                          <p:spTgt spid="103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tted worldmap 1.1 [Converted].emf"/>
          <p:cNvPicPr>
            <a:picLocks noChangeAspect="1"/>
          </p:cNvPicPr>
          <p:nvPr/>
        </p:nvPicPr>
        <p:blipFill>
          <a:blip r:embed="rId2" cstate="print">
            <a:duotone>
              <a:prstClr val="black"/>
              <a:schemeClr val="accent2">
                <a:tint val="45000"/>
                <a:satMod val="400000"/>
              </a:schemeClr>
            </a:duotone>
            <a:lum bright="20000" contrast="20000"/>
          </a:blip>
          <a:stretch>
            <a:fillRect/>
          </a:stretch>
        </p:blipFill>
        <p:spPr>
          <a:xfrm>
            <a:off x="31499" y="1033818"/>
            <a:ext cx="9112501" cy="5410200"/>
          </a:xfrm>
          <a:prstGeom prst="rect">
            <a:avLst/>
          </a:prstGeom>
        </p:spPr>
      </p:pic>
      <p:sp>
        <p:nvSpPr>
          <p:cNvPr id="3" name="Title 2"/>
          <p:cNvSpPr>
            <a:spLocks noGrp="1"/>
          </p:cNvSpPr>
          <p:nvPr>
            <p:ph type="title"/>
          </p:nvPr>
        </p:nvSpPr>
        <p:spPr/>
        <p:txBody>
          <a:bodyPr/>
          <a:lstStyle/>
          <a:p>
            <a:r>
              <a:rPr lang="en-US" dirty="0" smtClean="0"/>
              <a:t>Who is Infinera</a:t>
            </a:r>
            <a:endParaRPr lang="en-US" dirty="0"/>
          </a:p>
        </p:txBody>
      </p:sp>
      <p:grpSp>
        <p:nvGrpSpPr>
          <p:cNvPr id="2" name="Group 6"/>
          <p:cNvGrpSpPr/>
          <p:nvPr/>
        </p:nvGrpSpPr>
        <p:grpSpPr>
          <a:xfrm>
            <a:off x="152400" y="2637423"/>
            <a:ext cx="2209800" cy="2544177"/>
            <a:chOff x="152400" y="2637423"/>
            <a:chExt cx="2209800" cy="2544177"/>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52400" y="2637423"/>
              <a:ext cx="2209800" cy="25441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pic>
          <p:nvPicPr>
            <p:cNvPr id="19" name="Picture 4" descr="http://us.123rf.com/400wm/400/400/jojojojo/jojojojo0707/jojojojo070700036/1280831-balance-sheet-of-a-financial-report-with-spectacles.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05441" y="3748147"/>
              <a:ext cx="2088777" cy="139251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grpSp>
      <p:grpSp>
        <p:nvGrpSpPr>
          <p:cNvPr id="5" name="Group 10"/>
          <p:cNvGrpSpPr/>
          <p:nvPr/>
        </p:nvGrpSpPr>
        <p:grpSpPr>
          <a:xfrm>
            <a:off x="2362200" y="1371600"/>
            <a:ext cx="6477000" cy="4800600"/>
            <a:chOff x="2362200" y="1371600"/>
            <a:chExt cx="6477000" cy="4800600"/>
          </a:xfrm>
        </p:grpSpPr>
        <p:grpSp>
          <p:nvGrpSpPr>
            <p:cNvPr id="6" name="Group 5"/>
            <p:cNvGrpSpPr/>
            <p:nvPr/>
          </p:nvGrpSpPr>
          <p:grpSpPr>
            <a:xfrm>
              <a:off x="2362200" y="1371600"/>
              <a:ext cx="6477000" cy="4800600"/>
              <a:chOff x="2362200" y="1371600"/>
              <a:chExt cx="6477000" cy="4800600"/>
            </a:xfrm>
          </p:grpSpPr>
          <p:sp>
            <p:nvSpPr>
              <p:cNvPr id="9" name="Rectangle 8"/>
              <p:cNvSpPr/>
              <p:nvPr/>
            </p:nvSpPr>
            <p:spPr>
              <a:xfrm>
                <a:off x="2362200" y="3505200"/>
                <a:ext cx="381000" cy="60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sp>
            <p:nvSpPr>
              <p:cNvPr id="10" name="Content Placeholder 5"/>
              <p:cNvSpPr txBox="1">
                <a:spLocks/>
              </p:cNvSpPr>
              <p:nvPr/>
            </p:nvSpPr>
            <p:spPr>
              <a:xfrm>
                <a:off x="2743200" y="1371600"/>
                <a:ext cx="6096000" cy="4800600"/>
              </a:xfrm>
              <a:prstGeom prst="rect">
                <a:avLst/>
              </a:prstGeom>
              <a:solidFill>
                <a:schemeClr val="bg1"/>
              </a:solidFill>
              <a:ln>
                <a:solidFill>
                  <a:schemeClr val="tx1"/>
                </a:solidFill>
              </a:ln>
              <a:effectLst>
                <a:outerShdw blurRad="127000" sx="102000" sy="102000" algn="ctr" rotWithShape="0">
                  <a:prstClr val="black">
                    <a:alpha val="30000"/>
                  </a:prstClr>
                </a:outerShdw>
              </a:effectLst>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556686">
                        <a:lumMod val="75000"/>
                      </a:srgbClr>
                    </a:solidFill>
                  </a:rPr>
                  <a:t>Industry Leader</a:t>
                </a:r>
                <a:endParaRPr lang="en-US" dirty="0">
                  <a:solidFill>
                    <a:srgbClr val="556686">
                      <a:lumMod val="75000"/>
                    </a:srgbClr>
                  </a:solidFill>
                </a:endParaRPr>
              </a:p>
              <a:p>
                <a:pPr lvl="1"/>
                <a:r>
                  <a:rPr lang="en-US" b="1" dirty="0" smtClean="0">
                    <a:solidFill>
                      <a:srgbClr val="556686">
                        <a:lumMod val="75000"/>
                      </a:srgbClr>
                    </a:solidFill>
                  </a:rPr>
                  <a:t>Zero debt  </a:t>
                </a:r>
                <a:r>
                  <a:rPr lang="en-US" b="1" dirty="0" smtClean="0">
                    <a:solidFill>
                      <a:srgbClr val="556686">
                        <a:lumMod val="75000"/>
                      </a:srgbClr>
                    </a:solidFill>
                  </a:rPr>
                  <a:t>company</a:t>
                </a:r>
                <a:endParaRPr lang="en-US" b="1" dirty="0">
                  <a:solidFill>
                    <a:srgbClr val="556686">
                      <a:lumMod val="75000"/>
                    </a:srgbClr>
                  </a:solidFill>
                </a:endParaRPr>
              </a:p>
              <a:p>
                <a:pPr lvl="1"/>
                <a:r>
                  <a:rPr lang="en-US" b="1" dirty="0">
                    <a:solidFill>
                      <a:srgbClr val="556686">
                        <a:lumMod val="75000"/>
                      </a:srgbClr>
                    </a:solidFill>
                  </a:rPr>
                  <a:t>#1 Market Share in </a:t>
                </a:r>
                <a:r>
                  <a:rPr lang="en-US" b="1" dirty="0" smtClean="0">
                    <a:solidFill>
                      <a:srgbClr val="556686">
                        <a:lumMod val="75000"/>
                      </a:srgbClr>
                    </a:solidFill>
                  </a:rPr>
                  <a:t>NA </a:t>
                </a:r>
                <a:r>
                  <a:rPr lang="en-US" b="1" dirty="0">
                    <a:solidFill>
                      <a:srgbClr val="556686">
                        <a:lumMod val="75000"/>
                      </a:srgbClr>
                    </a:solidFill>
                  </a:rPr>
                  <a:t>Long Haul, </a:t>
                </a:r>
                <a:r>
                  <a:rPr lang="en-US" b="1" dirty="0" smtClean="0">
                    <a:solidFill>
                      <a:srgbClr val="556686">
                        <a:lumMod val="75000"/>
                      </a:srgbClr>
                    </a:solidFill>
                  </a:rPr>
                  <a:t>#4 </a:t>
                </a:r>
                <a:r>
                  <a:rPr lang="en-US" b="1" dirty="0">
                    <a:solidFill>
                      <a:srgbClr val="556686">
                        <a:lumMod val="75000"/>
                      </a:srgbClr>
                    </a:solidFill>
                  </a:rPr>
                  <a:t>WW</a:t>
                </a:r>
              </a:p>
              <a:p>
                <a:pPr lvl="1"/>
                <a:r>
                  <a:rPr lang="en-US" dirty="0" smtClean="0">
                    <a:solidFill>
                      <a:srgbClr val="556686">
                        <a:lumMod val="75000"/>
                      </a:srgbClr>
                    </a:solidFill>
                  </a:rPr>
                  <a:t>100 </a:t>
                </a:r>
                <a:r>
                  <a:rPr lang="en-US" dirty="0">
                    <a:solidFill>
                      <a:srgbClr val="556686">
                        <a:lumMod val="75000"/>
                      </a:srgbClr>
                    </a:solidFill>
                  </a:rPr>
                  <a:t>Customers in </a:t>
                </a:r>
                <a:r>
                  <a:rPr lang="en-US" dirty="0" smtClean="0">
                    <a:solidFill>
                      <a:srgbClr val="556686">
                        <a:lumMod val="75000"/>
                      </a:srgbClr>
                    </a:solidFill>
                  </a:rPr>
                  <a:t>53 </a:t>
                </a:r>
                <a:r>
                  <a:rPr lang="en-US" dirty="0">
                    <a:solidFill>
                      <a:srgbClr val="556686">
                        <a:lumMod val="75000"/>
                      </a:srgbClr>
                    </a:solidFill>
                  </a:rPr>
                  <a:t>Countries</a:t>
                </a:r>
              </a:p>
              <a:p>
                <a:pPr lvl="1"/>
                <a:r>
                  <a:rPr lang="en-US" dirty="0" smtClean="0">
                    <a:solidFill>
                      <a:srgbClr val="556686">
                        <a:lumMod val="75000"/>
                      </a:srgbClr>
                    </a:solidFill>
                  </a:rPr>
                  <a:t>Over 40% </a:t>
                </a:r>
                <a:r>
                  <a:rPr lang="en-US" dirty="0">
                    <a:solidFill>
                      <a:srgbClr val="556686">
                        <a:lumMod val="75000"/>
                      </a:srgbClr>
                    </a:solidFill>
                  </a:rPr>
                  <a:t>buying multiple product solutions</a:t>
                </a:r>
              </a:p>
            </p:txBody>
          </p:sp>
        </p:grpSp>
        <p:grpSp>
          <p:nvGrpSpPr>
            <p:cNvPr id="7" name="Group 276"/>
            <p:cNvGrpSpPr/>
            <p:nvPr/>
          </p:nvGrpSpPr>
          <p:grpSpPr>
            <a:xfrm>
              <a:off x="3397608" y="3806377"/>
              <a:ext cx="4792554" cy="2334785"/>
              <a:chOff x="208533" y="1390483"/>
              <a:chExt cx="8677275" cy="4184853"/>
            </a:xfrm>
            <a:solidFill>
              <a:schemeClr val="accent3">
                <a:lumMod val="60000"/>
                <a:lumOff val="40000"/>
              </a:schemeClr>
            </a:solidFill>
          </p:grpSpPr>
          <p:grpSp>
            <p:nvGrpSpPr>
              <p:cNvPr id="11" name="Group 5"/>
              <p:cNvGrpSpPr>
                <a:grpSpLocks/>
              </p:cNvGrpSpPr>
              <p:nvPr/>
            </p:nvGrpSpPr>
            <p:grpSpPr bwMode="auto">
              <a:xfrm>
                <a:off x="1579049" y="1403232"/>
                <a:ext cx="1424699" cy="984859"/>
                <a:chOff x="1018" y="605"/>
                <a:chExt cx="894" cy="618"/>
              </a:xfrm>
              <a:grpFill/>
            </p:grpSpPr>
            <p:sp>
              <p:nvSpPr>
                <p:cNvPr id="315" name="Freeform 4"/>
                <p:cNvSpPr>
                  <a:spLocks/>
                </p:cNvSpPr>
                <p:nvPr/>
              </p:nvSpPr>
              <p:spPr bwMode="auto">
                <a:xfrm>
                  <a:off x="1638" y="1127"/>
                  <a:ext cx="102" cy="96"/>
                </a:xfrm>
                <a:custGeom>
                  <a:avLst/>
                  <a:gdLst/>
                  <a:ahLst/>
                  <a:cxnLst>
                    <a:cxn ang="0">
                      <a:pos x="76" y="80"/>
                    </a:cxn>
                    <a:cxn ang="0">
                      <a:pos x="62" y="86"/>
                    </a:cxn>
                    <a:cxn ang="0">
                      <a:pos x="52" y="90"/>
                    </a:cxn>
                    <a:cxn ang="0">
                      <a:pos x="54" y="82"/>
                    </a:cxn>
                    <a:cxn ang="0">
                      <a:pos x="46" y="76"/>
                    </a:cxn>
                    <a:cxn ang="0">
                      <a:pos x="6" y="76"/>
                    </a:cxn>
                    <a:cxn ang="0">
                      <a:pos x="0" y="72"/>
                    </a:cxn>
                    <a:cxn ang="0">
                      <a:pos x="4" y="68"/>
                    </a:cxn>
                    <a:cxn ang="0">
                      <a:pos x="10" y="58"/>
                    </a:cxn>
                    <a:cxn ang="0">
                      <a:pos x="24" y="52"/>
                    </a:cxn>
                    <a:cxn ang="0">
                      <a:pos x="26" y="44"/>
                    </a:cxn>
                    <a:cxn ang="0">
                      <a:pos x="36" y="32"/>
                    </a:cxn>
                    <a:cxn ang="0">
                      <a:pos x="48" y="22"/>
                    </a:cxn>
                    <a:cxn ang="0">
                      <a:pos x="66" y="6"/>
                    </a:cxn>
                    <a:cxn ang="0">
                      <a:pos x="76" y="0"/>
                    </a:cxn>
                    <a:cxn ang="0">
                      <a:pos x="80" y="4"/>
                    </a:cxn>
                    <a:cxn ang="0">
                      <a:pos x="78" y="8"/>
                    </a:cxn>
                    <a:cxn ang="0">
                      <a:pos x="60" y="26"/>
                    </a:cxn>
                    <a:cxn ang="0">
                      <a:pos x="60" y="32"/>
                    </a:cxn>
                    <a:cxn ang="0">
                      <a:pos x="68" y="26"/>
                    </a:cxn>
                    <a:cxn ang="0">
                      <a:pos x="70" y="34"/>
                    </a:cxn>
                    <a:cxn ang="0">
                      <a:pos x="74" y="42"/>
                    </a:cxn>
                    <a:cxn ang="0">
                      <a:pos x="76" y="46"/>
                    </a:cxn>
                    <a:cxn ang="0">
                      <a:pos x="80" y="42"/>
                    </a:cxn>
                    <a:cxn ang="0">
                      <a:pos x="86" y="40"/>
                    </a:cxn>
                    <a:cxn ang="0">
                      <a:pos x="98" y="44"/>
                    </a:cxn>
                    <a:cxn ang="0">
                      <a:pos x="98" y="50"/>
                    </a:cxn>
                    <a:cxn ang="0">
                      <a:pos x="88" y="54"/>
                    </a:cxn>
                    <a:cxn ang="0">
                      <a:pos x="92" y="56"/>
                    </a:cxn>
                    <a:cxn ang="0">
                      <a:pos x="100" y="58"/>
                    </a:cxn>
                    <a:cxn ang="0">
                      <a:pos x="96" y="62"/>
                    </a:cxn>
                    <a:cxn ang="0">
                      <a:pos x="98" y="68"/>
                    </a:cxn>
                    <a:cxn ang="0">
                      <a:pos x="90" y="74"/>
                    </a:cxn>
                    <a:cxn ang="0">
                      <a:pos x="94" y="76"/>
                    </a:cxn>
                    <a:cxn ang="0">
                      <a:pos x="102" y="74"/>
                    </a:cxn>
                    <a:cxn ang="0">
                      <a:pos x="96" y="88"/>
                    </a:cxn>
                    <a:cxn ang="0">
                      <a:pos x="86" y="96"/>
                    </a:cxn>
                    <a:cxn ang="0">
                      <a:pos x="82" y="92"/>
                    </a:cxn>
                    <a:cxn ang="0">
                      <a:pos x="86" y="86"/>
                    </a:cxn>
                    <a:cxn ang="0">
                      <a:pos x="76" y="88"/>
                    </a:cxn>
                  </a:cxnLst>
                  <a:rect l="0" t="0" r="r" b="b"/>
                  <a:pathLst>
                    <a:path w="102" h="96">
                      <a:moveTo>
                        <a:pt x="82" y="80"/>
                      </a:moveTo>
                      <a:lnTo>
                        <a:pt x="76" y="80"/>
                      </a:lnTo>
                      <a:lnTo>
                        <a:pt x="70" y="82"/>
                      </a:lnTo>
                      <a:lnTo>
                        <a:pt x="62" y="86"/>
                      </a:lnTo>
                      <a:lnTo>
                        <a:pt x="56" y="90"/>
                      </a:lnTo>
                      <a:lnTo>
                        <a:pt x="52" y="90"/>
                      </a:lnTo>
                      <a:lnTo>
                        <a:pt x="48" y="90"/>
                      </a:lnTo>
                      <a:lnTo>
                        <a:pt x="54" y="82"/>
                      </a:lnTo>
                      <a:lnTo>
                        <a:pt x="50" y="78"/>
                      </a:lnTo>
                      <a:lnTo>
                        <a:pt x="46" y="76"/>
                      </a:lnTo>
                      <a:lnTo>
                        <a:pt x="14" y="76"/>
                      </a:lnTo>
                      <a:lnTo>
                        <a:pt x="6" y="76"/>
                      </a:lnTo>
                      <a:lnTo>
                        <a:pt x="2" y="76"/>
                      </a:lnTo>
                      <a:lnTo>
                        <a:pt x="0" y="72"/>
                      </a:lnTo>
                      <a:lnTo>
                        <a:pt x="2" y="70"/>
                      </a:lnTo>
                      <a:lnTo>
                        <a:pt x="4" y="68"/>
                      </a:lnTo>
                      <a:lnTo>
                        <a:pt x="8" y="68"/>
                      </a:lnTo>
                      <a:lnTo>
                        <a:pt x="10" y="58"/>
                      </a:lnTo>
                      <a:lnTo>
                        <a:pt x="16" y="54"/>
                      </a:lnTo>
                      <a:lnTo>
                        <a:pt x="24" y="52"/>
                      </a:lnTo>
                      <a:lnTo>
                        <a:pt x="24" y="50"/>
                      </a:lnTo>
                      <a:lnTo>
                        <a:pt x="26" y="44"/>
                      </a:lnTo>
                      <a:lnTo>
                        <a:pt x="30" y="34"/>
                      </a:lnTo>
                      <a:lnTo>
                        <a:pt x="36" y="32"/>
                      </a:lnTo>
                      <a:lnTo>
                        <a:pt x="40" y="30"/>
                      </a:lnTo>
                      <a:lnTo>
                        <a:pt x="48" y="22"/>
                      </a:lnTo>
                      <a:lnTo>
                        <a:pt x="56" y="14"/>
                      </a:lnTo>
                      <a:lnTo>
                        <a:pt x="66" y="6"/>
                      </a:lnTo>
                      <a:lnTo>
                        <a:pt x="70" y="2"/>
                      </a:lnTo>
                      <a:lnTo>
                        <a:pt x="76" y="0"/>
                      </a:lnTo>
                      <a:lnTo>
                        <a:pt x="80" y="0"/>
                      </a:lnTo>
                      <a:lnTo>
                        <a:pt x="80" y="4"/>
                      </a:lnTo>
                      <a:lnTo>
                        <a:pt x="76" y="4"/>
                      </a:lnTo>
                      <a:lnTo>
                        <a:pt x="78" y="8"/>
                      </a:lnTo>
                      <a:lnTo>
                        <a:pt x="66" y="18"/>
                      </a:lnTo>
                      <a:lnTo>
                        <a:pt x="60" y="26"/>
                      </a:lnTo>
                      <a:lnTo>
                        <a:pt x="58" y="32"/>
                      </a:lnTo>
                      <a:lnTo>
                        <a:pt x="60" y="32"/>
                      </a:lnTo>
                      <a:lnTo>
                        <a:pt x="64" y="26"/>
                      </a:lnTo>
                      <a:lnTo>
                        <a:pt x="68" y="26"/>
                      </a:lnTo>
                      <a:lnTo>
                        <a:pt x="68" y="32"/>
                      </a:lnTo>
                      <a:lnTo>
                        <a:pt x="70" y="34"/>
                      </a:lnTo>
                      <a:lnTo>
                        <a:pt x="72" y="36"/>
                      </a:lnTo>
                      <a:lnTo>
                        <a:pt x="74" y="42"/>
                      </a:lnTo>
                      <a:lnTo>
                        <a:pt x="74" y="44"/>
                      </a:lnTo>
                      <a:lnTo>
                        <a:pt x="76" y="46"/>
                      </a:lnTo>
                      <a:lnTo>
                        <a:pt x="78" y="44"/>
                      </a:lnTo>
                      <a:lnTo>
                        <a:pt x="80" y="42"/>
                      </a:lnTo>
                      <a:lnTo>
                        <a:pt x="84" y="40"/>
                      </a:lnTo>
                      <a:lnTo>
                        <a:pt x="86" y="40"/>
                      </a:lnTo>
                      <a:lnTo>
                        <a:pt x="94" y="42"/>
                      </a:lnTo>
                      <a:lnTo>
                        <a:pt x="98" y="44"/>
                      </a:lnTo>
                      <a:lnTo>
                        <a:pt x="100" y="46"/>
                      </a:lnTo>
                      <a:lnTo>
                        <a:pt x="98" y="50"/>
                      </a:lnTo>
                      <a:lnTo>
                        <a:pt x="94" y="52"/>
                      </a:lnTo>
                      <a:lnTo>
                        <a:pt x="88" y="54"/>
                      </a:lnTo>
                      <a:lnTo>
                        <a:pt x="90" y="56"/>
                      </a:lnTo>
                      <a:lnTo>
                        <a:pt x="92" y="56"/>
                      </a:lnTo>
                      <a:lnTo>
                        <a:pt x="98" y="54"/>
                      </a:lnTo>
                      <a:lnTo>
                        <a:pt x="100" y="58"/>
                      </a:lnTo>
                      <a:lnTo>
                        <a:pt x="96" y="60"/>
                      </a:lnTo>
                      <a:lnTo>
                        <a:pt x="96" y="62"/>
                      </a:lnTo>
                      <a:lnTo>
                        <a:pt x="102" y="62"/>
                      </a:lnTo>
                      <a:lnTo>
                        <a:pt x="98" y="68"/>
                      </a:lnTo>
                      <a:lnTo>
                        <a:pt x="94" y="72"/>
                      </a:lnTo>
                      <a:lnTo>
                        <a:pt x="90" y="74"/>
                      </a:lnTo>
                      <a:lnTo>
                        <a:pt x="90" y="76"/>
                      </a:lnTo>
                      <a:lnTo>
                        <a:pt x="94" y="76"/>
                      </a:lnTo>
                      <a:lnTo>
                        <a:pt x="98" y="74"/>
                      </a:lnTo>
                      <a:lnTo>
                        <a:pt x="102" y="74"/>
                      </a:lnTo>
                      <a:lnTo>
                        <a:pt x="100" y="80"/>
                      </a:lnTo>
                      <a:lnTo>
                        <a:pt x="96" y="88"/>
                      </a:lnTo>
                      <a:lnTo>
                        <a:pt x="90" y="94"/>
                      </a:lnTo>
                      <a:lnTo>
                        <a:pt x="86" y="96"/>
                      </a:lnTo>
                      <a:lnTo>
                        <a:pt x="82" y="94"/>
                      </a:lnTo>
                      <a:lnTo>
                        <a:pt x="82" y="92"/>
                      </a:lnTo>
                      <a:lnTo>
                        <a:pt x="84" y="88"/>
                      </a:lnTo>
                      <a:lnTo>
                        <a:pt x="86" y="86"/>
                      </a:lnTo>
                      <a:lnTo>
                        <a:pt x="80" y="88"/>
                      </a:lnTo>
                      <a:lnTo>
                        <a:pt x="76" y="88"/>
                      </a:lnTo>
                      <a:lnTo>
                        <a:pt x="82" y="8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6" name="Freeform 5"/>
                <p:cNvSpPr>
                  <a:spLocks/>
                </p:cNvSpPr>
                <p:nvPr/>
              </p:nvSpPr>
              <p:spPr bwMode="auto">
                <a:xfrm>
                  <a:off x="1018" y="723"/>
                  <a:ext cx="152" cy="62"/>
                </a:xfrm>
                <a:custGeom>
                  <a:avLst/>
                  <a:gdLst/>
                  <a:ahLst/>
                  <a:cxnLst>
                    <a:cxn ang="0">
                      <a:pos x="0" y="44"/>
                    </a:cxn>
                    <a:cxn ang="0">
                      <a:pos x="4" y="44"/>
                    </a:cxn>
                    <a:cxn ang="0">
                      <a:pos x="10" y="44"/>
                    </a:cxn>
                    <a:cxn ang="0">
                      <a:pos x="14" y="44"/>
                    </a:cxn>
                    <a:cxn ang="0">
                      <a:pos x="18" y="48"/>
                    </a:cxn>
                    <a:cxn ang="0">
                      <a:pos x="20" y="52"/>
                    </a:cxn>
                    <a:cxn ang="0">
                      <a:pos x="18" y="60"/>
                    </a:cxn>
                    <a:cxn ang="0">
                      <a:pos x="20" y="62"/>
                    </a:cxn>
                    <a:cxn ang="0">
                      <a:pos x="26" y="58"/>
                    </a:cxn>
                    <a:cxn ang="0">
                      <a:pos x="34" y="52"/>
                    </a:cxn>
                    <a:cxn ang="0">
                      <a:pos x="40" y="48"/>
                    </a:cxn>
                    <a:cxn ang="0">
                      <a:pos x="52" y="48"/>
                    </a:cxn>
                    <a:cxn ang="0">
                      <a:pos x="58" y="48"/>
                    </a:cxn>
                    <a:cxn ang="0">
                      <a:pos x="64" y="46"/>
                    </a:cxn>
                    <a:cxn ang="0">
                      <a:pos x="74" y="40"/>
                    </a:cxn>
                    <a:cxn ang="0">
                      <a:pos x="84" y="36"/>
                    </a:cxn>
                    <a:cxn ang="0">
                      <a:pos x="106" y="32"/>
                    </a:cxn>
                    <a:cxn ang="0">
                      <a:pos x="130" y="26"/>
                    </a:cxn>
                    <a:cxn ang="0">
                      <a:pos x="142" y="22"/>
                    </a:cxn>
                    <a:cxn ang="0">
                      <a:pos x="152" y="16"/>
                    </a:cxn>
                    <a:cxn ang="0">
                      <a:pos x="144" y="8"/>
                    </a:cxn>
                    <a:cxn ang="0">
                      <a:pos x="138" y="4"/>
                    </a:cxn>
                    <a:cxn ang="0">
                      <a:pos x="132" y="4"/>
                    </a:cxn>
                    <a:cxn ang="0">
                      <a:pos x="126" y="4"/>
                    </a:cxn>
                    <a:cxn ang="0">
                      <a:pos x="126" y="10"/>
                    </a:cxn>
                    <a:cxn ang="0">
                      <a:pos x="120" y="8"/>
                    </a:cxn>
                    <a:cxn ang="0">
                      <a:pos x="114" y="6"/>
                    </a:cxn>
                    <a:cxn ang="0">
                      <a:pos x="108" y="2"/>
                    </a:cxn>
                    <a:cxn ang="0">
                      <a:pos x="102" y="0"/>
                    </a:cxn>
                    <a:cxn ang="0">
                      <a:pos x="82" y="2"/>
                    </a:cxn>
                    <a:cxn ang="0">
                      <a:pos x="64" y="4"/>
                    </a:cxn>
                    <a:cxn ang="0">
                      <a:pos x="52" y="16"/>
                    </a:cxn>
                    <a:cxn ang="0">
                      <a:pos x="46" y="20"/>
                    </a:cxn>
                    <a:cxn ang="0">
                      <a:pos x="40" y="24"/>
                    </a:cxn>
                    <a:cxn ang="0">
                      <a:pos x="26" y="30"/>
                    </a:cxn>
                    <a:cxn ang="0">
                      <a:pos x="12" y="36"/>
                    </a:cxn>
                    <a:cxn ang="0">
                      <a:pos x="6" y="40"/>
                    </a:cxn>
                    <a:cxn ang="0">
                      <a:pos x="0" y="44"/>
                    </a:cxn>
                  </a:cxnLst>
                  <a:rect l="0" t="0" r="r" b="b"/>
                  <a:pathLst>
                    <a:path w="152" h="62">
                      <a:moveTo>
                        <a:pt x="0" y="44"/>
                      </a:moveTo>
                      <a:lnTo>
                        <a:pt x="4" y="44"/>
                      </a:lnTo>
                      <a:lnTo>
                        <a:pt x="10" y="44"/>
                      </a:lnTo>
                      <a:lnTo>
                        <a:pt x="14" y="44"/>
                      </a:lnTo>
                      <a:lnTo>
                        <a:pt x="18" y="48"/>
                      </a:lnTo>
                      <a:lnTo>
                        <a:pt x="20" y="52"/>
                      </a:lnTo>
                      <a:lnTo>
                        <a:pt x="18" y="60"/>
                      </a:lnTo>
                      <a:lnTo>
                        <a:pt x="20" y="62"/>
                      </a:lnTo>
                      <a:lnTo>
                        <a:pt x="26" y="58"/>
                      </a:lnTo>
                      <a:lnTo>
                        <a:pt x="34" y="52"/>
                      </a:lnTo>
                      <a:lnTo>
                        <a:pt x="40" y="48"/>
                      </a:lnTo>
                      <a:lnTo>
                        <a:pt x="52" y="48"/>
                      </a:lnTo>
                      <a:lnTo>
                        <a:pt x="58" y="48"/>
                      </a:lnTo>
                      <a:lnTo>
                        <a:pt x="64" y="46"/>
                      </a:lnTo>
                      <a:lnTo>
                        <a:pt x="74" y="40"/>
                      </a:lnTo>
                      <a:lnTo>
                        <a:pt x="84" y="36"/>
                      </a:lnTo>
                      <a:lnTo>
                        <a:pt x="106" y="32"/>
                      </a:lnTo>
                      <a:lnTo>
                        <a:pt x="130" y="26"/>
                      </a:lnTo>
                      <a:lnTo>
                        <a:pt x="142" y="22"/>
                      </a:lnTo>
                      <a:lnTo>
                        <a:pt x="152" y="16"/>
                      </a:lnTo>
                      <a:lnTo>
                        <a:pt x="144" y="8"/>
                      </a:lnTo>
                      <a:lnTo>
                        <a:pt x="138" y="4"/>
                      </a:lnTo>
                      <a:lnTo>
                        <a:pt x="132" y="4"/>
                      </a:lnTo>
                      <a:lnTo>
                        <a:pt x="126" y="4"/>
                      </a:lnTo>
                      <a:lnTo>
                        <a:pt x="126" y="10"/>
                      </a:lnTo>
                      <a:lnTo>
                        <a:pt x="120" y="8"/>
                      </a:lnTo>
                      <a:lnTo>
                        <a:pt x="114" y="6"/>
                      </a:lnTo>
                      <a:lnTo>
                        <a:pt x="108" y="2"/>
                      </a:lnTo>
                      <a:lnTo>
                        <a:pt x="102" y="0"/>
                      </a:lnTo>
                      <a:lnTo>
                        <a:pt x="82" y="2"/>
                      </a:lnTo>
                      <a:lnTo>
                        <a:pt x="64" y="4"/>
                      </a:lnTo>
                      <a:lnTo>
                        <a:pt x="52" y="16"/>
                      </a:lnTo>
                      <a:lnTo>
                        <a:pt x="46" y="20"/>
                      </a:lnTo>
                      <a:lnTo>
                        <a:pt x="40" y="24"/>
                      </a:lnTo>
                      <a:lnTo>
                        <a:pt x="26" y="30"/>
                      </a:lnTo>
                      <a:lnTo>
                        <a:pt x="12" y="36"/>
                      </a:lnTo>
                      <a:lnTo>
                        <a:pt x="6" y="40"/>
                      </a:lnTo>
                      <a:lnTo>
                        <a:pt x="0" y="4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7" name="Freeform 6"/>
                <p:cNvSpPr>
                  <a:spLocks/>
                </p:cNvSpPr>
                <p:nvPr/>
              </p:nvSpPr>
              <p:spPr bwMode="auto">
                <a:xfrm>
                  <a:off x="1384" y="651"/>
                  <a:ext cx="56" cy="28"/>
                </a:xfrm>
                <a:custGeom>
                  <a:avLst/>
                  <a:gdLst/>
                  <a:ahLst/>
                  <a:cxnLst>
                    <a:cxn ang="0">
                      <a:pos x="38" y="28"/>
                    </a:cxn>
                    <a:cxn ang="0">
                      <a:pos x="34" y="26"/>
                    </a:cxn>
                    <a:cxn ang="0">
                      <a:pos x="32" y="24"/>
                    </a:cxn>
                    <a:cxn ang="0">
                      <a:pos x="28" y="18"/>
                    </a:cxn>
                    <a:cxn ang="0">
                      <a:pos x="22" y="18"/>
                    </a:cxn>
                    <a:cxn ang="0">
                      <a:pos x="14" y="18"/>
                    </a:cxn>
                    <a:cxn ang="0">
                      <a:pos x="6" y="18"/>
                    </a:cxn>
                    <a:cxn ang="0">
                      <a:pos x="0" y="16"/>
                    </a:cxn>
                    <a:cxn ang="0">
                      <a:pos x="10" y="6"/>
                    </a:cxn>
                    <a:cxn ang="0">
                      <a:pos x="16" y="2"/>
                    </a:cxn>
                    <a:cxn ang="0">
                      <a:pos x="26" y="0"/>
                    </a:cxn>
                    <a:cxn ang="0">
                      <a:pos x="30" y="2"/>
                    </a:cxn>
                    <a:cxn ang="0">
                      <a:pos x="32" y="4"/>
                    </a:cxn>
                    <a:cxn ang="0">
                      <a:pos x="34" y="6"/>
                    </a:cxn>
                    <a:cxn ang="0">
                      <a:pos x="38" y="8"/>
                    </a:cxn>
                    <a:cxn ang="0">
                      <a:pos x="44" y="8"/>
                    </a:cxn>
                    <a:cxn ang="0">
                      <a:pos x="52" y="10"/>
                    </a:cxn>
                    <a:cxn ang="0">
                      <a:pos x="56" y="12"/>
                    </a:cxn>
                    <a:cxn ang="0">
                      <a:pos x="56" y="16"/>
                    </a:cxn>
                    <a:cxn ang="0">
                      <a:pos x="56" y="22"/>
                    </a:cxn>
                    <a:cxn ang="0">
                      <a:pos x="52" y="26"/>
                    </a:cxn>
                    <a:cxn ang="0">
                      <a:pos x="46" y="28"/>
                    </a:cxn>
                    <a:cxn ang="0">
                      <a:pos x="38" y="28"/>
                    </a:cxn>
                  </a:cxnLst>
                  <a:rect l="0" t="0" r="r" b="b"/>
                  <a:pathLst>
                    <a:path w="56" h="28">
                      <a:moveTo>
                        <a:pt x="38" y="28"/>
                      </a:moveTo>
                      <a:lnTo>
                        <a:pt x="34" y="26"/>
                      </a:lnTo>
                      <a:lnTo>
                        <a:pt x="32" y="24"/>
                      </a:lnTo>
                      <a:lnTo>
                        <a:pt x="28" y="18"/>
                      </a:lnTo>
                      <a:lnTo>
                        <a:pt x="22" y="18"/>
                      </a:lnTo>
                      <a:lnTo>
                        <a:pt x="14" y="18"/>
                      </a:lnTo>
                      <a:lnTo>
                        <a:pt x="6" y="18"/>
                      </a:lnTo>
                      <a:lnTo>
                        <a:pt x="0" y="16"/>
                      </a:lnTo>
                      <a:lnTo>
                        <a:pt x="10" y="6"/>
                      </a:lnTo>
                      <a:lnTo>
                        <a:pt x="16" y="2"/>
                      </a:lnTo>
                      <a:lnTo>
                        <a:pt x="26" y="0"/>
                      </a:lnTo>
                      <a:lnTo>
                        <a:pt x="30" y="2"/>
                      </a:lnTo>
                      <a:lnTo>
                        <a:pt x="32" y="4"/>
                      </a:lnTo>
                      <a:lnTo>
                        <a:pt x="34" y="6"/>
                      </a:lnTo>
                      <a:lnTo>
                        <a:pt x="38" y="8"/>
                      </a:lnTo>
                      <a:lnTo>
                        <a:pt x="44" y="8"/>
                      </a:lnTo>
                      <a:lnTo>
                        <a:pt x="52" y="10"/>
                      </a:lnTo>
                      <a:lnTo>
                        <a:pt x="56" y="12"/>
                      </a:lnTo>
                      <a:lnTo>
                        <a:pt x="56" y="16"/>
                      </a:lnTo>
                      <a:lnTo>
                        <a:pt x="56" y="22"/>
                      </a:lnTo>
                      <a:lnTo>
                        <a:pt x="52" y="26"/>
                      </a:lnTo>
                      <a:lnTo>
                        <a:pt x="46" y="28"/>
                      </a:lnTo>
                      <a:lnTo>
                        <a:pt x="38" y="2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8" name="Freeform 7"/>
                <p:cNvSpPr>
                  <a:spLocks/>
                </p:cNvSpPr>
                <p:nvPr/>
              </p:nvSpPr>
              <p:spPr bwMode="auto">
                <a:xfrm>
                  <a:off x="1082" y="733"/>
                  <a:ext cx="218" cy="86"/>
                </a:xfrm>
                <a:custGeom>
                  <a:avLst/>
                  <a:gdLst/>
                  <a:ahLst/>
                  <a:cxnLst>
                    <a:cxn ang="0">
                      <a:pos x="184" y="66"/>
                    </a:cxn>
                    <a:cxn ang="0">
                      <a:pos x="178" y="74"/>
                    </a:cxn>
                    <a:cxn ang="0">
                      <a:pos x="170" y="82"/>
                    </a:cxn>
                    <a:cxn ang="0">
                      <a:pos x="156" y="82"/>
                    </a:cxn>
                    <a:cxn ang="0">
                      <a:pos x="132" y="74"/>
                    </a:cxn>
                    <a:cxn ang="0">
                      <a:pos x="128" y="68"/>
                    </a:cxn>
                    <a:cxn ang="0">
                      <a:pos x="100" y="70"/>
                    </a:cxn>
                    <a:cxn ang="0">
                      <a:pos x="84" y="78"/>
                    </a:cxn>
                    <a:cxn ang="0">
                      <a:pos x="64" y="86"/>
                    </a:cxn>
                    <a:cxn ang="0">
                      <a:pos x="42" y="84"/>
                    </a:cxn>
                    <a:cxn ang="0">
                      <a:pos x="30" y="86"/>
                    </a:cxn>
                    <a:cxn ang="0">
                      <a:pos x="34" y="76"/>
                    </a:cxn>
                    <a:cxn ang="0">
                      <a:pos x="24" y="74"/>
                    </a:cxn>
                    <a:cxn ang="0">
                      <a:pos x="6" y="68"/>
                    </a:cxn>
                    <a:cxn ang="0">
                      <a:pos x="14" y="60"/>
                    </a:cxn>
                    <a:cxn ang="0">
                      <a:pos x="76" y="56"/>
                    </a:cxn>
                    <a:cxn ang="0">
                      <a:pos x="78" y="52"/>
                    </a:cxn>
                    <a:cxn ang="0">
                      <a:pos x="12" y="46"/>
                    </a:cxn>
                    <a:cxn ang="0">
                      <a:pos x="20" y="38"/>
                    </a:cxn>
                    <a:cxn ang="0">
                      <a:pos x="22" y="32"/>
                    </a:cxn>
                    <a:cxn ang="0">
                      <a:pos x="44" y="26"/>
                    </a:cxn>
                    <a:cxn ang="0">
                      <a:pos x="72" y="20"/>
                    </a:cxn>
                    <a:cxn ang="0">
                      <a:pos x="96" y="6"/>
                    </a:cxn>
                    <a:cxn ang="0">
                      <a:pos x="100" y="18"/>
                    </a:cxn>
                    <a:cxn ang="0">
                      <a:pos x="110" y="16"/>
                    </a:cxn>
                    <a:cxn ang="0">
                      <a:pos x="128" y="20"/>
                    </a:cxn>
                    <a:cxn ang="0">
                      <a:pos x="134" y="16"/>
                    </a:cxn>
                    <a:cxn ang="0">
                      <a:pos x="140" y="12"/>
                    </a:cxn>
                    <a:cxn ang="0">
                      <a:pos x="152" y="16"/>
                    </a:cxn>
                    <a:cxn ang="0">
                      <a:pos x="148" y="30"/>
                    </a:cxn>
                    <a:cxn ang="0">
                      <a:pos x="154" y="30"/>
                    </a:cxn>
                    <a:cxn ang="0">
                      <a:pos x="160" y="24"/>
                    </a:cxn>
                    <a:cxn ang="0">
                      <a:pos x="164" y="12"/>
                    </a:cxn>
                    <a:cxn ang="0">
                      <a:pos x="186" y="4"/>
                    </a:cxn>
                    <a:cxn ang="0">
                      <a:pos x="218" y="0"/>
                    </a:cxn>
                    <a:cxn ang="0">
                      <a:pos x="210" y="10"/>
                    </a:cxn>
                    <a:cxn ang="0">
                      <a:pos x="184" y="32"/>
                    </a:cxn>
                    <a:cxn ang="0">
                      <a:pos x="178" y="46"/>
                    </a:cxn>
                    <a:cxn ang="0">
                      <a:pos x="182" y="52"/>
                    </a:cxn>
                    <a:cxn ang="0">
                      <a:pos x="200" y="56"/>
                    </a:cxn>
                    <a:cxn ang="0">
                      <a:pos x="204" y="62"/>
                    </a:cxn>
                    <a:cxn ang="0">
                      <a:pos x="196" y="68"/>
                    </a:cxn>
                  </a:cxnLst>
                  <a:rect l="0" t="0" r="r" b="b"/>
                  <a:pathLst>
                    <a:path w="218" h="86">
                      <a:moveTo>
                        <a:pt x="188" y="66"/>
                      </a:moveTo>
                      <a:lnTo>
                        <a:pt x="184" y="66"/>
                      </a:lnTo>
                      <a:lnTo>
                        <a:pt x="182" y="68"/>
                      </a:lnTo>
                      <a:lnTo>
                        <a:pt x="178" y="74"/>
                      </a:lnTo>
                      <a:lnTo>
                        <a:pt x="172" y="80"/>
                      </a:lnTo>
                      <a:lnTo>
                        <a:pt x="170" y="82"/>
                      </a:lnTo>
                      <a:lnTo>
                        <a:pt x="166" y="84"/>
                      </a:lnTo>
                      <a:lnTo>
                        <a:pt x="156" y="82"/>
                      </a:lnTo>
                      <a:lnTo>
                        <a:pt x="142" y="80"/>
                      </a:lnTo>
                      <a:lnTo>
                        <a:pt x="132" y="74"/>
                      </a:lnTo>
                      <a:lnTo>
                        <a:pt x="128" y="72"/>
                      </a:lnTo>
                      <a:lnTo>
                        <a:pt x="128" y="68"/>
                      </a:lnTo>
                      <a:lnTo>
                        <a:pt x="106" y="68"/>
                      </a:lnTo>
                      <a:lnTo>
                        <a:pt x="100" y="70"/>
                      </a:lnTo>
                      <a:lnTo>
                        <a:pt x="96" y="72"/>
                      </a:lnTo>
                      <a:lnTo>
                        <a:pt x="84" y="78"/>
                      </a:lnTo>
                      <a:lnTo>
                        <a:pt x="72" y="84"/>
                      </a:lnTo>
                      <a:lnTo>
                        <a:pt x="64" y="86"/>
                      </a:lnTo>
                      <a:lnTo>
                        <a:pt x="56" y="86"/>
                      </a:lnTo>
                      <a:lnTo>
                        <a:pt x="42" y="84"/>
                      </a:lnTo>
                      <a:lnTo>
                        <a:pt x="36" y="84"/>
                      </a:lnTo>
                      <a:lnTo>
                        <a:pt x="30" y="86"/>
                      </a:lnTo>
                      <a:lnTo>
                        <a:pt x="30" y="78"/>
                      </a:lnTo>
                      <a:lnTo>
                        <a:pt x="34" y="76"/>
                      </a:lnTo>
                      <a:lnTo>
                        <a:pt x="36" y="72"/>
                      </a:lnTo>
                      <a:lnTo>
                        <a:pt x="24" y="74"/>
                      </a:lnTo>
                      <a:lnTo>
                        <a:pt x="14" y="72"/>
                      </a:lnTo>
                      <a:lnTo>
                        <a:pt x="6" y="68"/>
                      </a:lnTo>
                      <a:lnTo>
                        <a:pt x="0" y="64"/>
                      </a:lnTo>
                      <a:lnTo>
                        <a:pt x="14" y="60"/>
                      </a:lnTo>
                      <a:lnTo>
                        <a:pt x="28" y="56"/>
                      </a:lnTo>
                      <a:lnTo>
                        <a:pt x="76" y="56"/>
                      </a:lnTo>
                      <a:lnTo>
                        <a:pt x="76" y="54"/>
                      </a:lnTo>
                      <a:lnTo>
                        <a:pt x="78" y="52"/>
                      </a:lnTo>
                      <a:lnTo>
                        <a:pt x="12" y="52"/>
                      </a:lnTo>
                      <a:lnTo>
                        <a:pt x="12" y="46"/>
                      </a:lnTo>
                      <a:lnTo>
                        <a:pt x="14" y="44"/>
                      </a:lnTo>
                      <a:lnTo>
                        <a:pt x="20" y="38"/>
                      </a:lnTo>
                      <a:lnTo>
                        <a:pt x="20" y="36"/>
                      </a:lnTo>
                      <a:lnTo>
                        <a:pt x="22" y="32"/>
                      </a:lnTo>
                      <a:lnTo>
                        <a:pt x="28" y="30"/>
                      </a:lnTo>
                      <a:lnTo>
                        <a:pt x="44" y="26"/>
                      </a:lnTo>
                      <a:lnTo>
                        <a:pt x="58" y="24"/>
                      </a:lnTo>
                      <a:lnTo>
                        <a:pt x="72" y="20"/>
                      </a:lnTo>
                      <a:lnTo>
                        <a:pt x="84" y="14"/>
                      </a:lnTo>
                      <a:lnTo>
                        <a:pt x="96" y="6"/>
                      </a:lnTo>
                      <a:lnTo>
                        <a:pt x="96" y="16"/>
                      </a:lnTo>
                      <a:lnTo>
                        <a:pt x="100" y="18"/>
                      </a:lnTo>
                      <a:lnTo>
                        <a:pt x="102" y="18"/>
                      </a:lnTo>
                      <a:lnTo>
                        <a:pt x="110" y="16"/>
                      </a:lnTo>
                      <a:lnTo>
                        <a:pt x="118" y="18"/>
                      </a:lnTo>
                      <a:lnTo>
                        <a:pt x="128" y="20"/>
                      </a:lnTo>
                      <a:lnTo>
                        <a:pt x="132" y="20"/>
                      </a:lnTo>
                      <a:lnTo>
                        <a:pt x="134" y="16"/>
                      </a:lnTo>
                      <a:lnTo>
                        <a:pt x="138" y="14"/>
                      </a:lnTo>
                      <a:lnTo>
                        <a:pt x="140" y="12"/>
                      </a:lnTo>
                      <a:lnTo>
                        <a:pt x="146" y="14"/>
                      </a:lnTo>
                      <a:lnTo>
                        <a:pt x="152" y="16"/>
                      </a:lnTo>
                      <a:lnTo>
                        <a:pt x="148" y="26"/>
                      </a:lnTo>
                      <a:lnTo>
                        <a:pt x="148" y="30"/>
                      </a:lnTo>
                      <a:lnTo>
                        <a:pt x="152" y="30"/>
                      </a:lnTo>
                      <a:lnTo>
                        <a:pt x="154" y="30"/>
                      </a:lnTo>
                      <a:lnTo>
                        <a:pt x="156" y="28"/>
                      </a:lnTo>
                      <a:lnTo>
                        <a:pt x="160" y="24"/>
                      </a:lnTo>
                      <a:lnTo>
                        <a:pt x="160" y="18"/>
                      </a:lnTo>
                      <a:lnTo>
                        <a:pt x="164" y="12"/>
                      </a:lnTo>
                      <a:lnTo>
                        <a:pt x="172" y="8"/>
                      </a:lnTo>
                      <a:lnTo>
                        <a:pt x="186" y="4"/>
                      </a:lnTo>
                      <a:lnTo>
                        <a:pt x="208" y="0"/>
                      </a:lnTo>
                      <a:lnTo>
                        <a:pt x="218" y="0"/>
                      </a:lnTo>
                      <a:lnTo>
                        <a:pt x="214" y="4"/>
                      </a:lnTo>
                      <a:lnTo>
                        <a:pt x="210" y="10"/>
                      </a:lnTo>
                      <a:lnTo>
                        <a:pt x="196" y="20"/>
                      </a:lnTo>
                      <a:lnTo>
                        <a:pt x="184" y="32"/>
                      </a:lnTo>
                      <a:lnTo>
                        <a:pt x="180" y="40"/>
                      </a:lnTo>
                      <a:lnTo>
                        <a:pt x="178" y="46"/>
                      </a:lnTo>
                      <a:lnTo>
                        <a:pt x="180" y="48"/>
                      </a:lnTo>
                      <a:lnTo>
                        <a:pt x="182" y="52"/>
                      </a:lnTo>
                      <a:lnTo>
                        <a:pt x="190" y="54"/>
                      </a:lnTo>
                      <a:lnTo>
                        <a:pt x="200" y="56"/>
                      </a:lnTo>
                      <a:lnTo>
                        <a:pt x="202" y="60"/>
                      </a:lnTo>
                      <a:lnTo>
                        <a:pt x="204" y="62"/>
                      </a:lnTo>
                      <a:lnTo>
                        <a:pt x="202" y="66"/>
                      </a:lnTo>
                      <a:lnTo>
                        <a:pt x="196" y="68"/>
                      </a:lnTo>
                      <a:lnTo>
                        <a:pt x="188" y="6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9" name="Freeform 8"/>
                <p:cNvSpPr>
                  <a:spLocks/>
                </p:cNvSpPr>
                <p:nvPr/>
              </p:nvSpPr>
              <p:spPr bwMode="auto">
                <a:xfrm>
                  <a:off x="1184" y="687"/>
                  <a:ext cx="142" cy="34"/>
                </a:xfrm>
                <a:custGeom>
                  <a:avLst/>
                  <a:gdLst/>
                  <a:ahLst/>
                  <a:cxnLst>
                    <a:cxn ang="0">
                      <a:pos x="38" y="34"/>
                    </a:cxn>
                    <a:cxn ang="0">
                      <a:pos x="34" y="32"/>
                    </a:cxn>
                    <a:cxn ang="0">
                      <a:pos x="30" y="32"/>
                    </a:cxn>
                    <a:cxn ang="0">
                      <a:pos x="34" y="28"/>
                    </a:cxn>
                    <a:cxn ang="0">
                      <a:pos x="40" y="26"/>
                    </a:cxn>
                    <a:cxn ang="0">
                      <a:pos x="20" y="24"/>
                    </a:cxn>
                    <a:cxn ang="0">
                      <a:pos x="0" y="22"/>
                    </a:cxn>
                    <a:cxn ang="0">
                      <a:pos x="2" y="20"/>
                    </a:cxn>
                    <a:cxn ang="0">
                      <a:pos x="8" y="18"/>
                    </a:cxn>
                    <a:cxn ang="0">
                      <a:pos x="26" y="10"/>
                    </a:cxn>
                    <a:cxn ang="0">
                      <a:pos x="44" y="4"/>
                    </a:cxn>
                    <a:cxn ang="0">
                      <a:pos x="58" y="0"/>
                    </a:cxn>
                    <a:cxn ang="0">
                      <a:pos x="60" y="6"/>
                    </a:cxn>
                    <a:cxn ang="0">
                      <a:pos x="62" y="6"/>
                    </a:cxn>
                    <a:cxn ang="0">
                      <a:pos x="70" y="6"/>
                    </a:cxn>
                    <a:cxn ang="0">
                      <a:pos x="70" y="14"/>
                    </a:cxn>
                    <a:cxn ang="0">
                      <a:pos x="72" y="18"/>
                    </a:cxn>
                    <a:cxn ang="0">
                      <a:pos x="74" y="20"/>
                    </a:cxn>
                    <a:cxn ang="0">
                      <a:pos x="80" y="20"/>
                    </a:cxn>
                    <a:cxn ang="0">
                      <a:pos x="92" y="18"/>
                    </a:cxn>
                    <a:cxn ang="0">
                      <a:pos x="100" y="14"/>
                    </a:cxn>
                    <a:cxn ang="0">
                      <a:pos x="108" y="6"/>
                    </a:cxn>
                    <a:cxn ang="0">
                      <a:pos x="116" y="0"/>
                    </a:cxn>
                    <a:cxn ang="0">
                      <a:pos x="124" y="0"/>
                    </a:cxn>
                    <a:cxn ang="0">
                      <a:pos x="124" y="8"/>
                    </a:cxn>
                    <a:cxn ang="0">
                      <a:pos x="120" y="12"/>
                    </a:cxn>
                    <a:cxn ang="0">
                      <a:pos x="130" y="14"/>
                    </a:cxn>
                    <a:cxn ang="0">
                      <a:pos x="142" y="14"/>
                    </a:cxn>
                    <a:cxn ang="0">
                      <a:pos x="128" y="24"/>
                    </a:cxn>
                    <a:cxn ang="0">
                      <a:pos x="120" y="30"/>
                    </a:cxn>
                    <a:cxn ang="0">
                      <a:pos x="112" y="30"/>
                    </a:cxn>
                    <a:cxn ang="0">
                      <a:pos x="106" y="30"/>
                    </a:cxn>
                    <a:cxn ang="0">
                      <a:pos x="102" y="28"/>
                    </a:cxn>
                    <a:cxn ang="0">
                      <a:pos x="98" y="26"/>
                    </a:cxn>
                    <a:cxn ang="0">
                      <a:pos x="92" y="24"/>
                    </a:cxn>
                    <a:cxn ang="0">
                      <a:pos x="78" y="26"/>
                    </a:cxn>
                    <a:cxn ang="0">
                      <a:pos x="66" y="30"/>
                    </a:cxn>
                    <a:cxn ang="0">
                      <a:pos x="52" y="32"/>
                    </a:cxn>
                    <a:cxn ang="0">
                      <a:pos x="38" y="34"/>
                    </a:cxn>
                  </a:cxnLst>
                  <a:rect l="0" t="0" r="r" b="b"/>
                  <a:pathLst>
                    <a:path w="142" h="34">
                      <a:moveTo>
                        <a:pt x="38" y="34"/>
                      </a:moveTo>
                      <a:lnTo>
                        <a:pt x="34" y="32"/>
                      </a:lnTo>
                      <a:lnTo>
                        <a:pt x="30" y="32"/>
                      </a:lnTo>
                      <a:lnTo>
                        <a:pt x="34" y="28"/>
                      </a:lnTo>
                      <a:lnTo>
                        <a:pt x="40" y="26"/>
                      </a:lnTo>
                      <a:lnTo>
                        <a:pt x="20" y="24"/>
                      </a:lnTo>
                      <a:lnTo>
                        <a:pt x="0" y="22"/>
                      </a:lnTo>
                      <a:lnTo>
                        <a:pt x="2" y="20"/>
                      </a:lnTo>
                      <a:lnTo>
                        <a:pt x="8" y="18"/>
                      </a:lnTo>
                      <a:lnTo>
                        <a:pt x="26" y="10"/>
                      </a:lnTo>
                      <a:lnTo>
                        <a:pt x="44" y="4"/>
                      </a:lnTo>
                      <a:lnTo>
                        <a:pt x="58" y="0"/>
                      </a:lnTo>
                      <a:lnTo>
                        <a:pt x="60" y="6"/>
                      </a:lnTo>
                      <a:lnTo>
                        <a:pt x="62" y="6"/>
                      </a:lnTo>
                      <a:lnTo>
                        <a:pt x="70" y="6"/>
                      </a:lnTo>
                      <a:lnTo>
                        <a:pt x="70" y="14"/>
                      </a:lnTo>
                      <a:lnTo>
                        <a:pt x="72" y="18"/>
                      </a:lnTo>
                      <a:lnTo>
                        <a:pt x="74" y="20"/>
                      </a:lnTo>
                      <a:lnTo>
                        <a:pt x="80" y="20"/>
                      </a:lnTo>
                      <a:lnTo>
                        <a:pt x="92" y="18"/>
                      </a:lnTo>
                      <a:lnTo>
                        <a:pt x="100" y="14"/>
                      </a:lnTo>
                      <a:lnTo>
                        <a:pt x="108" y="6"/>
                      </a:lnTo>
                      <a:lnTo>
                        <a:pt x="116" y="0"/>
                      </a:lnTo>
                      <a:lnTo>
                        <a:pt x="124" y="0"/>
                      </a:lnTo>
                      <a:lnTo>
                        <a:pt x="124" y="8"/>
                      </a:lnTo>
                      <a:lnTo>
                        <a:pt x="120" y="12"/>
                      </a:lnTo>
                      <a:lnTo>
                        <a:pt x="130" y="14"/>
                      </a:lnTo>
                      <a:lnTo>
                        <a:pt x="142" y="14"/>
                      </a:lnTo>
                      <a:lnTo>
                        <a:pt x="128" y="24"/>
                      </a:lnTo>
                      <a:lnTo>
                        <a:pt x="120" y="30"/>
                      </a:lnTo>
                      <a:lnTo>
                        <a:pt x="112" y="30"/>
                      </a:lnTo>
                      <a:lnTo>
                        <a:pt x="106" y="30"/>
                      </a:lnTo>
                      <a:lnTo>
                        <a:pt x="102" y="28"/>
                      </a:lnTo>
                      <a:lnTo>
                        <a:pt x="98" y="26"/>
                      </a:lnTo>
                      <a:lnTo>
                        <a:pt x="92" y="24"/>
                      </a:lnTo>
                      <a:lnTo>
                        <a:pt x="78" y="26"/>
                      </a:lnTo>
                      <a:lnTo>
                        <a:pt x="66" y="30"/>
                      </a:lnTo>
                      <a:lnTo>
                        <a:pt x="52" y="32"/>
                      </a:lnTo>
                      <a:lnTo>
                        <a:pt x="38" y="3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0" name="Freeform 9"/>
                <p:cNvSpPr>
                  <a:spLocks/>
                </p:cNvSpPr>
                <p:nvPr/>
              </p:nvSpPr>
              <p:spPr bwMode="auto">
                <a:xfrm>
                  <a:off x="1264" y="657"/>
                  <a:ext cx="70" cy="20"/>
                </a:xfrm>
                <a:custGeom>
                  <a:avLst/>
                  <a:gdLst/>
                  <a:ahLst/>
                  <a:cxnLst>
                    <a:cxn ang="0">
                      <a:pos x="14" y="20"/>
                    </a:cxn>
                    <a:cxn ang="0">
                      <a:pos x="6" y="18"/>
                    </a:cxn>
                    <a:cxn ang="0">
                      <a:pos x="0" y="14"/>
                    </a:cxn>
                    <a:cxn ang="0">
                      <a:pos x="10" y="12"/>
                    </a:cxn>
                    <a:cxn ang="0">
                      <a:pos x="20" y="12"/>
                    </a:cxn>
                    <a:cxn ang="0">
                      <a:pos x="28" y="10"/>
                    </a:cxn>
                    <a:cxn ang="0">
                      <a:pos x="30" y="10"/>
                    </a:cxn>
                    <a:cxn ang="0">
                      <a:pos x="32" y="8"/>
                    </a:cxn>
                    <a:cxn ang="0">
                      <a:pos x="52" y="0"/>
                    </a:cxn>
                    <a:cxn ang="0">
                      <a:pos x="62" y="2"/>
                    </a:cxn>
                    <a:cxn ang="0">
                      <a:pos x="70" y="4"/>
                    </a:cxn>
                    <a:cxn ang="0">
                      <a:pos x="62" y="10"/>
                    </a:cxn>
                    <a:cxn ang="0">
                      <a:pos x="52" y="16"/>
                    </a:cxn>
                    <a:cxn ang="0">
                      <a:pos x="32" y="20"/>
                    </a:cxn>
                    <a:cxn ang="0">
                      <a:pos x="32" y="18"/>
                    </a:cxn>
                    <a:cxn ang="0">
                      <a:pos x="30" y="18"/>
                    </a:cxn>
                    <a:cxn ang="0">
                      <a:pos x="24" y="18"/>
                    </a:cxn>
                    <a:cxn ang="0">
                      <a:pos x="14" y="20"/>
                    </a:cxn>
                  </a:cxnLst>
                  <a:rect l="0" t="0" r="r" b="b"/>
                  <a:pathLst>
                    <a:path w="70" h="20">
                      <a:moveTo>
                        <a:pt x="14" y="20"/>
                      </a:moveTo>
                      <a:lnTo>
                        <a:pt x="6" y="18"/>
                      </a:lnTo>
                      <a:lnTo>
                        <a:pt x="0" y="14"/>
                      </a:lnTo>
                      <a:lnTo>
                        <a:pt x="10" y="12"/>
                      </a:lnTo>
                      <a:lnTo>
                        <a:pt x="20" y="12"/>
                      </a:lnTo>
                      <a:lnTo>
                        <a:pt x="28" y="10"/>
                      </a:lnTo>
                      <a:lnTo>
                        <a:pt x="30" y="10"/>
                      </a:lnTo>
                      <a:lnTo>
                        <a:pt x="32" y="8"/>
                      </a:lnTo>
                      <a:lnTo>
                        <a:pt x="52" y="0"/>
                      </a:lnTo>
                      <a:lnTo>
                        <a:pt x="62" y="2"/>
                      </a:lnTo>
                      <a:lnTo>
                        <a:pt x="70" y="4"/>
                      </a:lnTo>
                      <a:lnTo>
                        <a:pt x="62" y="10"/>
                      </a:lnTo>
                      <a:lnTo>
                        <a:pt x="52" y="16"/>
                      </a:lnTo>
                      <a:lnTo>
                        <a:pt x="32" y="20"/>
                      </a:lnTo>
                      <a:lnTo>
                        <a:pt x="32" y="18"/>
                      </a:lnTo>
                      <a:lnTo>
                        <a:pt x="30" y="18"/>
                      </a:lnTo>
                      <a:lnTo>
                        <a:pt x="24" y="18"/>
                      </a:lnTo>
                      <a:lnTo>
                        <a:pt x="14" y="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1" name="Freeform 10"/>
                <p:cNvSpPr>
                  <a:spLocks/>
                </p:cNvSpPr>
                <p:nvPr/>
              </p:nvSpPr>
              <p:spPr bwMode="auto">
                <a:xfrm>
                  <a:off x="1352" y="687"/>
                  <a:ext cx="72" cy="26"/>
                </a:xfrm>
                <a:custGeom>
                  <a:avLst/>
                  <a:gdLst/>
                  <a:ahLst/>
                  <a:cxnLst>
                    <a:cxn ang="0">
                      <a:pos x="12" y="6"/>
                    </a:cxn>
                    <a:cxn ang="0">
                      <a:pos x="18" y="10"/>
                    </a:cxn>
                    <a:cxn ang="0">
                      <a:pos x="24" y="12"/>
                    </a:cxn>
                    <a:cxn ang="0">
                      <a:pos x="26" y="8"/>
                    </a:cxn>
                    <a:cxn ang="0">
                      <a:pos x="26" y="6"/>
                    </a:cxn>
                    <a:cxn ang="0">
                      <a:pos x="28" y="6"/>
                    </a:cxn>
                    <a:cxn ang="0">
                      <a:pos x="32" y="6"/>
                    </a:cxn>
                    <a:cxn ang="0">
                      <a:pos x="36" y="8"/>
                    </a:cxn>
                    <a:cxn ang="0">
                      <a:pos x="42" y="12"/>
                    </a:cxn>
                    <a:cxn ang="0">
                      <a:pos x="44" y="4"/>
                    </a:cxn>
                    <a:cxn ang="0">
                      <a:pos x="46" y="0"/>
                    </a:cxn>
                    <a:cxn ang="0">
                      <a:pos x="50" y="0"/>
                    </a:cxn>
                    <a:cxn ang="0">
                      <a:pos x="60" y="2"/>
                    </a:cxn>
                    <a:cxn ang="0">
                      <a:pos x="66" y="2"/>
                    </a:cxn>
                    <a:cxn ang="0">
                      <a:pos x="70" y="0"/>
                    </a:cxn>
                    <a:cxn ang="0">
                      <a:pos x="72" y="6"/>
                    </a:cxn>
                    <a:cxn ang="0">
                      <a:pos x="68" y="12"/>
                    </a:cxn>
                    <a:cxn ang="0">
                      <a:pos x="60" y="18"/>
                    </a:cxn>
                    <a:cxn ang="0">
                      <a:pos x="50" y="22"/>
                    </a:cxn>
                    <a:cxn ang="0">
                      <a:pos x="46" y="22"/>
                    </a:cxn>
                    <a:cxn ang="0">
                      <a:pos x="40" y="22"/>
                    </a:cxn>
                    <a:cxn ang="0">
                      <a:pos x="36" y="26"/>
                    </a:cxn>
                    <a:cxn ang="0">
                      <a:pos x="30" y="26"/>
                    </a:cxn>
                    <a:cxn ang="0">
                      <a:pos x="26" y="26"/>
                    </a:cxn>
                    <a:cxn ang="0">
                      <a:pos x="22" y="24"/>
                    </a:cxn>
                    <a:cxn ang="0">
                      <a:pos x="20" y="22"/>
                    </a:cxn>
                    <a:cxn ang="0">
                      <a:pos x="20" y="16"/>
                    </a:cxn>
                    <a:cxn ang="0">
                      <a:pos x="6" y="16"/>
                    </a:cxn>
                    <a:cxn ang="0">
                      <a:pos x="2" y="14"/>
                    </a:cxn>
                    <a:cxn ang="0">
                      <a:pos x="0" y="10"/>
                    </a:cxn>
                    <a:cxn ang="0">
                      <a:pos x="0" y="6"/>
                    </a:cxn>
                    <a:cxn ang="0">
                      <a:pos x="0" y="4"/>
                    </a:cxn>
                    <a:cxn ang="0">
                      <a:pos x="2" y="2"/>
                    </a:cxn>
                    <a:cxn ang="0">
                      <a:pos x="8" y="0"/>
                    </a:cxn>
                    <a:cxn ang="0">
                      <a:pos x="12" y="2"/>
                    </a:cxn>
                    <a:cxn ang="0">
                      <a:pos x="14" y="4"/>
                    </a:cxn>
                    <a:cxn ang="0">
                      <a:pos x="18" y="10"/>
                    </a:cxn>
                    <a:cxn ang="0">
                      <a:pos x="18" y="8"/>
                    </a:cxn>
                    <a:cxn ang="0">
                      <a:pos x="12" y="6"/>
                    </a:cxn>
                  </a:cxnLst>
                  <a:rect l="0" t="0" r="r" b="b"/>
                  <a:pathLst>
                    <a:path w="72" h="26">
                      <a:moveTo>
                        <a:pt x="12" y="6"/>
                      </a:moveTo>
                      <a:lnTo>
                        <a:pt x="18" y="10"/>
                      </a:lnTo>
                      <a:lnTo>
                        <a:pt x="24" y="12"/>
                      </a:lnTo>
                      <a:lnTo>
                        <a:pt x="26" y="8"/>
                      </a:lnTo>
                      <a:lnTo>
                        <a:pt x="26" y="6"/>
                      </a:lnTo>
                      <a:lnTo>
                        <a:pt x="28" y="6"/>
                      </a:lnTo>
                      <a:lnTo>
                        <a:pt x="32" y="6"/>
                      </a:lnTo>
                      <a:lnTo>
                        <a:pt x="36" y="8"/>
                      </a:lnTo>
                      <a:lnTo>
                        <a:pt x="42" y="12"/>
                      </a:lnTo>
                      <a:lnTo>
                        <a:pt x="44" y="4"/>
                      </a:lnTo>
                      <a:lnTo>
                        <a:pt x="46" y="0"/>
                      </a:lnTo>
                      <a:lnTo>
                        <a:pt x="50" y="0"/>
                      </a:lnTo>
                      <a:lnTo>
                        <a:pt x="60" y="2"/>
                      </a:lnTo>
                      <a:lnTo>
                        <a:pt x="66" y="2"/>
                      </a:lnTo>
                      <a:lnTo>
                        <a:pt x="70" y="0"/>
                      </a:lnTo>
                      <a:lnTo>
                        <a:pt x="72" y="6"/>
                      </a:lnTo>
                      <a:lnTo>
                        <a:pt x="68" y="12"/>
                      </a:lnTo>
                      <a:lnTo>
                        <a:pt x="60" y="18"/>
                      </a:lnTo>
                      <a:lnTo>
                        <a:pt x="50" y="22"/>
                      </a:lnTo>
                      <a:lnTo>
                        <a:pt x="46" y="22"/>
                      </a:lnTo>
                      <a:lnTo>
                        <a:pt x="40" y="22"/>
                      </a:lnTo>
                      <a:lnTo>
                        <a:pt x="36" y="26"/>
                      </a:lnTo>
                      <a:lnTo>
                        <a:pt x="30" y="26"/>
                      </a:lnTo>
                      <a:lnTo>
                        <a:pt x="26" y="26"/>
                      </a:lnTo>
                      <a:lnTo>
                        <a:pt x="22" y="24"/>
                      </a:lnTo>
                      <a:lnTo>
                        <a:pt x="20" y="22"/>
                      </a:lnTo>
                      <a:lnTo>
                        <a:pt x="20" y="16"/>
                      </a:lnTo>
                      <a:lnTo>
                        <a:pt x="6" y="16"/>
                      </a:lnTo>
                      <a:lnTo>
                        <a:pt x="2" y="14"/>
                      </a:lnTo>
                      <a:lnTo>
                        <a:pt x="0" y="10"/>
                      </a:lnTo>
                      <a:lnTo>
                        <a:pt x="0" y="6"/>
                      </a:lnTo>
                      <a:lnTo>
                        <a:pt x="0" y="4"/>
                      </a:lnTo>
                      <a:lnTo>
                        <a:pt x="2" y="2"/>
                      </a:lnTo>
                      <a:lnTo>
                        <a:pt x="8" y="0"/>
                      </a:lnTo>
                      <a:lnTo>
                        <a:pt x="12" y="2"/>
                      </a:lnTo>
                      <a:lnTo>
                        <a:pt x="14" y="4"/>
                      </a:lnTo>
                      <a:lnTo>
                        <a:pt x="18" y="10"/>
                      </a:lnTo>
                      <a:lnTo>
                        <a:pt x="18" y="8"/>
                      </a:lnTo>
                      <a:lnTo>
                        <a:pt x="12"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2" name="Freeform 11"/>
                <p:cNvSpPr>
                  <a:spLocks/>
                </p:cNvSpPr>
                <p:nvPr/>
              </p:nvSpPr>
              <p:spPr bwMode="auto">
                <a:xfrm>
                  <a:off x="1454" y="657"/>
                  <a:ext cx="38" cy="20"/>
                </a:xfrm>
                <a:custGeom>
                  <a:avLst/>
                  <a:gdLst/>
                  <a:ahLst/>
                  <a:cxnLst>
                    <a:cxn ang="0">
                      <a:pos x="34" y="6"/>
                    </a:cxn>
                    <a:cxn ang="0">
                      <a:pos x="28" y="10"/>
                    </a:cxn>
                    <a:cxn ang="0">
                      <a:pos x="32" y="12"/>
                    </a:cxn>
                    <a:cxn ang="0">
                      <a:pos x="38" y="12"/>
                    </a:cxn>
                    <a:cxn ang="0">
                      <a:pos x="36" y="18"/>
                    </a:cxn>
                    <a:cxn ang="0">
                      <a:pos x="38" y="20"/>
                    </a:cxn>
                    <a:cxn ang="0">
                      <a:pos x="16" y="20"/>
                    </a:cxn>
                    <a:cxn ang="0">
                      <a:pos x="8" y="14"/>
                    </a:cxn>
                    <a:cxn ang="0">
                      <a:pos x="2" y="12"/>
                    </a:cxn>
                    <a:cxn ang="0">
                      <a:pos x="0" y="6"/>
                    </a:cxn>
                    <a:cxn ang="0">
                      <a:pos x="2" y="2"/>
                    </a:cxn>
                    <a:cxn ang="0">
                      <a:pos x="4" y="0"/>
                    </a:cxn>
                    <a:cxn ang="0">
                      <a:pos x="8" y="0"/>
                    </a:cxn>
                    <a:cxn ang="0">
                      <a:pos x="14" y="0"/>
                    </a:cxn>
                    <a:cxn ang="0">
                      <a:pos x="26" y="4"/>
                    </a:cxn>
                    <a:cxn ang="0">
                      <a:pos x="34" y="6"/>
                    </a:cxn>
                  </a:cxnLst>
                  <a:rect l="0" t="0" r="r" b="b"/>
                  <a:pathLst>
                    <a:path w="38" h="20">
                      <a:moveTo>
                        <a:pt x="34" y="6"/>
                      </a:moveTo>
                      <a:lnTo>
                        <a:pt x="28" y="10"/>
                      </a:lnTo>
                      <a:lnTo>
                        <a:pt x="32" y="12"/>
                      </a:lnTo>
                      <a:lnTo>
                        <a:pt x="38" y="12"/>
                      </a:lnTo>
                      <a:lnTo>
                        <a:pt x="36" y="18"/>
                      </a:lnTo>
                      <a:lnTo>
                        <a:pt x="38" y="20"/>
                      </a:lnTo>
                      <a:lnTo>
                        <a:pt x="16" y="20"/>
                      </a:lnTo>
                      <a:lnTo>
                        <a:pt x="8" y="14"/>
                      </a:lnTo>
                      <a:lnTo>
                        <a:pt x="2" y="12"/>
                      </a:lnTo>
                      <a:lnTo>
                        <a:pt x="0" y="6"/>
                      </a:lnTo>
                      <a:lnTo>
                        <a:pt x="2" y="2"/>
                      </a:lnTo>
                      <a:lnTo>
                        <a:pt x="4" y="0"/>
                      </a:lnTo>
                      <a:lnTo>
                        <a:pt x="8" y="0"/>
                      </a:lnTo>
                      <a:lnTo>
                        <a:pt x="14" y="0"/>
                      </a:lnTo>
                      <a:lnTo>
                        <a:pt x="26" y="4"/>
                      </a:lnTo>
                      <a:lnTo>
                        <a:pt x="34"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3" name="Freeform 12"/>
                <p:cNvSpPr>
                  <a:spLocks/>
                </p:cNvSpPr>
                <p:nvPr/>
              </p:nvSpPr>
              <p:spPr bwMode="auto">
                <a:xfrm>
                  <a:off x="1502" y="605"/>
                  <a:ext cx="410" cy="92"/>
                </a:xfrm>
                <a:custGeom>
                  <a:avLst/>
                  <a:gdLst/>
                  <a:ahLst/>
                  <a:cxnLst>
                    <a:cxn ang="0">
                      <a:pos x="182" y="62"/>
                    </a:cxn>
                    <a:cxn ang="0">
                      <a:pos x="170" y="54"/>
                    </a:cxn>
                    <a:cxn ang="0">
                      <a:pos x="166" y="70"/>
                    </a:cxn>
                    <a:cxn ang="0">
                      <a:pos x="158" y="78"/>
                    </a:cxn>
                    <a:cxn ang="0">
                      <a:pos x="150" y="78"/>
                    </a:cxn>
                    <a:cxn ang="0">
                      <a:pos x="142" y="72"/>
                    </a:cxn>
                    <a:cxn ang="0">
                      <a:pos x="146" y="76"/>
                    </a:cxn>
                    <a:cxn ang="0">
                      <a:pos x="142" y="88"/>
                    </a:cxn>
                    <a:cxn ang="0">
                      <a:pos x="124" y="92"/>
                    </a:cxn>
                    <a:cxn ang="0">
                      <a:pos x="114" y="88"/>
                    </a:cxn>
                    <a:cxn ang="0">
                      <a:pos x="50" y="86"/>
                    </a:cxn>
                    <a:cxn ang="0">
                      <a:pos x="30" y="88"/>
                    </a:cxn>
                    <a:cxn ang="0">
                      <a:pos x="26" y="86"/>
                    </a:cxn>
                    <a:cxn ang="0">
                      <a:pos x="26" y="78"/>
                    </a:cxn>
                    <a:cxn ang="0">
                      <a:pos x="38" y="78"/>
                    </a:cxn>
                    <a:cxn ang="0">
                      <a:pos x="56" y="74"/>
                    </a:cxn>
                    <a:cxn ang="0">
                      <a:pos x="62" y="66"/>
                    </a:cxn>
                    <a:cxn ang="0">
                      <a:pos x="74" y="68"/>
                    </a:cxn>
                    <a:cxn ang="0">
                      <a:pos x="82" y="72"/>
                    </a:cxn>
                    <a:cxn ang="0">
                      <a:pos x="82" y="64"/>
                    </a:cxn>
                    <a:cxn ang="0">
                      <a:pos x="78" y="54"/>
                    </a:cxn>
                    <a:cxn ang="0">
                      <a:pos x="70" y="54"/>
                    </a:cxn>
                    <a:cxn ang="0">
                      <a:pos x="54" y="56"/>
                    </a:cxn>
                    <a:cxn ang="0">
                      <a:pos x="38" y="58"/>
                    </a:cxn>
                    <a:cxn ang="0">
                      <a:pos x="12" y="56"/>
                    </a:cxn>
                    <a:cxn ang="0">
                      <a:pos x="4" y="50"/>
                    </a:cxn>
                    <a:cxn ang="0">
                      <a:pos x="0" y="42"/>
                    </a:cxn>
                    <a:cxn ang="0">
                      <a:pos x="8" y="34"/>
                    </a:cxn>
                    <a:cxn ang="0">
                      <a:pos x="46" y="26"/>
                    </a:cxn>
                    <a:cxn ang="0">
                      <a:pos x="84" y="28"/>
                    </a:cxn>
                    <a:cxn ang="0">
                      <a:pos x="104" y="38"/>
                    </a:cxn>
                    <a:cxn ang="0">
                      <a:pos x="112" y="40"/>
                    </a:cxn>
                    <a:cxn ang="0">
                      <a:pos x="116" y="32"/>
                    </a:cxn>
                    <a:cxn ang="0">
                      <a:pos x="126" y="28"/>
                    </a:cxn>
                    <a:cxn ang="0">
                      <a:pos x="142" y="34"/>
                    </a:cxn>
                    <a:cxn ang="0">
                      <a:pos x="154" y="38"/>
                    </a:cxn>
                    <a:cxn ang="0">
                      <a:pos x="150" y="32"/>
                    </a:cxn>
                    <a:cxn ang="0">
                      <a:pos x="130" y="26"/>
                    </a:cxn>
                    <a:cxn ang="0">
                      <a:pos x="106" y="26"/>
                    </a:cxn>
                    <a:cxn ang="0">
                      <a:pos x="88" y="26"/>
                    </a:cxn>
                    <a:cxn ang="0">
                      <a:pos x="84" y="22"/>
                    </a:cxn>
                    <a:cxn ang="0">
                      <a:pos x="90" y="14"/>
                    </a:cxn>
                    <a:cxn ang="0">
                      <a:pos x="136" y="14"/>
                    </a:cxn>
                    <a:cxn ang="0">
                      <a:pos x="152" y="10"/>
                    </a:cxn>
                    <a:cxn ang="0">
                      <a:pos x="170" y="8"/>
                    </a:cxn>
                    <a:cxn ang="0">
                      <a:pos x="180" y="10"/>
                    </a:cxn>
                    <a:cxn ang="0">
                      <a:pos x="186" y="12"/>
                    </a:cxn>
                    <a:cxn ang="0">
                      <a:pos x="218" y="4"/>
                    </a:cxn>
                    <a:cxn ang="0">
                      <a:pos x="272" y="0"/>
                    </a:cxn>
                    <a:cxn ang="0">
                      <a:pos x="352" y="2"/>
                    </a:cxn>
                    <a:cxn ang="0">
                      <a:pos x="392" y="6"/>
                    </a:cxn>
                    <a:cxn ang="0">
                      <a:pos x="396" y="18"/>
                    </a:cxn>
                    <a:cxn ang="0">
                      <a:pos x="358" y="26"/>
                    </a:cxn>
                    <a:cxn ang="0">
                      <a:pos x="340" y="26"/>
                    </a:cxn>
                    <a:cxn ang="0">
                      <a:pos x="334" y="26"/>
                    </a:cxn>
                    <a:cxn ang="0">
                      <a:pos x="334" y="28"/>
                    </a:cxn>
                    <a:cxn ang="0">
                      <a:pos x="304" y="28"/>
                    </a:cxn>
                    <a:cxn ang="0">
                      <a:pos x="282" y="34"/>
                    </a:cxn>
                    <a:cxn ang="0">
                      <a:pos x="258" y="40"/>
                    </a:cxn>
                    <a:cxn ang="0">
                      <a:pos x="232" y="40"/>
                    </a:cxn>
                    <a:cxn ang="0">
                      <a:pos x="224" y="44"/>
                    </a:cxn>
                    <a:cxn ang="0">
                      <a:pos x="212" y="56"/>
                    </a:cxn>
                    <a:cxn ang="0">
                      <a:pos x="188" y="64"/>
                    </a:cxn>
                  </a:cxnLst>
                  <a:rect l="0" t="0" r="r" b="b"/>
                  <a:pathLst>
                    <a:path w="410" h="92">
                      <a:moveTo>
                        <a:pt x="188" y="64"/>
                      </a:moveTo>
                      <a:lnTo>
                        <a:pt x="182" y="62"/>
                      </a:lnTo>
                      <a:lnTo>
                        <a:pt x="176" y="54"/>
                      </a:lnTo>
                      <a:lnTo>
                        <a:pt x="170" y="54"/>
                      </a:lnTo>
                      <a:lnTo>
                        <a:pt x="168" y="62"/>
                      </a:lnTo>
                      <a:lnTo>
                        <a:pt x="166" y="70"/>
                      </a:lnTo>
                      <a:lnTo>
                        <a:pt x="162" y="76"/>
                      </a:lnTo>
                      <a:lnTo>
                        <a:pt x="158" y="78"/>
                      </a:lnTo>
                      <a:lnTo>
                        <a:pt x="154" y="78"/>
                      </a:lnTo>
                      <a:lnTo>
                        <a:pt x="150" y="78"/>
                      </a:lnTo>
                      <a:lnTo>
                        <a:pt x="146" y="74"/>
                      </a:lnTo>
                      <a:lnTo>
                        <a:pt x="142" y="72"/>
                      </a:lnTo>
                      <a:lnTo>
                        <a:pt x="136" y="72"/>
                      </a:lnTo>
                      <a:lnTo>
                        <a:pt x="146" y="76"/>
                      </a:lnTo>
                      <a:lnTo>
                        <a:pt x="154" y="80"/>
                      </a:lnTo>
                      <a:lnTo>
                        <a:pt x="142" y="88"/>
                      </a:lnTo>
                      <a:lnTo>
                        <a:pt x="130" y="92"/>
                      </a:lnTo>
                      <a:lnTo>
                        <a:pt x="124" y="92"/>
                      </a:lnTo>
                      <a:lnTo>
                        <a:pt x="120" y="90"/>
                      </a:lnTo>
                      <a:lnTo>
                        <a:pt x="114" y="88"/>
                      </a:lnTo>
                      <a:lnTo>
                        <a:pt x="110" y="86"/>
                      </a:lnTo>
                      <a:lnTo>
                        <a:pt x="50" y="86"/>
                      </a:lnTo>
                      <a:lnTo>
                        <a:pt x="34" y="88"/>
                      </a:lnTo>
                      <a:lnTo>
                        <a:pt x="30" y="88"/>
                      </a:lnTo>
                      <a:lnTo>
                        <a:pt x="28" y="88"/>
                      </a:lnTo>
                      <a:lnTo>
                        <a:pt x="26" y="86"/>
                      </a:lnTo>
                      <a:lnTo>
                        <a:pt x="24" y="82"/>
                      </a:lnTo>
                      <a:lnTo>
                        <a:pt x="26" y="78"/>
                      </a:lnTo>
                      <a:lnTo>
                        <a:pt x="28" y="76"/>
                      </a:lnTo>
                      <a:lnTo>
                        <a:pt x="38" y="78"/>
                      </a:lnTo>
                      <a:lnTo>
                        <a:pt x="54" y="82"/>
                      </a:lnTo>
                      <a:lnTo>
                        <a:pt x="56" y="74"/>
                      </a:lnTo>
                      <a:lnTo>
                        <a:pt x="58" y="70"/>
                      </a:lnTo>
                      <a:lnTo>
                        <a:pt x="62" y="66"/>
                      </a:lnTo>
                      <a:lnTo>
                        <a:pt x="70" y="66"/>
                      </a:lnTo>
                      <a:lnTo>
                        <a:pt x="74" y="68"/>
                      </a:lnTo>
                      <a:lnTo>
                        <a:pt x="78" y="70"/>
                      </a:lnTo>
                      <a:lnTo>
                        <a:pt x="82" y="72"/>
                      </a:lnTo>
                      <a:lnTo>
                        <a:pt x="86" y="72"/>
                      </a:lnTo>
                      <a:lnTo>
                        <a:pt x="82" y="64"/>
                      </a:lnTo>
                      <a:lnTo>
                        <a:pt x="80" y="58"/>
                      </a:lnTo>
                      <a:lnTo>
                        <a:pt x="78" y="54"/>
                      </a:lnTo>
                      <a:lnTo>
                        <a:pt x="70" y="56"/>
                      </a:lnTo>
                      <a:lnTo>
                        <a:pt x="70" y="54"/>
                      </a:lnTo>
                      <a:lnTo>
                        <a:pt x="68" y="52"/>
                      </a:lnTo>
                      <a:lnTo>
                        <a:pt x="54" y="56"/>
                      </a:lnTo>
                      <a:lnTo>
                        <a:pt x="46" y="58"/>
                      </a:lnTo>
                      <a:lnTo>
                        <a:pt x="38" y="58"/>
                      </a:lnTo>
                      <a:lnTo>
                        <a:pt x="24" y="58"/>
                      </a:lnTo>
                      <a:lnTo>
                        <a:pt x="12" y="56"/>
                      </a:lnTo>
                      <a:lnTo>
                        <a:pt x="8" y="54"/>
                      </a:lnTo>
                      <a:lnTo>
                        <a:pt x="4" y="50"/>
                      </a:lnTo>
                      <a:lnTo>
                        <a:pt x="2" y="46"/>
                      </a:lnTo>
                      <a:lnTo>
                        <a:pt x="0" y="42"/>
                      </a:lnTo>
                      <a:lnTo>
                        <a:pt x="2" y="38"/>
                      </a:lnTo>
                      <a:lnTo>
                        <a:pt x="8" y="34"/>
                      </a:lnTo>
                      <a:lnTo>
                        <a:pt x="26" y="28"/>
                      </a:lnTo>
                      <a:lnTo>
                        <a:pt x="46" y="26"/>
                      </a:lnTo>
                      <a:lnTo>
                        <a:pt x="62" y="24"/>
                      </a:lnTo>
                      <a:lnTo>
                        <a:pt x="84" y="28"/>
                      </a:lnTo>
                      <a:lnTo>
                        <a:pt x="96" y="34"/>
                      </a:lnTo>
                      <a:lnTo>
                        <a:pt x="104" y="38"/>
                      </a:lnTo>
                      <a:lnTo>
                        <a:pt x="106" y="40"/>
                      </a:lnTo>
                      <a:lnTo>
                        <a:pt x="112" y="40"/>
                      </a:lnTo>
                      <a:lnTo>
                        <a:pt x="112" y="36"/>
                      </a:lnTo>
                      <a:lnTo>
                        <a:pt x="116" y="32"/>
                      </a:lnTo>
                      <a:lnTo>
                        <a:pt x="120" y="30"/>
                      </a:lnTo>
                      <a:lnTo>
                        <a:pt x="126" y="28"/>
                      </a:lnTo>
                      <a:lnTo>
                        <a:pt x="136" y="30"/>
                      </a:lnTo>
                      <a:lnTo>
                        <a:pt x="142" y="34"/>
                      </a:lnTo>
                      <a:lnTo>
                        <a:pt x="146" y="38"/>
                      </a:lnTo>
                      <a:lnTo>
                        <a:pt x="154" y="38"/>
                      </a:lnTo>
                      <a:lnTo>
                        <a:pt x="152" y="34"/>
                      </a:lnTo>
                      <a:lnTo>
                        <a:pt x="150" y="32"/>
                      </a:lnTo>
                      <a:lnTo>
                        <a:pt x="140" y="26"/>
                      </a:lnTo>
                      <a:lnTo>
                        <a:pt x="130" y="26"/>
                      </a:lnTo>
                      <a:lnTo>
                        <a:pt x="122" y="26"/>
                      </a:lnTo>
                      <a:lnTo>
                        <a:pt x="106" y="26"/>
                      </a:lnTo>
                      <a:lnTo>
                        <a:pt x="94" y="26"/>
                      </a:lnTo>
                      <a:lnTo>
                        <a:pt x="88" y="26"/>
                      </a:lnTo>
                      <a:lnTo>
                        <a:pt x="86" y="24"/>
                      </a:lnTo>
                      <a:lnTo>
                        <a:pt x="84" y="22"/>
                      </a:lnTo>
                      <a:lnTo>
                        <a:pt x="86" y="16"/>
                      </a:lnTo>
                      <a:lnTo>
                        <a:pt x="90" y="14"/>
                      </a:lnTo>
                      <a:lnTo>
                        <a:pt x="100" y="14"/>
                      </a:lnTo>
                      <a:lnTo>
                        <a:pt x="136" y="14"/>
                      </a:lnTo>
                      <a:lnTo>
                        <a:pt x="144" y="12"/>
                      </a:lnTo>
                      <a:lnTo>
                        <a:pt x="152" y="10"/>
                      </a:lnTo>
                      <a:lnTo>
                        <a:pt x="160" y="8"/>
                      </a:lnTo>
                      <a:lnTo>
                        <a:pt x="170" y="8"/>
                      </a:lnTo>
                      <a:lnTo>
                        <a:pt x="176" y="8"/>
                      </a:lnTo>
                      <a:lnTo>
                        <a:pt x="180" y="10"/>
                      </a:lnTo>
                      <a:lnTo>
                        <a:pt x="182" y="12"/>
                      </a:lnTo>
                      <a:lnTo>
                        <a:pt x="186" y="12"/>
                      </a:lnTo>
                      <a:lnTo>
                        <a:pt x="202" y="8"/>
                      </a:lnTo>
                      <a:lnTo>
                        <a:pt x="218" y="4"/>
                      </a:lnTo>
                      <a:lnTo>
                        <a:pt x="244" y="2"/>
                      </a:lnTo>
                      <a:lnTo>
                        <a:pt x="272" y="0"/>
                      </a:lnTo>
                      <a:lnTo>
                        <a:pt x="330" y="2"/>
                      </a:lnTo>
                      <a:lnTo>
                        <a:pt x="352" y="2"/>
                      </a:lnTo>
                      <a:lnTo>
                        <a:pt x="372" y="2"/>
                      </a:lnTo>
                      <a:lnTo>
                        <a:pt x="392" y="6"/>
                      </a:lnTo>
                      <a:lnTo>
                        <a:pt x="410" y="12"/>
                      </a:lnTo>
                      <a:lnTo>
                        <a:pt x="396" y="18"/>
                      </a:lnTo>
                      <a:lnTo>
                        <a:pt x="378" y="24"/>
                      </a:lnTo>
                      <a:lnTo>
                        <a:pt x="358" y="26"/>
                      </a:lnTo>
                      <a:lnTo>
                        <a:pt x="348" y="26"/>
                      </a:lnTo>
                      <a:lnTo>
                        <a:pt x="340" y="26"/>
                      </a:lnTo>
                      <a:lnTo>
                        <a:pt x="326" y="26"/>
                      </a:lnTo>
                      <a:lnTo>
                        <a:pt x="334" y="26"/>
                      </a:lnTo>
                      <a:lnTo>
                        <a:pt x="342" y="26"/>
                      </a:lnTo>
                      <a:lnTo>
                        <a:pt x="334" y="28"/>
                      </a:lnTo>
                      <a:lnTo>
                        <a:pt x="324" y="28"/>
                      </a:lnTo>
                      <a:lnTo>
                        <a:pt x="304" y="28"/>
                      </a:lnTo>
                      <a:lnTo>
                        <a:pt x="292" y="30"/>
                      </a:lnTo>
                      <a:lnTo>
                        <a:pt x="282" y="34"/>
                      </a:lnTo>
                      <a:lnTo>
                        <a:pt x="270" y="38"/>
                      </a:lnTo>
                      <a:lnTo>
                        <a:pt x="258" y="40"/>
                      </a:lnTo>
                      <a:lnTo>
                        <a:pt x="238" y="40"/>
                      </a:lnTo>
                      <a:lnTo>
                        <a:pt x="232" y="40"/>
                      </a:lnTo>
                      <a:lnTo>
                        <a:pt x="226" y="40"/>
                      </a:lnTo>
                      <a:lnTo>
                        <a:pt x="224" y="44"/>
                      </a:lnTo>
                      <a:lnTo>
                        <a:pt x="222" y="48"/>
                      </a:lnTo>
                      <a:lnTo>
                        <a:pt x="212" y="56"/>
                      </a:lnTo>
                      <a:lnTo>
                        <a:pt x="198" y="62"/>
                      </a:lnTo>
                      <a:lnTo>
                        <a:pt x="188" y="6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4" name="Freeform 13"/>
                <p:cNvSpPr>
                  <a:spLocks/>
                </p:cNvSpPr>
                <p:nvPr/>
              </p:nvSpPr>
              <p:spPr bwMode="auto">
                <a:xfrm>
                  <a:off x="1442" y="733"/>
                  <a:ext cx="306" cy="202"/>
                </a:xfrm>
                <a:custGeom>
                  <a:avLst/>
                  <a:gdLst/>
                  <a:ahLst/>
                  <a:cxnLst>
                    <a:cxn ang="0">
                      <a:pos x="132" y="10"/>
                    </a:cxn>
                    <a:cxn ang="0">
                      <a:pos x="142" y="2"/>
                    </a:cxn>
                    <a:cxn ang="0">
                      <a:pos x="170" y="4"/>
                    </a:cxn>
                    <a:cxn ang="0">
                      <a:pos x="186" y="14"/>
                    </a:cxn>
                    <a:cxn ang="0">
                      <a:pos x="186" y="20"/>
                    </a:cxn>
                    <a:cxn ang="0">
                      <a:pos x="198" y="30"/>
                    </a:cxn>
                    <a:cxn ang="0">
                      <a:pos x="210" y="36"/>
                    </a:cxn>
                    <a:cxn ang="0">
                      <a:pos x="228" y="38"/>
                    </a:cxn>
                    <a:cxn ang="0">
                      <a:pos x="254" y="68"/>
                    </a:cxn>
                    <a:cxn ang="0">
                      <a:pos x="234" y="78"/>
                    </a:cxn>
                    <a:cxn ang="0">
                      <a:pos x="252" y="88"/>
                    </a:cxn>
                    <a:cxn ang="0">
                      <a:pos x="278" y="104"/>
                    </a:cxn>
                    <a:cxn ang="0">
                      <a:pos x="288" y="112"/>
                    </a:cxn>
                    <a:cxn ang="0">
                      <a:pos x="302" y="114"/>
                    </a:cxn>
                    <a:cxn ang="0">
                      <a:pos x="296" y="122"/>
                    </a:cxn>
                    <a:cxn ang="0">
                      <a:pos x="282" y="132"/>
                    </a:cxn>
                    <a:cxn ang="0">
                      <a:pos x="264" y="142"/>
                    </a:cxn>
                    <a:cxn ang="0">
                      <a:pos x="250" y="142"/>
                    </a:cxn>
                    <a:cxn ang="0">
                      <a:pos x="246" y="128"/>
                    </a:cxn>
                    <a:cxn ang="0">
                      <a:pos x="228" y="126"/>
                    </a:cxn>
                    <a:cxn ang="0">
                      <a:pos x="212" y="130"/>
                    </a:cxn>
                    <a:cxn ang="0">
                      <a:pos x="222" y="138"/>
                    </a:cxn>
                    <a:cxn ang="0">
                      <a:pos x="236" y="154"/>
                    </a:cxn>
                    <a:cxn ang="0">
                      <a:pos x="234" y="176"/>
                    </a:cxn>
                    <a:cxn ang="0">
                      <a:pos x="236" y="190"/>
                    </a:cxn>
                    <a:cxn ang="0">
                      <a:pos x="210" y="178"/>
                    </a:cxn>
                    <a:cxn ang="0">
                      <a:pos x="202" y="170"/>
                    </a:cxn>
                    <a:cxn ang="0">
                      <a:pos x="186" y="170"/>
                    </a:cxn>
                    <a:cxn ang="0">
                      <a:pos x="208" y="200"/>
                    </a:cxn>
                    <a:cxn ang="0">
                      <a:pos x="188" y="196"/>
                    </a:cxn>
                    <a:cxn ang="0">
                      <a:pos x="142" y="184"/>
                    </a:cxn>
                    <a:cxn ang="0">
                      <a:pos x="144" y="174"/>
                    </a:cxn>
                    <a:cxn ang="0">
                      <a:pos x="142" y="168"/>
                    </a:cxn>
                    <a:cxn ang="0">
                      <a:pos x="130" y="154"/>
                    </a:cxn>
                    <a:cxn ang="0">
                      <a:pos x="94" y="156"/>
                    </a:cxn>
                    <a:cxn ang="0">
                      <a:pos x="68" y="158"/>
                    </a:cxn>
                    <a:cxn ang="0">
                      <a:pos x="66" y="152"/>
                    </a:cxn>
                    <a:cxn ang="0">
                      <a:pos x="92" y="136"/>
                    </a:cxn>
                    <a:cxn ang="0">
                      <a:pos x="112" y="142"/>
                    </a:cxn>
                    <a:cxn ang="0">
                      <a:pos x="130" y="136"/>
                    </a:cxn>
                    <a:cxn ang="0">
                      <a:pos x="144" y="124"/>
                    </a:cxn>
                    <a:cxn ang="0">
                      <a:pos x="164" y="90"/>
                    </a:cxn>
                    <a:cxn ang="0">
                      <a:pos x="154" y="80"/>
                    </a:cxn>
                    <a:cxn ang="0">
                      <a:pos x="144" y="78"/>
                    </a:cxn>
                    <a:cxn ang="0">
                      <a:pos x="136" y="66"/>
                    </a:cxn>
                    <a:cxn ang="0">
                      <a:pos x="120" y="58"/>
                    </a:cxn>
                    <a:cxn ang="0">
                      <a:pos x="108" y="66"/>
                    </a:cxn>
                    <a:cxn ang="0">
                      <a:pos x="96" y="70"/>
                    </a:cxn>
                    <a:cxn ang="0">
                      <a:pos x="82" y="62"/>
                    </a:cxn>
                    <a:cxn ang="0">
                      <a:pos x="34" y="60"/>
                    </a:cxn>
                    <a:cxn ang="0">
                      <a:pos x="24" y="48"/>
                    </a:cxn>
                    <a:cxn ang="0">
                      <a:pos x="12" y="54"/>
                    </a:cxn>
                    <a:cxn ang="0">
                      <a:pos x="2" y="50"/>
                    </a:cxn>
                    <a:cxn ang="0">
                      <a:pos x="16" y="42"/>
                    </a:cxn>
                    <a:cxn ang="0">
                      <a:pos x="4" y="32"/>
                    </a:cxn>
                    <a:cxn ang="0">
                      <a:pos x="14" y="18"/>
                    </a:cxn>
                    <a:cxn ang="0">
                      <a:pos x="60" y="6"/>
                    </a:cxn>
                    <a:cxn ang="0">
                      <a:pos x="88" y="0"/>
                    </a:cxn>
                    <a:cxn ang="0">
                      <a:pos x="68" y="12"/>
                    </a:cxn>
                    <a:cxn ang="0">
                      <a:pos x="54" y="22"/>
                    </a:cxn>
                    <a:cxn ang="0">
                      <a:pos x="64" y="24"/>
                    </a:cxn>
                    <a:cxn ang="0">
                      <a:pos x="82" y="12"/>
                    </a:cxn>
                  </a:cxnLst>
                  <a:rect l="0" t="0" r="r" b="b"/>
                  <a:pathLst>
                    <a:path w="306" h="202">
                      <a:moveTo>
                        <a:pt x="122" y="0"/>
                      </a:moveTo>
                      <a:lnTo>
                        <a:pt x="134" y="0"/>
                      </a:lnTo>
                      <a:lnTo>
                        <a:pt x="132" y="10"/>
                      </a:lnTo>
                      <a:lnTo>
                        <a:pt x="136" y="8"/>
                      </a:lnTo>
                      <a:lnTo>
                        <a:pt x="140" y="4"/>
                      </a:lnTo>
                      <a:lnTo>
                        <a:pt x="142" y="2"/>
                      </a:lnTo>
                      <a:lnTo>
                        <a:pt x="148" y="0"/>
                      </a:lnTo>
                      <a:lnTo>
                        <a:pt x="158" y="0"/>
                      </a:lnTo>
                      <a:lnTo>
                        <a:pt x="170" y="4"/>
                      </a:lnTo>
                      <a:lnTo>
                        <a:pt x="180" y="8"/>
                      </a:lnTo>
                      <a:lnTo>
                        <a:pt x="184" y="12"/>
                      </a:lnTo>
                      <a:lnTo>
                        <a:pt x="186" y="14"/>
                      </a:lnTo>
                      <a:lnTo>
                        <a:pt x="152" y="20"/>
                      </a:lnTo>
                      <a:lnTo>
                        <a:pt x="170" y="22"/>
                      </a:lnTo>
                      <a:lnTo>
                        <a:pt x="186" y="20"/>
                      </a:lnTo>
                      <a:lnTo>
                        <a:pt x="190" y="22"/>
                      </a:lnTo>
                      <a:lnTo>
                        <a:pt x="194" y="24"/>
                      </a:lnTo>
                      <a:lnTo>
                        <a:pt x="198" y="30"/>
                      </a:lnTo>
                      <a:lnTo>
                        <a:pt x="200" y="36"/>
                      </a:lnTo>
                      <a:lnTo>
                        <a:pt x="204" y="42"/>
                      </a:lnTo>
                      <a:lnTo>
                        <a:pt x="210" y="36"/>
                      </a:lnTo>
                      <a:lnTo>
                        <a:pt x="214" y="34"/>
                      </a:lnTo>
                      <a:lnTo>
                        <a:pt x="218" y="34"/>
                      </a:lnTo>
                      <a:lnTo>
                        <a:pt x="228" y="38"/>
                      </a:lnTo>
                      <a:lnTo>
                        <a:pt x="242" y="46"/>
                      </a:lnTo>
                      <a:lnTo>
                        <a:pt x="264" y="62"/>
                      </a:lnTo>
                      <a:lnTo>
                        <a:pt x="254" y="68"/>
                      </a:lnTo>
                      <a:lnTo>
                        <a:pt x="248" y="72"/>
                      </a:lnTo>
                      <a:lnTo>
                        <a:pt x="246" y="78"/>
                      </a:lnTo>
                      <a:lnTo>
                        <a:pt x="234" y="78"/>
                      </a:lnTo>
                      <a:lnTo>
                        <a:pt x="234" y="84"/>
                      </a:lnTo>
                      <a:lnTo>
                        <a:pt x="242" y="84"/>
                      </a:lnTo>
                      <a:lnTo>
                        <a:pt x="252" y="88"/>
                      </a:lnTo>
                      <a:lnTo>
                        <a:pt x="264" y="92"/>
                      </a:lnTo>
                      <a:lnTo>
                        <a:pt x="276" y="100"/>
                      </a:lnTo>
                      <a:lnTo>
                        <a:pt x="278" y="104"/>
                      </a:lnTo>
                      <a:lnTo>
                        <a:pt x="278" y="108"/>
                      </a:lnTo>
                      <a:lnTo>
                        <a:pt x="284" y="110"/>
                      </a:lnTo>
                      <a:lnTo>
                        <a:pt x="288" y="112"/>
                      </a:lnTo>
                      <a:lnTo>
                        <a:pt x="292" y="114"/>
                      </a:lnTo>
                      <a:lnTo>
                        <a:pt x="296" y="114"/>
                      </a:lnTo>
                      <a:lnTo>
                        <a:pt x="302" y="114"/>
                      </a:lnTo>
                      <a:lnTo>
                        <a:pt x="306" y="112"/>
                      </a:lnTo>
                      <a:lnTo>
                        <a:pt x="306" y="120"/>
                      </a:lnTo>
                      <a:lnTo>
                        <a:pt x="296" y="122"/>
                      </a:lnTo>
                      <a:lnTo>
                        <a:pt x="288" y="124"/>
                      </a:lnTo>
                      <a:lnTo>
                        <a:pt x="288" y="134"/>
                      </a:lnTo>
                      <a:lnTo>
                        <a:pt x="282" y="132"/>
                      </a:lnTo>
                      <a:lnTo>
                        <a:pt x="278" y="130"/>
                      </a:lnTo>
                      <a:lnTo>
                        <a:pt x="270" y="138"/>
                      </a:lnTo>
                      <a:lnTo>
                        <a:pt x="264" y="142"/>
                      </a:lnTo>
                      <a:lnTo>
                        <a:pt x="260" y="144"/>
                      </a:lnTo>
                      <a:lnTo>
                        <a:pt x="254" y="144"/>
                      </a:lnTo>
                      <a:lnTo>
                        <a:pt x="250" y="142"/>
                      </a:lnTo>
                      <a:lnTo>
                        <a:pt x="248" y="138"/>
                      </a:lnTo>
                      <a:lnTo>
                        <a:pt x="246" y="136"/>
                      </a:lnTo>
                      <a:lnTo>
                        <a:pt x="246" y="128"/>
                      </a:lnTo>
                      <a:lnTo>
                        <a:pt x="242" y="120"/>
                      </a:lnTo>
                      <a:lnTo>
                        <a:pt x="226" y="120"/>
                      </a:lnTo>
                      <a:lnTo>
                        <a:pt x="228" y="126"/>
                      </a:lnTo>
                      <a:lnTo>
                        <a:pt x="224" y="128"/>
                      </a:lnTo>
                      <a:lnTo>
                        <a:pt x="220" y="128"/>
                      </a:lnTo>
                      <a:lnTo>
                        <a:pt x="212" y="130"/>
                      </a:lnTo>
                      <a:lnTo>
                        <a:pt x="214" y="132"/>
                      </a:lnTo>
                      <a:lnTo>
                        <a:pt x="216" y="136"/>
                      </a:lnTo>
                      <a:lnTo>
                        <a:pt x="222" y="138"/>
                      </a:lnTo>
                      <a:lnTo>
                        <a:pt x="222" y="148"/>
                      </a:lnTo>
                      <a:lnTo>
                        <a:pt x="230" y="150"/>
                      </a:lnTo>
                      <a:lnTo>
                        <a:pt x="236" y="154"/>
                      </a:lnTo>
                      <a:lnTo>
                        <a:pt x="238" y="162"/>
                      </a:lnTo>
                      <a:lnTo>
                        <a:pt x="236" y="168"/>
                      </a:lnTo>
                      <a:lnTo>
                        <a:pt x="234" y="176"/>
                      </a:lnTo>
                      <a:lnTo>
                        <a:pt x="234" y="180"/>
                      </a:lnTo>
                      <a:lnTo>
                        <a:pt x="232" y="184"/>
                      </a:lnTo>
                      <a:lnTo>
                        <a:pt x="236" y="190"/>
                      </a:lnTo>
                      <a:lnTo>
                        <a:pt x="228" y="188"/>
                      </a:lnTo>
                      <a:lnTo>
                        <a:pt x="218" y="184"/>
                      </a:lnTo>
                      <a:lnTo>
                        <a:pt x="210" y="178"/>
                      </a:lnTo>
                      <a:lnTo>
                        <a:pt x="206" y="176"/>
                      </a:lnTo>
                      <a:lnTo>
                        <a:pt x="206" y="172"/>
                      </a:lnTo>
                      <a:lnTo>
                        <a:pt x="202" y="170"/>
                      </a:lnTo>
                      <a:lnTo>
                        <a:pt x="196" y="168"/>
                      </a:lnTo>
                      <a:lnTo>
                        <a:pt x="184" y="168"/>
                      </a:lnTo>
                      <a:lnTo>
                        <a:pt x="186" y="170"/>
                      </a:lnTo>
                      <a:lnTo>
                        <a:pt x="194" y="180"/>
                      </a:lnTo>
                      <a:lnTo>
                        <a:pt x="210" y="194"/>
                      </a:lnTo>
                      <a:lnTo>
                        <a:pt x="208" y="200"/>
                      </a:lnTo>
                      <a:lnTo>
                        <a:pt x="204" y="202"/>
                      </a:lnTo>
                      <a:lnTo>
                        <a:pt x="198" y="200"/>
                      </a:lnTo>
                      <a:lnTo>
                        <a:pt x="188" y="196"/>
                      </a:lnTo>
                      <a:lnTo>
                        <a:pt x="172" y="188"/>
                      </a:lnTo>
                      <a:lnTo>
                        <a:pt x="144" y="188"/>
                      </a:lnTo>
                      <a:lnTo>
                        <a:pt x="142" y="184"/>
                      </a:lnTo>
                      <a:lnTo>
                        <a:pt x="144" y="182"/>
                      </a:lnTo>
                      <a:lnTo>
                        <a:pt x="144" y="180"/>
                      </a:lnTo>
                      <a:lnTo>
                        <a:pt x="144" y="174"/>
                      </a:lnTo>
                      <a:lnTo>
                        <a:pt x="144" y="170"/>
                      </a:lnTo>
                      <a:lnTo>
                        <a:pt x="144" y="168"/>
                      </a:lnTo>
                      <a:lnTo>
                        <a:pt x="142" y="168"/>
                      </a:lnTo>
                      <a:lnTo>
                        <a:pt x="134" y="162"/>
                      </a:lnTo>
                      <a:lnTo>
                        <a:pt x="130" y="158"/>
                      </a:lnTo>
                      <a:lnTo>
                        <a:pt x="130" y="154"/>
                      </a:lnTo>
                      <a:lnTo>
                        <a:pt x="110" y="154"/>
                      </a:lnTo>
                      <a:lnTo>
                        <a:pt x="102" y="154"/>
                      </a:lnTo>
                      <a:lnTo>
                        <a:pt x="94" y="156"/>
                      </a:lnTo>
                      <a:lnTo>
                        <a:pt x="84" y="158"/>
                      </a:lnTo>
                      <a:lnTo>
                        <a:pt x="76" y="160"/>
                      </a:lnTo>
                      <a:lnTo>
                        <a:pt x="68" y="158"/>
                      </a:lnTo>
                      <a:lnTo>
                        <a:pt x="66" y="156"/>
                      </a:lnTo>
                      <a:lnTo>
                        <a:pt x="64" y="154"/>
                      </a:lnTo>
                      <a:lnTo>
                        <a:pt x="66" y="152"/>
                      </a:lnTo>
                      <a:lnTo>
                        <a:pt x="68" y="148"/>
                      </a:lnTo>
                      <a:lnTo>
                        <a:pt x="76" y="144"/>
                      </a:lnTo>
                      <a:lnTo>
                        <a:pt x="92" y="136"/>
                      </a:lnTo>
                      <a:lnTo>
                        <a:pt x="96" y="140"/>
                      </a:lnTo>
                      <a:lnTo>
                        <a:pt x="100" y="142"/>
                      </a:lnTo>
                      <a:lnTo>
                        <a:pt x="112" y="142"/>
                      </a:lnTo>
                      <a:lnTo>
                        <a:pt x="122" y="140"/>
                      </a:lnTo>
                      <a:lnTo>
                        <a:pt x="126" y="138"/>
                      </a:lnTo>
                      <a:lnTo>
                        <a:pt x="130" y="136"/>
                      </a:lnTo>
                      <a:lnTo>
                        <a:pt x="132" y="134"/>
                      </a:lnTo>
                      <a:lnTo>
                        <a:pt x="132" y="128"/>
                      </a:lnTo>
                      <a:lnTo>
                        <a:pt x="144" y="124"/>
                      </a:lnTo>
                      <a:lnTo>
                        <a:pt x="154" y="120"/>
                      </a:lnTo>
                      <a:lnTo>
                        <a:pt x="174" y="104"/>
                      </a:lnTo>
                      <a:lnTo>
                        <a:pt x="164" y="90"/>
                      </a:lnTo>
                      <a:lnTo>
                        <a:pt x="160" y="86"/>
                      </a:lnTo>
                      <a:lnTo>
                        <a:pt x="154" y="84"/>
                      </a:lnTo>
                      <a:lnTo>
                        <a:pt x="154" y="80"/>
                      </a:lnTo>
                      <a:lnTo>
                        <a:pt x="138" y="80"/>
                      </a:lnTo>
                      <a:lnTo>
                        <a:pt x="140" y="78"/>
                      </a:lnTo>
                      <a:lnTo>
                        <a:pt x="144" y="78"/>
                      </a:lnTo>
                      <a:lnTo>
                        <a:pt x="144" y="70"/>
                      </a:lnTo>
                      <a:lnTo>
                        <a:pt x="140" y="68"/>
                      </a:lnTo>
                      <a:lnTo>
                        <a:pt x="136" y="66"/>
                      </a:lnTo>
                      <a:lnTo>
                        <a:pt x="128" y="60"/>
                      </a:lnTo>
                      <a:lnTo>
                        <a:pt x="122" y="56"/>
                      </a:lnTo>
                      <a:lnTo>
                        <a:pt x="120" y="58"/>
                      </a:lnTo>
                      <a:lnTo>
                        <a:pt x="118" y="60"/>
                      </a:lnTo>
                      <a:lnTo>
                        <a:pt x="112" y="62"/>
                      </a:lnTo>
                      <a:lnTo>
                        <a:pt x="108" y="66"/>
                      </a:lnTo>
                      <a:lnTo>
                        <a:pt x="104" y="68"/>
                      </a:lnTo>
                      <a:lnTo>
                        <a:pt x="100" y="70"/>
                      </a:lnTo>
                      <a:lnTo>
                        <a:pt x="96" y="70"/>
                      </a:lnTo>
                      <a:lnTo>
                        <a:pt x="94" y="68"/>
                      </a:lnTo>
                      <a:lnTo>
                        <a:pt x="94" y="60"/>
                      </a:lnTo>
                      <a:lnTo>
                        <a:pt x="82" y="62"/>
                      </a:lnTo>
                      <a:lnTo>
                        <a:pt x="70" y="62"/>
                      </a:lnTo>
                      <a:lnTo>
                        <a:pt x="40" y="60"/>
                      </a:lnTo>
                      <a:lnTo>
                        <a:pt x="34" y="60"/>
                      </a:lnTo>
                      <a:lnTo>
                        <a:pt x="28" y="58"/>
                      </a:lnTo>
                      <a:lnTo>
                        <a:pt x="26" y="54"/>
                      </a:lnTo>
                      <a:lnTo>
                        <a:pt x="24" y="48"/>
                      </a:lnTo>
                      <a:lnTo>
                        <a:pt x="20" y="50"/>
                      </a:lnTo>
                      <a:lnTo>
                        <a:pt x="16" y="52"/>
                      </a:lnTo>
                      <a:lnTo>
                        <a:pt x="12" y="54"/>
                      </a:lnTo>
                      <a:lnTo>
                        <a:pt x="8" y="54"/>
                      </a:lnTo>
                      <a:lnTo>
                        <a:pt x="4" y="54"/>
                      </a:lnTo>
                      <a:lnTo>
                        <a:pt x="2" y="50"/>
                      </a:lnTo>
                      <a:lnTo>
                        <a:pt x="0" y="46"/>
                      </a:lnTo>
                      <a:lnTo>
                        <a:pt x="8" y="42"/>
                      </a:lnTo>
                      <a:lnTo>
                        <a:pt x="16" y="42"/>
                      </a:lnTo>
                      <a:lnTo>
                        <a:pt x="8" y="38"/>
                      </a:lnTo>
                      <a:lnTo>
                        <a:pt x="4" y="36"/>
                      </a:lnTo>
                      <a:lnTo>
                        <a:pt x="4" y="32"/>
                      </a:lnTo>
                      <a:lnTo>
                        <a:pt x="4" y="28"/>
                      </a:lnTo>
                      <a:lnTo>
                        <a:pt x="6" y="24"/>
                      </a:lnTo>
                      <a:lnTo>
                        <a:pt x="14" y="18"/>
                      </a:lnTo>
                      <a:lnTo>
                        <a:pt x="24" y="14"/>
                      </a:lnTo>
                      <a:lnTo>
                        <a:pt x="34" y="10"/>
                      </a:lnTo>
                      <a:lnTo>
                        <a:pt x="60" y="6"/>
                      </a:lnTo>
                      <a:lnTo>
                        <a:pt x="70" y="4"/>
                      </a:lnTo>
                      <a:lnTo>
                        <a:pt x="78" y="0"/>
                      </a:lnTo>
                      <a:lnTo>
                        <a:pt x="88" y="0"/>
                      </a:lnTo>
                      <a:lnTo>
                        <a:pt x="84" y="6"/>
                      </a:lnTo>
                      <a:lnTo>
                        <a:pt x="78" y="8"/>
                      </a:lnTo>
                      <a:lnTo>
                        <a:pt x="68" y="12"/>
                      </a:lnTo>
                      <a:lnTo>
                        <a:pt x="62" y="16"/>
                      </a:lnTo>
                      <a:lnTo>
                        <a:pt x="58" y="18"/>
                      </a:lnTo>
                      <a:lnTo>
                        <a:pt x="54" y="22"/>
                      </a:lnTo>
                      <a:lnTo>
                        <a:pt x="52" y="30"/>
                      </a:lnTo>
                      <a:lnTo>
                        <a:pt x="60" y="30"/>
                      </a:lnTo>
                      <a:lnTo>
                        <a:pt x="64" y="24"/>
                      </a:lnTo>
                      <a:lnTo>
                        <a:pt x="70" y="18"/>
                      </a:lnTo>
                      <a:lnTo>
                        <a:pt x="76" y="14"/>
                      </a:lnTo>
                      <a:lnTo>
                        <a:pt x="82" y="12"/>
                      </a:lnTo>
                      <a:lnTo>
                        <a:pt x="102" y="6"/>
                      </a:lnTo>
                      <a:lnTo>
                        <a:pt x="122"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5" name="Freeform 14"/>
                <p:cNvSpPr>
                  <a:spLocks/>
                </p:cNvSpPr>
                <p:nvPr/>
              </p:nvSpPr>
              <p:spPr bwMode="auto">
                <a:xfrm>
                  <a:off x="1572" y="1157"/>
                  <a:ext cx="40" cy="20"/>
                </a:xfrm>
                <a:custGeom>
                  <a:avLst/>
                  <a:gdLst/>
                  <a:ahLst/>
                  <a:cxnLst>
                    <a:cxn ang="0">
                      <a:pos x="40" y="20"/>
                    </a:cxn>
                    <a:cxn ang="0">
                      <a:pos x="26" y="18"/>
                    </a:cxn>
                    <a:cxn ang="0">
                      <a:pos x="18" y="18"/>
                    </a:cxn>
                    <a:cxn ang="0">
                      <a:pos x="10" y="14"/>
                    </a:cxn>
                    <a:cxn ang="0">
                      <a:pos x="2" y="8"/>
                    </a:cxn>
                    <a:cxn ang="0">
                      <a:pos x="0" y="4"/>
                    </a:cxn>
                    <a:cxn ang="0">
                      <a:pos x="2" y="0"/>
                    </a:cxn>
                    <a:cxn ang="0">
                      <a:pos x="4" y="0"/>
                    </a:cxn>
                    <a:cxn ang="0">
                      <a:pos x="12" y="0"/>
                    </a:cxn>
                    <a:cxn ang="0">
                      <a:pos x="22" y="2"/>
                    </a:cxn>
                    <a:cxn ang="0">
                      <a:pos x="30" y="6"/>
                    </a:cxn>
                    <a:cxn ang="0">
                      <a:pos x="36" y="12"/>
                    </a:cxn>
                    <a:cxn ang="0">
                      <a:pos x="38" y="16"/>
                    </a:cxn>
                    <a:cxn ang="0">
                      <a:pos x="40" y="20"/>
                    </a:cxn>
                  </a:cxnLst>
                  <a:rect l="0" t="0" r="r" b="b"/>
                  <a:pathLst>
                    <a:path w="40" h="20">
                      <a:moveTo>
                        <a:pt x="40" y="20"/>
                      </a:moveTo>
                      <a:lnTo>
                        <a:pt x="26" y="18"/>
                      </a:lnTo>
                      <a:lnTo>
                        <a:pt x="18" y="18"/>
                      </a:lnTo>
                      <a:lnTo>
                        <a:pt x="10" y="14"/>
                      </a:lnTo>
                      <a:lnTo>
                        <a:pt x="2" y="8"/>
                      </a:lnTo>
                      <a:lnTo>
                        <a:pt x="0" y="4"/>
                      </a:lnTo>
                      <a:lnTo>
                        <a:pt x="2" y="0"/>
                      </a:lnTo>
                      <a:lnTo>
                        <a:pt x="4" y="0"/>
                      </a:lnTo>
                      <a:lnTo>
                        <a:pt x="12" y="0"/>
                      </a:lnTo>
                      <a:lnTo>
                        <a:pt x="22" y="2"/>
                      </a:lnTo>
                      <a:lnTo>
                        <a:pt x="30" y="6"/>
                      </a:lnTo>
                      <a:lnTo>
                        <a:pt x="36" y="12"/>
                      </a:lnTo>
                      <a:lnTo>
                        <a:pt x="38" y="16"/>
                      </a:lnTo>
                      <a:lnTo>
                        <a:pt x="40" y="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6" name="Freeform 15"/>
                <p:cNvSpPr>
                  <a:spLocks/>
                </p:cNvSpPr>
                <p:nvPr/>
              </p:nvSpPr>
              <p:spPr bwMode="auto">
                <a:xfrm>
                  <a:off x="1138" y="675"/>
                  <a:ext cx="102" cy="28"/>
                </a:xfrm>
                <a:custGeom>
                  <a:avLst/>
                  <a:gdLst/>
                  <a:ahLst/>
                  <a:cxnLst>
                    <a:cxn ang="0">
                      <a:pos x="0" y="24"/>
                    </a:cxn>
                    <a:cxn ang="0">
                      <a:pos x="6" y="24"/>
                    </a:cxn>
                    <a:cxn ang="0">
                      <a:pos x="12" y="24"/>
                    </a:cxn>
                    <a:cxn ang="0">
                      <a:pos x="16" y="24"/>
                    </a:cxn>
                    <a:cxn ang="0">
                      <a:pos x="20" y="28"/>
                    </a:cxn>
                    <a:cxn ang="0">
                      <a:pos x="28" y="28"/>
                    </a:cxn>
                    <a:cxn ang="0">
                      <a:pos x="44" y="20"/>
                    </a:cxn>
                    <a:cxn ang="0">
                      <a:pos x="56" y="16"/>
                    </a:cxn>
                    <a:cxn ang="0">
                      <a:pos x="62" y="22"/>
                    </a:cxn>
                    <a:cxn ang="0">
                      <a:pos x="72" y="16"/>
                    </a:cxn>
                    <a:cxn ang="0">
                      <a:pos x="82" y="12"/>
                    </a:cxn>
                    <a:cxn ang="0">
                      <a:pos x="92" y="8"/>
                    </a:cxn>
                    <a:cxn ang="0">
                      <a:pos x="102" y="4"/>
                    </a:cxn>
                    <a:cxn ang="0">
                      <a:pos x="96" y="0"/>
                    </a:cxn>
                    <a:cxn ang="0">
                      <a:pos x="84" y="2"/>
                    </a:cxn>
                    <a:cxn ang="0">
                      <a:pos x="74" y="4"/>
                    </a:cxn>
                    <a:cxn ang="0">
                      <a:pos x="50" y="10"/>
                    </a:cxn>
                    <a:cxn ang="0">
                      <a:pos x="26" y="16"/>
                    </a:cxn>
                    <a:cxn ang="0">
                      <a:pos x="16" y="18"/>
                    </a:cxn>
                    <a:cxn ang="0">
                      <a:pos x="4" y="18"/>
                    </a:cxn>
                    <a:cxn ang="0">
                      <a:pos x="4" y="24"/>
                    </a:cxn>
                    <a:cxn ang="0">
                      <a:pos x="0" y="24"/>
                    </a:cxn>
                  </a:cxnLst>
                  <a:rect l="0" t="0" r="r" b="b"/>
                  <a:pathLst>
                    <a:path w="102" h="28">
                      <a:moveTo>
                        <a:pt x="0" y="24"/>
                      </a:moveTo>
                      <a:lnTo>
                        <a:pt x="6" y="24"/>
                      </a:lnTo>
                      <a:lnTo>
                        <a:pt x="12" y="24"/>
                      </a:lnTo>
                      <a:lnTo>
                        <a:pt x="16" y="24"/>
                      </a:lnTo>
                      <a:lnTo>
                        <a:pt x="20" y="28"/>
                      </a:lnTo>
                      <a:lnTo>
                        <a:pt x="28" y="28"/>
                      </a:lnTo>
                      <a:lnTo>
                        <a:pt x="44" y="20"/>
                      </a:lnTo>
                      <a:lnTo>
                        <a:pt x="56" y="16"/>
                      </a:lnTo>
                      <a:lnTo>
                        <a:pt x="62" y="22"/>
                      </a:lnTo>
                      <a:lnTo>
                        <a:pt x="72" y="16"/>
                      </a:lnTo>
                      <a:lnTo>
                        <a:pt x="82" y="12"/>
                      </a:lnTo>
                      <a:lnTo>
                        <a:pt x="92" y="8"/>
                      </a:lnTo>
                      <a:lnTo>
                        <a:pt x="102" y="4"/>
                      </a:lnTo>
                      <a:lnTo>
                        <a:pt x="96" y="0"/>
                      </a:lnTo>
                      <a:lnTo>
                        <a:pt x="84" y="2"/>
                      </a:lnTo>
                      <a:lnTo>
                        <a:pt x="74" y="4"/>
                      </a:lnTo>
                      <a:lnTo>
                        <a:pt x="50" y="10"/>
                      </a:lnTo>
                      <a:lnTo>
                        <a:pt x="26" y="16"/>
                      </a:lnTo>
                      <a:lnTo>
                        <a:pt x="16" y="18"/>
                      </a:lnTo>
                      <a:lnTo>
                        <a:pt x="4" y="18"/>
                      </a:lnTo>
                      <a:lnTo>
                        <a:pt x="4" y="24"/>
                      </a:lnTo>
                      <a:lnTo>
                        <a:pt x="0"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7" name="Freeform 16"/>
                <p:cNvSpPr>
                  <a:spLocks/>
                </p:cNvSpPr>
                <p:nvPr/>
              </p:nvSpPr>
              <p:spPr bwMode="auto">
                <a:xfrm>
                  <a:off x="1310" y="727"/>
                  <a:ext cx="78" cy="46"/>
                </a:xfrm>
                <a:custGeom>
                  <a:avLst/>
                  <a:gdLst/>
                  <a:ahLst/>
                  <a:cxnLst>
                    <a:cxn ang="0">
                      <a:pos x="78" y="6"/>
                    </a:cxn>
                    <a:cxn ang="0">
                      <a:pos x="74" y="8"/>
                    </a:cxn>
                    <a:cxn ang="0">
                      <a:pos x="70" y="10"/>
                    </a:cxn>
                    <a:cxn ang="0">
                      <a:pos x="62" y="16"/>
                    </a:cxn>
                    <a:cxn ang="0">
                      <a:pos x="70" y="24"/>
                    </a:cxn>
                    <a:cxn ang="0">
                      <a:pos x="60" y="30"/>
                    </a:cxn>
                    <a:cxn ang="0">
                      <a:pos x="56" y="32"/>
                    </a:cxn>
                    <a:cxn ang="0">
                      <a:pos x="50" y="30"/>
                    </a:cxn>
                    <a:cxn ang="0">
                      <a:pos x="50" y="34"/>
                    </a:cxn>
                    <a:cxn ang="0">
                      <a:pos x="46" y="38"/>
                    </a:cxn>
                    <a:cxn ang="0">
                      <a:pos x="40" y="40"/>
                    </a:cxn>
                    <a:cxn ang="0">
                      <a:pos x="34" y="42"/>
                    </a:cxn>
                    <a:cxn ang="0">
                      <a:pos x="28" y="46"/>
                    </a:cxn>
                    <a:cxn ang="0">
                      <a:pos x="18" y="46"/>
                    </a:cxn>
                    <a:cxn ang="0">
                      <a:pos x="18" y="40"/>
                    </a:cxn>
                    <a:cxn ang="0">
                      <a:pos x="16" y="38"/>
                    </a:cxn>
                    <a:cxn ang="0">
                      <a:pos x="10" y="34"/>
                    </a:cxn>
                    <a:cxn ang="0">
                      <a:pos x="4" y="30"/>
                    </a:cxn>
                    <a:cxn ang="0">
                      <a:pos x="2" y="28"/>
                    </a:cxn>
                    <a:cxn ang="0">
                      <a:pos x="0" y="24"/>
                    </a:cxn>
                    <a:cxn ang="0">
                      <a:pos x="2" y="22"/>
                    </a:cxn>
                    <a:cxn ang="0">
                      <a:pos x="4" y="20"/>
                    </a:cxn>
                    <a:cxn ang="0">
                      <a:pos x="8" y="18"/>
                    </a:cxn>
                    <a:cxn ang="0">
                      <a:pos x="14" y="18"/>
                    </a:cxn>
                    <a:cxn ang="0">
                      <a:pos x="16" y="20"/>
                    </a:cxn>
                    <a:cxn ang="0">
                      <a:pos x="20" y="22"/>
                    </a:cxn>
                    <a:cxn ang="0">
                      <a:pos x="24" y="22"/>
                    </a:cxn>
                    <a:cxn ang="0">
                      <a:pos x="32" y="20"/>
                    </a:cxn>
                    <a:cxn ang="0">
                      <a:pos x="34" y="18"/>
                    </a:cxn>
                    <a:cxn ang="0">
                      <a:pos x="34" y="16"/>
                    </a:cxn>
                    <a:cxn ang="0">
                      <a:pos x="34" y="10"/>
                    </a:cxn>
                    <a:cxn ang="0">
                      <a:pos x="40" y="6"/>
                    </a:cxn>
                    <a:cxn ang="0">
                      <a:pos x="54" y="4"/>
                    </a:cxn>
                    <a:cxn ang="0">
                      <a:pos x="78" y="0"/>
                    </a:cxn>
                    <a:cxn ang="0">
                      <a:pos x="78" y="6"/>
                    </a:cxn>
                  </a:cxnLst>
                  <a:rect l="0" t="0" r="r" b="b"/>
                  <a:pathLst>
                    <a:path w="78" h="46">
                      <a:moveTo>
                        <a:pt x="78" y="6"/>
                      </a:moveTo>
                      <a:lnTo>
                        <a:pt x="74" y="8"/>
                      </a:lnTo>
                      <a:lnTo>
                        <a:pt x="70" y="10"/>
                      </a:lnTo>
                      <a:lnTo>
                        <a:pt x="62" y="16"/>
                      </a:lnTo>
                      <a:lnTo>
                        <a:pt x="70" y="24"/>
                      </a:lnTo>
                      <a:lnTo>
                        <a:pt x="60" y="30"/>
                      </a:lnTo>
                      <a:lnTo>
                        <a:pt x="56" y="32"/>
                      </a:lnTo>
                      <a:lnTo>
                        <a:pt x="50" y="30"/>
                      </a:lnTo>
                      <a:lnTo>
                        <a:pt x="50" y="34"/>
                      </a:lnTo>
                      <a:lnTo>
                        <a:pt x="46" y="38"/>
                      </a:lnTo>
                      <a:lnTo>
                        <a:pt x="40" y="40"/>
                      </a:lnTo>
                      <a:lnTo>
                        <a:pt x="34" y="42"/>
                      </a:lnTo>
                      <a:lnTo>
                        <a:pt x="28" y="46"/>
                      </a:lnTo>
                      <a:lnTo>
                        <a:pt x="18" y="46"/>
                      </a:lnTo>
                      <a:lnTo>
                        <a:pt x="18" y="40"/>
                      </a:lnTo>
                      <a:lnTo>
                        <a:pt x="16" y="38"/>
                      </a:lnTo>
                      <a:lnTo>
                        <a:pt x="10" y="34"/>
                      </a:lnTo>
                      <a:lnTo>
                        <a:pt x="4" y="30"/>
                      </a:lnTo>
                      <a:lnTo>
                        <a:pt x="2" y="28"/>
                      </a:lnTo>
                      <a:lnTo>
                        <a:pt x="0" y="24"/>
                      </a:lnTo>
                      <a:lnTo>
                        <a:pt x="2" y="22"/>
                      </a:lnTo>
                      <a:lnTo>
                        <a:pt x="4" y="20"/>
                      </a:lnTo>
                      <a:lnTo>
                        <a:pt x="8" y="18"/>
                      </a:lnTo>
                      <a:lnTo>
                        <a:pt x="14" y="18"/>
                      </a:lnTo>
                      <a:lnTo>
                        <a:pt x="16" y="20"/>
                      </a:lnTo>
                      <a:lnTo>
                        <a:pt x="20" y="22"/>
                      </a:lnTo>
                      <a:lnTo>
                        <a:pt x="24" y="22"/>
                      </a:lnTo>
                      <a:lnTo>
                        <a:pt x="32" y="20"/>
                      </a:lnTo>
                      <a:lnTo>
                        <a:pt x="34" y="18"/>
                      </a:lnTo>
                      <a:lnTo>
                        <a:pt x="34" y="16"/>
                      </a:lnTo>
                      <a:lnTo>
                        <a:pt x="34" y="10"/>
                      </a:lnTo>
                      <a:lnTo>
                        <a:pt x="40" y="6"/>
                      </a:lnTo>
                      <a:lnTo>
                        <a:pt x="54" y="4"/>
                      </a:lnTo>
                      <a:lnTo>
                        <a:pt x="78" y="0"/>
                      </a:lnTo>
                      <a:lnTo>
                        <a:pt x="78"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8" name="Freeform 17"/>
                <p:cNvSpPr>
                  <a:spLocks/>
                </p:cNvSpPr>
                <p:nvPr/>
              </p:nvSpPr>
              <p:spPr bwMode="auto">
                <a:xfrm>
                  <a:off x="1294" y="795"/>
                  <a:ext cx="44" cy="22"/>
                </a:xfrm>
                <a:custGeom>
                  <a:avLst/>
                  <a:gdLst/>
                  <a:ahLst/>
                  <a:cxnLst>
                    <a:cxn ang="0">
                      <a:pos x="24" y="22"/>
                    </a:cxn>
                    <a:cxn ang="0">
                      <a:pos x="18" y="22"/>
                    </a:cxn>
                    <a:cxn ang="0">
                      <a:pos x="10" y="20"/>
                    </a:cxn>
                    <a:cxn ang="0">
                      <a:pos x="0" y="14"/>
                    </a:cxn>
                    <a:cxn ang="0">
                      <a:pos x="6" y="10"/>
                    </a:cxn>
                    <a:cxn ang="0">
                      <a:pos x="14" y="6"/>
                    </a:cxn>
                    <a:cxn ang="0">
                      <a:pos x="32" y="0"/>
                    </a:cxn>
                    <a:cxn ang="0">
                      <a:pos x="34" y="4"/>
                    </a:cxn>
                    <a:cxn ang="0">
                      <a:pos x="38" y="6"/>
                    </a:cxn>
                    <a:cxn ang="0">
                      <a:pos x="44" y="6"/>
                    </a:cxn>
                    <a:cxn ang="0">
                      <a:pos x="44" y="18"/>
                    </a:cxn>
                    <a:cxn ang="0">
                      <a:pos x="34" y="22"/>
                    </a:cxn>
                    <a:cxn ang="0">
                      <a:pos x="24" y="22"/>
                    </a:cxn>
                  </a:cxnLst>
                  <a:rect l="0" t="0" r="r" b="b"/>
                  <a:pathLst>
                    <a:path w="44" h="22">
                      <a:moveTo>
                        <a:pt x="24" y="22"/>
                      </a:moveTo>
                      <a:lnTo>
                        <a:pt x="18" y="22"/>
                      </a:lnTo>
                      <a:lnTo>
                        <a:pt x="10" y="20"/>
                      </a:lnTo>
                      <a:lnTo>
                        <a:pt x="0" y="14"/>
                      </a:lnTo>
                      <a:lnTo>
                        <a:pt x="6" y="10"/>
                      </a:lnTo>
                      <a:lnTo>
                        <a:pt x="14" y="6"/>
                      </a:lnTo>
                      <a:lnTo>
                        <a:pt x="32" y="0"/>
                      </a:lnTo>
                      <a:lnTo>
                        <a:pt x="34" y="4"/>
                      </a:lnTo>
                      <a:lnTo>
                        <a:pt x="38" y="6"/>
                      </a:lnTo>
                      <a:lnTo>
                        <a:pt x="44" y="6"/>
                      </a:lnTo>
                      <a:lnTo>
                        <a:pt x="44" y="18"/>
                      </a:lnTo>
                      <a:lnTo>
                        <a:pt x="34" y="22"/>
                      </a:lnTo>
                      <a:lnTo>
                        <a:pt x="24" y="2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29" name="Freeform 18"/>
                <p:cNvSpPr>
                  <a:spLocks/>
                </p:cNvSpPr>
                <p:nvPr/>
              </p:nvSpPr>
              <p:spPr bwMode="auto">
                <a:xfrm>
                  <a:off x="1384" y="865"/>
                  <a:ext cx="86" cy="46"/>
                </a:xfrm>
                <a:custGeom>
                  <a:avLst/>
                  <a:gdLst/>
                  <a:ahLst/>
                  <a:cxnLst>
                    <a:cxn ang="0">
                      <a:pos x="62" y="42"/>
                    </a:cxn>
                    <a:cxn ang="0">
                      <a:pos x="60" y="32"/>
                    </a:cxn>
                    <a:cxn ang="0">
                      <a:pos x="56" y="28"/>
                    </a:cxn>
                    <a:cxn ang="0">
                      <a:pos x="52" y="28"/>
                    </a:cxn>
                    <a:cxn ang="0">
                      <a:pos x="46" y="28"/>
                    </a:cxn>
                    <a:cxn ang="0">
                      <a:pos x="42" y="32"/>
                    </a:cxn>
                    <a:cxn ang="0">
                      <a:pos x="32" y="38"/>
                    </a:cxn>
                    <a:cxn ang="0">
                      <a:pos x="24" y="44"/>
                    </a:cxn>
                    <a:cxn ang="0">
                      <a:pos x="18" y="46"/>
                    </a:cxn>
                    <a:cxn ang="0">
                      <a:pos x="12" y="44"/>
                    </a:cxn>
                    <a:cxn ang="0">
                      <a:pos x="16" y="40"/>
                    </a:cxn>
                    <a:cxn ang="0">
                      <a:pos x="12" y="38"/>
                    </a:cxn>
                    <a:cxn ang="0">
                      <a:pos x="8" y="38"/>
                    </a:cxn>
                    <a:cxn ang="0">
                      <a:pos x="4" y="38"/>
                    </a:cxn>
                    <a:cxn ang="0">
                      <a:pos x="0" y="36"/>
                    </a:cxn>
                    <a:cxn ang="0">
                      <a:pos x="10" y="26"/>
                    </a:cxn>
                    <a:cxn ang="0">
                      <a:pos x="24" y="16"/>
                    </a:cxn>
                    <a:cxn ang="0">
                      <a:pos x="50" y="0"/>
                    </a:cxn>
                    <a:cxn ang="0">
                      <a:pos x="56" y="6"/>
                    </a:cxn>
                    <a:cxn ang="0">
                      <a:pos x="62" y="14"/>
                    </a:cxn>
                    <a:cxn ang="0">
                      <a:pos x="76" y="24"/>
                    </a:cxn>
                    <a:cxn ang="0">
                      <a:pos x="74" y="30"/>
                    </a:cxn>
                    <a:cxn ang="0">
                      <a:pos x="80" y="30"/>
                    </a:cxn>
                    <a:cxn ang="0">
                      <a:pos x="86" y="32"/>
                    </a:cxn>
                    <a:cxn ang="0">
                      <a:pos x="80" y="38"/>
                    </a:cxn>
                    <a:cxn ang="0">
                      <a:pos x="76" y="40"/>
                    </a:cxn>
                    <a:cxn ang="0">
                      <a:pos x="70" y="42"/>
                    </a:cxn>
                    <a:cxn ang="0">
                      <a:pos x="66" y="40"/>
                    </a:cxn>
                    <a:cxn ang="0">
                      <a:pos x="64" y="38"/>
                    </a:cxn>
                    <a:cxn ang="0">
                      <a:pos x="62" y="42"/>
                    </a:cxn>
                  </a:cxnLst>
                  <a:rect l="0" t="0" r="r" b="b"/>
                  <a:pathLst>
                    <a:path w="86" h="46">
                      <a:moveTo>
                        <a:pt x="62" y="42"/>
                      </a:moveTo>
                      <a:lnTo>
                        <a:pt x="60" y="32"/>
                      </a:lnTo>
                      <a:lnTo>
                        <a:pt x="56" y="28"/>
                      </a:lnTo>
                      <a:lnTo>
                        <a:pt x="52" y="28"/>
                      </a:lnTo>
                      <a:lnTo>
                        <a:pt x="46" y="28"/>
                      </a:lnTo>
                      <a:lnTo>
                        <a:pt x="42" y="32"/>
                      </a:lnTo>
                      <a:lnTo>
                        <a:pt x="32" y="38"/>
                      </a:lnTo>
                      <a:lnTo>
                        <a:pt x="24" y="44"/>
                      </a:lnTo>
                      <a:lnTo>
                        <a:pt x="18" y="46"/>
                      </a:lnTo>
                      <a:lnTo>
                        <a:pt x="12" y="44"/>
                      </a:lnTo>
                      <a:lnTo>
                        <a:pt x="16" y="40"/>
                      </a:lnTo>
                      <a:lnTo>
                        <a:pt x="12" y="38"/>
                      </a:lnTo>
                      <a:lnTo>
                        <a:pt x="8" y="38"/>
                      </a:lnTo>
                      <a:lnTo>
                        <a:pt x="4" y="38"/>
                      </a:lnTo>
                      <a:lnTo>
                        <a:pt x="0" y="36"/>
                      </a:lnTo>
                      <a:lnTo>
                        <a:pt x="10" y="26"/>
                      </a:lnTo>
                      <a:lnTo>
                        <a:pt x="24" y="16"/>
                      </a:lnTo>
                      <a:lnTo>
                        <a:pt x="50" y="0"/>
                      </a:lnTo>
                      <a:lnTo>
                        <a:pt x="56" y="6"/>
                      </a:lnTo>
                      <a:lnTo>
                        <a:pt x="62" y="14"/>
                      </a:lnTo>
                      <a:lnTo>
                        <a:pt x="76" y="24"/>
                      </a:lnTo>
                      <a:lnTo>
                        <a:pt x="74" y="30"/>
                      </a:lnTo>
                      <a:lnTo>
                        <a:pt x="80" y="30"/>
                      </a:lnTo>
                      <a:lnTo>
                        <a:pt x="86" y="32"/>
                      </a:lnTo>
                      <a:lnTo>
                        <a:pt x="80" y="38"/>
                      </a:lnTo>
                      <a:lnTo>
                        <a:pt x="76" y="40"/>
                      </a:lnTo>
                      <a:lnTo>
                        <a:pt x="70" y="42"/>
                      </a:lnTo>
                      <a:lnTo>
                        <a:pt x="66" y="40"/>
                      </a:lnTo>
                      <a:lnTo>
                        <a:pt x="64" y="38"/>
                      </a:lnTo>
                      <a:lnTo>
                        <a:pt x="62" y="4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30" name="Freeform 19"/>
                <p:cNvSpPr>
                  <a:spLocks/>
                </p:cNvSpPr>
                <p:nvPr/>
              </p:nvSpPr>
              <p:spPr bwMode="auto">
                <a:xfrm>
                  <a:off x="1444" y="681"/>
                  <a:ext cx="176" cy="40"/>
                </a:xfrm>
                <a:custGeom>
                  <a:avLst/>
                  <a:gdLst/>
                  <a:ahLst/>
                  <a:cxnLst>
                    <a:cxn ang="0">
                      <a:pos x="32" y="24"/>
                    </a:cxn>
                    <a:cxn ang="0">
                      <a:pos x="40" y="18"/>
                    </a:cxn>
                    <a:cxn ang="0">
                      <a:pos x="34" y="16"/>
                    </a:cxn>
                    <a:cxn ang="0">
                      <a:pos x="30" y="16"/>
                    </a:cxn>
                    <a:cxn ang="0">
                      <a:pos x="24" y="16"/>
                    </a:cxn>
                    <a:cxn ang="0">
                      <a:pos x="14" y="18"/>
                    </a:cxn>
                    <a:cxn ang="0">
                      <a:pos x="10" y="16"/>
                    </a:cxn>
                    <a:cxn ang="0">
                      <a:pos x="6" y="14"/>
                    </a:cxn>
                    <a:cxn ang="0">
                      <a:pos x="0" y="6"/>
                    </a:cxn>
                    <a:cxn ang="0">
                      <a:pos x="10" y="2"/>
                    </a:cxn>
                    <a:cxn ang="0">
                      <a:pos x="22" y="0"/>
                    </a:cxn>
                    <a:cxn ang="0">
                      <a:pos x="30" y="2"/>
                    </a:cxn>
                    <a:cxn ang="0">
                      <a:pos x="36" y="6"/>
                    </a:cxn>
                    <a:cxn ang="0">
                      <a:pos x="42" y="8"/>
                    </a:cxn>
                    <a:cxn ang="0">
                      <a:pos x="48" y="10"/>
                    </a:cxn>
                    <a:cxn ang="0">
                      <a:pos x="62" y="10"/>
                    </a:cxn>
                    <a:cxn ang="0">
                      <a:pos x="66" y="8"/>
                    </a:cxn>
                    <a:cxn ang="0">
                      <a:pos x="70" y="6"/>
                    </a:cxn>
                    <a:cxn ang="0">
                      <a:pos x="74" y="6"/>
                    </a:cxn>
                    <a:cxn ang="0">
                      <a:pos x="68" y="10"/>
                    </a:cxn>
                    <a:cxn ang="0">
                      <a:pos x="66" y="12"/>
                    </a:cxn>
                    <a:cxn ang="0">
                      <a:pos x="64" y="16"/>
                    </a:cxn>
                    <a:cxn ang="0">
                      <a:pos x="66" y="18"/>
                    </a:cxn>
                    <a:cxn ang="0">
                      <a:pos x="66" y="20"/>
                    </a:cxn>
                    <a:cxn ang="0">
                      <a:pos x="72" y="22"/>
                    </a:cxn>
                    <a:cxn ang="0">
                      <a:pos x="86" y="22"/>
                    </a:cxn>
                    <a:cxn ang="0">
                      <a:pos x="102" y="22"/>
                    </a:cxn>
                    <a:cxn ang="0">
                      <a:pos x="116" y="20"/>
                    </a:cxn>
                    <a:cxn ang="0">
                      <a:pos x="130" y="18"/>
                    </a:cxn>
                    <a:cxn ang="0">
                      <a:pos x="146" y="18"/>
                    </a:cxn>
                    <a:cxn ang="0">
                      <a:pos x="156" y="18"/>
                    </a:cxn>
                    <a:cxn ang="0">
                      <a:pos x="164" y="20"/>
                    </a:cxn>
                    <a:cxn ang="0">
                      <a:pos x="176" y="24"/>
                    </a:cxn>
                    <a:cxn ang="0">
                      <a:pos x="172" y="32"/>
                    </a:cxn>
                    <a:cxn ang="0">
                      <a:pos x="168" y="38"/>
                    </a:cxn>
                    <a:cxn ang="0">
                      <a:pos x="160" y="40"/>
                    </a:cxn>
                    <a:cxn ang="0">
                      <a:pos x="152" y="40"/>
                    </a:cxn>
                    <a:cxn ang="0">
                      <a:pos x="142" y="40"/>
                    </a:cxn>
                    <a:cxn ang="0">
                      <a:pos x="134" y="38"/>
                    </a:cxn>
                    <a:cxn ang="0">
                      <a:pos x="128" y="38"/>
                    </a:cxn>
                    <a:cxn ang="0">
                      <a:pos x="118" y="36"/>
                    </a:cxn>
                    <a:cxn ang="0">
                      <a:pos x="112" y="36"/>
                    </a:cxn>
                    <a:cxn ang="0">
                      <a:pos x="104" y="34"/>
                    </a:cxn>
                    <a:cxn ang="0">
                      <a:pos x="98" y="32"/>
                    </a:cxn>
                    <a:cxn ang="0">
                      <a:pos x="92" y="32"/>
                    </a:cxn>
                    <a:cxn ang="0">
                      <a:pos x="84" y="34"/>
                    </a:cxn>
                    <a:cxn ang="0">
                      <a:pos x="78" y="36"/>
                    </a:cxn>
                    <a:cxn ang="0">
                      <a:pos x="74" y="40"/>
                    </a:cxn>
                    <a:cxn ang="0">
                      <a:pos x="68" y="40"/>
                    </a:cxn>
                    <a:cxn ang="0">
                      <a:pos x="46" y="38"/>
                    </a:cxn>
                    <a:cxn ang="0">
                      <a:pos x="34" y="38"/>
                    </a:cxn>
                    <a:cxn ang="0">
                      <a:pos x="30" y="38"/>
                    </a:cxn>
                    <a:cxn ang="0">
                      <a:pos x="26" y="40"/>
                    </a:cxn>
                    <a:cxn ang="0">
                      <a:pos x="26" y="32"/>
                    </a:cxn>
                    <a:cxn ang="0">
                      <a:pos x="30" y="26"/>
                    </a:cxn>
                    <a:cxn ang="0">
                      <a:pos x="34" y="22"/>
                    </a:cxn>
                    <a:cxn ang="0">
                      <a:pos x="40" y="20"/>
                    </a:cxn>
                    <a:cxn ang="0">
                      <a:pos x="32" y="24"/>
                    </a:cxn>
                  </a:cxnLst>
                  <a:rect l="0" t="0" r="r" b="b"/>
                  <a:pathLst>
                    <a:path w="176" h="40">
                      <a:moveTo>
                        <a:pt x="32" y="24"/>
                      </a:moveTo>
                      <a:lnTo>
                        <a:pt x="40" y="18"/>
                      </a:lnTo>
                      <a:lnTo>
                        <a:pt x="34" y="16"/>
                      </a:lnTo>
                      <a:lnTo>
                        <a:pt x="30" y="16"/>
                      </a:lnTo>
                      <a:lnTo>
                        <a:pt x="24" y="16"/>
                      </a:lnTo>
                      <a:lnTo>
                        <a:pt x="14" y="18"/>
                      </a:lnTo>
                      <a:lnTo>
                        <a:pt x="10" y="16"/>
                      </a:lnTo>
                      <a:lnTo>
                        <a:pt x="6" y="14"/>
                      </a:lnTo>
                      <a:lnTo>
                        <a:pt x="0" y="6"/>
                      </a:lnTo>
                      <a:lnTo>
                        <a:pt x="10" y="2"/>
                      </a:lnTo>
                      <a:lnTo>
                        <a:pt x="22" y="0"/>
                      </a:lnTo>
                      <a:lnTo>
                        <a:pt x="30" y="2"/>
                      </a:lnTo>
                      <a:lnTo>
                        <a:pt x="36" y="6"/>
                      </a:lnTo>
                      <a:lnTo>
                        <a:pt x="42" y="8"/>
                      </a:lnTo>
                      <a:lnTo>
                        <a:pt x="48" y="10"/>
                      </a:lnTo>
                      <a:lnTo>
                        <a:pt x="62" y="10"/>
                      </a:lnTo>
                      <a:lnTo>
                        <a:pt x="66" y="8"/>
                      </a:lnTo>
                      <a:lnTo>
                        <a:pt x="70" y="6"/>
                      </a:lnTo>
                      <a:lnTo>
                        <a:pt x="74" y="6"/>
                      </a:lnTo>
                      <a:lnTo>
                        <a:pt x="68" y="10"/>
                      </a:lnTo>
                      <a:lnTo>
                        <a:pt x="66" y="12"/>
                      </a:lnTo>
                      <a:lnTo>
                        <a:pt x="64" y="16"/>
                      </a:lnTo>
                      <a:lnTo>
                        <a:pt x="66" y="18"/>
                      </a:lnTo>
                      <a:lnTo>
                        <a:pt x="66" y="20"/>
                      </a:lnTo>
                      <a:lnTo>
                        <a:pt x="72" y="22"/>
                      </a:lnTo>
                      <a:lnTo>
                        <a:pt x="86" y="22"/>
                      </a:lnTo>
                      <a:lnTo>
                        <a:pt x="102" y="22"/>
                      </a:lnTo>
                      <a:lnTo>
                        <a:pt x="116" y="20"/>
                      </a:lnTo>
                      <a:lnTo>
                        <a:pt x="130" y="18"/>
                      </a:lnTo>
                      <a:lnTo>
                        <a:pt x="146" y="18"/>
                      </a:lnTo>
                      <a:lnTo>
                        <a:pt x="156" y="18"/>
                      </a:lnTo>
                      <a:lnTo>
                        <a:pt x="164" y="20"/>
                      </a:lnTo>
                      <a:lnTo>
                        <a:pt x="176" y="24"/>
                      </a:lnTo>
                      <a:lnTo>
                        <a:pt x="172" y="32"/>
                      </a:lnTo>
                      <a:lnTo>
                        <a:pt x="168" y="38"/>
                      </a:lnTo>
                      <a:lnTo>
                        <a:pt x="160" y="40"/>
                      </a:lnTo>
                      <a:lnTo>
                        <a:pt x="152" y="40"/>
                      </a:lnTo>
                      <a:lnTo>
                        <a:pt x="142" y="40"/>
                      </a:lnTo>
                      <a:lnTo>
                        <a:pt x="134" y="38"/>
                      </a:lnTo>
                      <a:lnTo>
                        <a:pt x="128" y="38"/>
                      </a:lnTo>
                      <a:lnTo>
                        <a:pt x="118" y="36"/>
                      </a:lnTo>
                      <a:lnTo>
                        <a:pt x="112" y="36"/>
                      </a:lnTo>
                      <a:lnTo>
                        <a:pt x="104" y="34"/>
                      </a:lnTo>
                      <a:lnTo>
                        <a:pt x="98" y="32"/>
                      </a:lnTo>
                      <a:lnTo>
                        <a:pt x="92" y="32"/>
                      </a:lnTo>
                      <a:lnTo>
                        <a:pt x="84" y="34"/>
                      </a:lnTo>
                      <a:lnTo>
                        <a:pt x="78" y="36"/>
                      </a:lnTo>
                      <a:lnTo>
                        <a:pt x="74" y="40"/>
                      </a:lnTo>
                      <a:lnTo>
                        <a:pt x="68" y="40"/>
                      </a:lnTo>
                      <a:lnTo>
                        <a:pt x="46" y="38"/>
                      </a:lnTo>
                      <a:lnTo>
                        <a:pt x="34" y="38"/>
                      </a:lnTo>
                      <a:lnTo>
                        <a:pt x="30" y="38"/>
                      </a:lnTo>
                      <a:lnTo>
                        <a:pt x="26" y="40"/>
                      </a:lnTo>
                      <a:lnTo>
                        <a:pt x="26" y="32"/>
                      </a:lnTo>
                      <a:lnTo>
                        <a:pt x="30" y="26"/>
                      </a:lnTo>
                      <a:lnTo>
                        <a:pt x="34" y="22"/>
                      </a:lnTo>
                      <a:lnTo>
                        <a:pt x="40" y="20"/>
                      </a:lnTo>
                      <a:lnTo>
                        <a:pt x="32"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31" name="Freeform 20"/>
                <p:cNvSpPr>
                  <a:spLocks/>
                </p:cNvSpPr>
                <p:nvPr/>
              </p:nvSpPr>
              <p:spPr bwMode="auto">
                <a:xfrm>
                  <a:off x="1418" y="705"/>
                  <a:ext cx="34" cy="14"/>
                </a:xfrm>
                <a:custGeom>
                  <a:avLst/>
                  <a:gdLst/>
                  <a:ahLst/>
                  <a:cxnLst>
                    <a:cxn ang="0">
                      <a:pos x="34" y="8"/>
                    </a:cxn>
                    <a:cxn ang="0">
                      <a:pos x="30" y="12"/>
                    </a:cxn>
                    <a:cxn ang="0">
                      <a:pos x="26" y="14"/>
                    </a:cxn>
                    <a:cxn ang="0">
                      <a:pos x="22" y="14"/>
                    </a:cxn>
                    <a:cxn ang="0">
                      <a:pos x="12" y="12"/>
                    </a:cxn>
                    <a:cxn ang="0">
                      <a:pos x="0" y="10"/>
                    </a:cxn>
                    <a:cxn ang="0">
                      <a:pos x="8" y="4"/>
                    </a:cxn>
                    <a:cxn ang="0">
                      <a:pos x="18" y="0"/>
                    </a:cxn>
                    <a:cxn ang="0">
                      <a:pos x="24" y="0"/>
                    </a:cxn>
                    <a:cxn ang="0">
                      <a:pos x="28" y="2"/>
                    </a:cxn>
                    <a:cxn ang="0">
                      <a:pos x="32" y="4"/>
                    </a:cxn>
                    <a:cxn ang="0">
                      <a:pos x="34" y="8"/>
                    </a:cxn>
                  </a:cxnLst>
                  <a:rect l="0" t="0" r="r" b="b"/>
                  <a:pathLst>
                    <a:path w="34" h="14">
                      <a:moveTo>
                        <a:pt x="34" y="8"/>
                      </a:moveTo>
                      <a:lnTo>
                        <a:pt x="30" y="12"/>
                      </a:lnTo>
                      <a:lnTo>
                        <a:pt x="26" y="14"/>
                      </a:lnTo>
                      <a:lnTo>
                        <a:pt x="22" y="14"/>
                      </a:lnTo>
                      <a:lnTo>
                        <a:pt x="12" y="12"/>
                      </a:lnTo>
                      <a:lnTo>
                        <a:pt x="0" y="10"/>
                      </a:lnTo>
                      <a:lnTo>
                        <a:pt x="8" y="4"/>
                      </a:lnTo>
                      <a:lnTo>
                        <a:pt x="18" y="0"/>
                      </a:lnTo>
                      <a:lnTo>
                        <a:pt x="24" y="0"/>
                      </a:lnTo>
                      <a:lnTo>
                        <a:pt x="28" y="2"/>
                      </a:lnTo>
                      <a:lnTo>
                        <a:pt x="32" y="4"/>
                      </a:lnTo>
                      <a:lnTo>
                        <a:pt x="34"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32" name="Freeform 21"/>
                <p:cNvSpPr>
                  <a:spLocks/>
                </p:cNvSpPr>
                <p:nvPr/>
              </p:nvSpPr>
              <p:spPr bwMode="auto">
                <a:xfrm>
                  <a:off x="1554" y="821"/>
                  <a:ext cx="34" cy="18"/>
                </a:xfrm>
                <a:custGeom>
                  <a:avLst/>
                  <a:gdLst/>
                  <a:ahLst/>
                  <a:cxnLst>
                    <a:cxn ang="0">
                      <a:pos x="18" y="2"/>
                    </a:cxn>
                    <a:cxn ang="0">
                      <a:pos x="30" y="0"/>
                    </a:cxn>
                    <a:cxn ang="0">
                      <a:pos x="32" y="0"/>
                    </a:cxn>
                    <a:cxn ang="0">
                      <a:pos x="34" y="2"/>
                    </a:cxn>
                    <a:cxn ang="0">
                      <a:pos x="32" y="6"/>
                    </a:cxn>
                    <a:cxn ang="0">
                      <a:pos x="30" y="10"/>
                    </a:cxn>
                    <a:cxn ang="0">
                      <a:pos x="24" y="14"/>
                    </a:cxn>
                    <a:cxn ang="0">
                      <a:pos x="16" y="18"/>
                    </a:cxn>
                    <a:cxn ang="0">
                      <a:pos x="6" y="18"/>
                    </a:cxn>
                    <a:cxn ang="0">
                      <a:pos x="2" y="16"/>
                    </a:cxn>
                    <a:cxn ang="0">
                      <a:pos x="0" y="14"/>
                    </a:cxn>
                    <a:cxn ang="0">
                      <a:pos x="2" y="10"/>
                    </a:cxn>
                    <a:cxn ang="0">
                      <a:pos x="8" y="6"/>
                    </a:cxn>
                    <a:cxn ang="0">
                      <a:pos x="14" y="2"/>
                    </a:cxn>
                    <a:cxn ang="0">
                      <a:pos x="20" y="2"/>
                    </a:cxn>
                    <a:cxn ang="0">
                      <a:pos x="20" y="0"/>
                    </a:cxn>
                    <a:cxn ang="0">
                      <a:pos x="18" y="2"/>
                    </a:cxn>
                  </a:cxnLst>
                  <a:rect l="0" t="0" r="r" b="b"/>
                  <a:pathLst>
                    <a:path w="34" h="18">
                      <a:moveTo>
                        <a:pt x="18" y="2"/>
                      </a:moveTo>
                      <a:lnTo>
                        <a:pt x="30" y="0"/>
                      </a:lnTo>
                      <a:lnTo>
                        <a:pt x="32" y="0"/>
                      </a:lnTo>
                      <a:lnTo>
                        <a:pt x="34" y="2"/>
                      </a:lnTo>
                      <a:lnTo>
                        <a:pt x="32" y="6"/>
                      </a:lnTo>
                      <a:lnTo>
                        <a:pt x="30" y="10"/>
                      </a:lnTo>
                      <a:lnTo>
                        <a:pt x="24" y="14"/>
                      </a:lnTo>
                      <a:lnTo>
                        <a:pt x="16" y="18"/>
                      </a:lnTo>
                      <a:lnTo>
                        <a:pt x="6" y="18"/>
                      </a:lnTo>
                      <a:lnTo>
                        <a:pt x="2" y="16"/>
                      </a:lnTo>
                      <a:lnTo>
                        <a:pt x="0" y="14"/>
                      </a:lnTo>
                      <a:lnTo>
                        <a:pt x="2" y="10"/>
                      </a:lnTo>
                      <a:lnTo>
                        <a:pt x="8" y="6"/>
                      </a:lnTo>
                      <a:lnTo>
                        <a:pt x="14" y="2"/>
                      </a:lnTo>
                      <a:lnTo>
                        <a:pt x="20" y="2"/>
                      </a:lnTo>
                      <a:lnTo>
                        <a:pt x="20" y="0"/>
                      </a:lnTo>
                      <a:lnTo>
                        <a:pt x="18"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grpSp>
          <p:sp>
            <p:nvSpPr>
              <p:cNvPr id="71" name="Freeform 22"/>
              <p:cNvSpPr>
                <a:spLocks/>
              </p:cNvSpPr>
              <p:nvPr/>
            </p:nvSpPr>
            <p:spPr bwMode="auto">
              <a:xfrm>
                <a:off x="2605342" y="3841475"/>
                <a:ext cx="66932" cy="60558"/>
              </a:xfrm>
              <a:custGeom>
                <a:avLst/>
                <a:gdLst/>
                <a:ahLst/>
                <a:cxnLst>
                  <a:cxn ang="0">
                    <a:pos x="0" y="24"/>
                  </a:cxn>
                  <a:cxn ang="0">
                    <a:pos x="4" y="32"/>
                  </a:cxn>
                  <a:cxn ang="0">
                    <a:pos x="18" y="36"/>
                  </a:cxn>
                  <a:cxn ang="0">
                    <a:pos x="28" y="38"/>
                  </a:cxn>
                  <a:cxn ang="0">
                    <a:pos x="30" y="36"/>
                  </a:cxn>
                  <a:cxn ang="0">
                    <a:pos x="34" y="34"/>
                  </a:cxn>
                  <a:cxn ang="0">
                    <a:pos x="38" y="24"/>
                  </a:cxn>
                  <a:cxn ang="0">
                    <a:pos x="40" y="14"/>
                  </a:cxn>
                  <a:cxn ang="0">
                    <a:pos x="42" y="8"/>
                  </a:cxn>
                  <a:cxn ang="0">
                    <a:pos x="32" y="6"/>
                  </a:cxn>
                  <a:cxn ang="0">
                    <a:pos x="24" y="4"/>
                  </a:cxn>
                  <a:cxn ang="0">
                    <a:pos x="16" y="0"/>
                  </a:cxn>
                  <a:cxn ang="0">
                    <a:pos x="10" y="0"/>
                  </a:cxn>
                  <a:cxn ang="0">
                    <a:pos x="8" y="0"/>
                  </a:cxn>
                  <a:cxn ang="0">
                    <a:pos x="6" y="2"/>
                  </a:cxn>
                  <a:cxn ang="0">
                    <a:pos x="4" y="6"/>
                  </a:cxn>
                  <a:cxn ang="0">
                    <a:pos x="2" y="16"/>
                  </a:cxn>
                  <a:cxn ang="0">
                    <a:pos x="0" y="24"/>
                  </a:cxn>
                </a:cxnLst>
                <a:rect l="0" t="0" r="r" b="b"/>
                <a:pathLst>
                  <a:path w="42" h="38">
                    <a:moveTo>
                      <a:pt x="0" y="24"/>
                    </a:moveTo>
                    <a:lnTo>
                      <a:pt x="4" y="32"/>
                    </a:lnTo>
                    <a:lnTo>
                      <a:pt x="18" y="36"/>
                    </a:lnTo>
                    <a:lnTo>
                      <a:pt x="28" y="38"/>
                    </a:lnTo>
                    <a:lnTo>
                      <a:pt x="30" y="36"/>
                    </a:lnTo>
                    <a:lnTo>
                      <a:pt x="34" y="34"/>
                    </a:lnTo>
                    <a:lnTo>
                      <a:pt x="38" y="24"/>
                    </a:lnTo>
                    <a:lnTo>
                      <a:pt x="40" y="14"/>
                    </a:lnTo>
                    <a:lnTo>
                      <a:pt x="42" y="8"/>
                    </a:lnTo>
                    <a:lnTo>
                      <a:pt x="32" y="6"/>
                    </a:lnTo>
                    <a:lnTo>
                      <a:pt x="24" y="4"/>
                    </a:lnTo>
                    <a:lnTo>
                      <a:pt x="16" y="0"/>
                    </a:lnTo>
                    <a:lnTo>
                      <a:pt x="10" y="0"/>
                    </a:lnTo>
                    <a:lnTo>
                      <a:pt x="8" y="0"/>
                    </a:lnTo>
                    <a:lnTo>
                      <a:pt x="6" y="2"/>
                    </a:lnTo>
                    <a:lnTo>
                      <a:pt x="4" y="6"/>
                    </a:lnTo>
                    <a:lnTo>
                      <a:pt x="2" y="16"/>
                    </a:lnTo>
                    <a:lnTo>
                      <a:pt x="0"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2" name="Freeform 23"/>
              <p:cNvSpPr>
                <a:spLocks/>
              </p:cNvSpPr>
              <p:nvPr/>
            </p:nvSpPr>
            <p:spPr bwMode="auto">
              <a:xfrm>
                <a:off x="1722475" y="3121157"/>
                <a:ext cx="277290" cy="108366"/>
              </a:xfrm>
              <a:custGeom>
                <a:avLst/>
                <a:gdLst/>
                <a:ahLst/>
                <a:cxnLst>
                  <a:cxn ang="0">
                    <a:pos x="48" y="20"/>
                  </a:cxn>
                  <a:cxn ang="0">
                    <a:pos x="48" y="16"/>
                  </a:cxn>
                  <a:cxn ang="0">
                    <a:pos x="52" y="16"/>
                  </a:cxn>
                  <a:cxn ang="0">
                    <a:pos x="52" y="12"/>
                  </a:cxn>
                  <a:cxn ang="0">
                    <a:pos x="48" y="10"/>
                  </a:cxn>
                  <a:cxn ang="0">
                    <a:pos x="46" y="12"/>
                  </a:cxn>
                  <a:cxn ang="0">
                    <a:pos x="38" y="12"/>
                  </a:cxn>
                  <a:cxn ang="0">
                    <a:pos x="32" y="16"/>
                  </a:cxn>
                  <a:cxn ang="0">
                    <a:pos x="24" y="20"/>
                  </a:cxn>
                  <a:cxn ang="0">
                    <a:pos x="16" y="22"/>
                  </a:cxn>
                  <a:cxn ang="0">
                    <a:pos x="14" y="24"/>
                  </a:cxn>
                  <a:cxn ang="0">
                    <a:pos x="12" y="26"/>
                  </a:cxn>
                  <a:cxn ang="0">
                    <a:pos x="6" y="28"/>
                  </a:cxn>
                  <a:cxn ang="0">
                    <a:pos x="0" y="28"/>
                  </a:cxn>
                  <a:cxn ang="0">
                    <a:pos x="4" y="26"/>
                  </a:cxn>
                  <a:cxn ang="0">
                    <a:pos x="6" y="26"/>
                  </a:cxn>
                  <a:cxn ang="0">
                    <a:pos x="8" y="20"/>
                  </a:cxn>
                  <a:cxn ang="0">
                    <a:pos x="12" y="14"/>
                  </a:cxn>
                  <a:cxn ang="0">
                    <a:pos x="18" y="10"/>
                  </a:cxn>
                  <a:cxn ang="0">
                    <a:pos x="26" y="6"/>
                  </a:cxn>
                  <a:cxn ang="0">
                    <a:pos x="44" y="0"/>
                  </a:cxn>
                  <a:cxn ang="0">
                    <a:pos x="60" y="0"/>
                  </a:cxn>
                  <a:cxn ang="0">
                    <a:pos x="64" y="0"/>
                  </a:cxn>
                  <a:cxn ang="0">
                    <a:pos x="66" y="2"/>
                  </a:cxn>
                  <a:cxn ang="0">
                    <a:pos x="70" y="4"/>
                  </a:cxn>
                  <a:cxn ang="0">
                    <a:pos x="84" y="8"/>
                  </a:cxn>
                  <a:cxn ang="0">
                    <a:pos x="92" y="16"/>
                  </a:cxn>
                  <a:cxn ang="0">
                    <a:pos x="96" y="18"/>
                  </a:cxn>
                  <a:cxn ang="0">
                    <a:pos x="102" y="18"/>
                  </a:cxn>
                  <a:cxn ang="0">
                    <a:pos x="110" y="20"/>
                  </a:cxn>
                  <a:cxn ang="0">
                    <a:pos x="122" y="26"/>
                  </a:cxn>
                  <a:cxn ang="0">
                    <a:pos x="130" y="34"/>
                  </a:cxn>
                  <a:cxn ang="0">
                    <a:pos x="140" y="40"/>
                  </a:cxn>
                  <a:cxn ang="0">
                    <a:pos x="152" y="44"/>
                  </a:cxn>
                  <a:cxn ang="0">
                    <a:pos x="150" y="46"/>
                  </a:cxn>
                  <a:cxn ang="0">
                    <a:pos x="150" y="48"/>
                  </a:cxn>
                  <a:cxn ang="0">
                    <a:pos x="166" y="52"/>
                  </a:cxn>
                  <a:cxn ang="0">
                    <a:pos x="172" y="56"/>
                  </a:cxn>
                  <a:cxn ang="0">
                    <a:pos x="174" y="62"/>
                  </a:cxn>
                  <a:cxn ang="0">
                    <a:pos x="166" y="64"/>
                  </a:cxn>
                  <a:cxn ang="0">
                    <a:pos x="162" y="64"/>
                  </a:cxn>
                  <a:cxn ang="0">
                    <a:pos x="162" y="66"/>
                  </a:cxn>
                  <a:cxn ang="0">
                    <a:pos x="152" y="68"/>
                  </a:cxn>
                  <a:cxn ang="0">
                    <a:pos x="140" y="68"/>
                  </a:cxn>
                  <a:cxn ang="0">
                    <a:pos x="116" y="66"/>
                  </a:cxn>
                  <a:cxn ang="0">
                    <a:pos x="120" y="62"/>
                  </a:cxn>
                  <a:cxn ang="0">
                    <a:pos x="126" y="56"/>
                  </a:cxn>
                  <a:cxn ang="0">
                    <a:pos x="126" y="52"/>
                  </a:cxn>
                  <a:cxn ang="0">
                    <a:pos x="118" y="52"/>
                  </a:cxn>
                  <a:cxn ang="0">
                    <a:pos x="110" y="50"/>
                  </a:cxn>
                  <a:cxn ang="0">
                    <a:pos x="106" y="46"/>
                  </a:cxn>
                  <a:cxn ang="0">
                    <a:pos x="104" y="40"/>
                  </a:cxn>
                  <a:cxn ang="0">
                    <a:pos x="104" y="36"/>
                  </a:cxn>
                  <a:cxn ang="0">
                    <a:pos x="102" y="34"/>
                  </a:cxn>
                  <a:cxn ang="0">
                    <a:pos x="98" y="32"/>
                  </a:cxn>
                  <a:cxn ang="0">
                    <a:pos x="84" y="32"/>
                  </a:cxn>
                  <a:cxn ang="0">
                    <a:pos x="82" y="30"/>
                  </a:cxn>
                  <a:cxn ang="0">
                    <a:pos x="78" y="28"/>
                  </a:cxn>
                  <a:cxn ang="0">
                    <a:pos x="64" y="24"/>
                  </a:cxn>
                  <a:cxn ang="0">
                    <a:pos x="54" y="20"/>
                  </a:cxn>
                  <a:cxn ang="0">
                    <a:pos x="48" y="18"/>
                  </a:cxn>
                  <a:cxn ang="0">
                    <a:pos x="48" y="20"/>
                  </a:cxn>
                </a:cxnLst>
                <a:rect l="0" t="0" r="r" b="b"/>
                <a:pathLst>
                  <a:path w="174" h="68">
                    <a:moveTo>
                      <a:pt x="48" y="20"/>
                    </a:moveTo>
                    <a:lnTo>
                      <a:pt x="48" y="16"/>
                    </a:lnTo>
                    <a:lnTo>
                      <a:pt x="52" y="16"/>
                    </a:lnTo>
                    <a:lnTo>
                      <a:pt x="52" y="12"/>
                    </a:lnTo>
                    <a:lnTo>
                      <a:pt x="48" y="10"/>
                    </a:lnTo>
                    <a:lnTo>
                      <a:pt x="46" y="12"/>
                    </a:lnTo>
                    <a:lnTo>
                      <a:pt x="38" y="12"/>
                    </a:lnTo>
                    <a:lnTo>
                      <a:pt x="32" y="16"/>
                    </a:lnTo>
                    <a:lnTo>
                      <a:pt x="24" y="20"/>
                    </a:lnTo>
                    <a:lnTo>
                      <a:pt x="16" y="22"/>
                    </a:lnTo>
                    <a:lnTo>
                      <a:pt x="14" y="24"/>
                    </a:lnTo>
                    <a:lnTo>
                      <a:pt x="12" y="26"/>
                    </a:lnTo>
                    <a:lnTo>
                      <a:pt x="6" y="28"/>
                    </a:lnTo>
                    <a:lnTo>
                      <a:pt x="0" y="28"/>
                    </a:lnTo>
                    <a:lnTo>
                      <a:pt x="4" y="26"/>
                    </a:lnTo>
                    <a:lnTo>
                      <a:pt x="6" y="26"/>
                    </a:lnTo>
                    <a:lnTo>
                      <a:pt x="8" y="20"/>
                    </a:lnTo>
                    <a:lnTo>
                      <a:pt x="12" y="14"/>
                    </a:lnTo>
                    <a:lnTo>
                      <a:pt x="18" y="10"/>
                    </a:lnTo>
                    <a:lnTo>
                      <a:pt x="26" y="6"/>
                    </a:lnTo>
                    <a:lnTo>
                      <a:pt x="44" y="0"/>
                    </a:lnTo>
                    <a:lnTo>
                      <a:pt x="60" y="0"/>
                    </a:lnTo>
                    <a:lnTo>
                      <a:pt x="64" y="0"/>
                    </a:lnTo>
                    <a:lnTo>
                      <a:pt x="66" y="2"/>
                    </a:lnTo>
                    <a:lnTo>
                      <a:pt x="70" y="4"/>
                    </a:lnTo>
                    <a:lnTo>
                      <a:pt x="84" y="8"/>
                    </a:lnTo>
                    <a:lnTo>
                      <a:pt x="92" y="16"/>
                    </a:lnTo>
                    <a:lnTo>
                      <a:pt x="96" y="18"/>
                    </a:lnTo>
                    <a:lnTo>
                      <a:pt x="102" y="18"/>
                    </a:lnTo>
                    <a:lnTo>
                      <a:pt x="110" y="20"/>
                    </a:lnTo>
                    <a:lnTo>
                      <a:pt x="122" y="26"/>
                    </a:lnTo>
                    <a:lnTo>
                      <a:pt x="130" y="34"/>
                    </a:lnTo>
                    <a:lnTo>
                      <a:pt x="140" y="40"/>
                    </a:lnTo>
                    <a:lnTo>
                      <a:pt x="152" y="44"/>
                    </a:lnTo>
                    <a:lnTo>
                      <a:pt x="150" y="46"/>
                    </a:lnTo>
                    <a:lnTo>
                      <a:pt x="150" y="48"/>
                    </a:lnTo>
                    <a:lnTo>
                      <a:pt x="166" y="52"/>
                    </a:lnTo>
                    <a:lnTo>
                      <a:pt x="172" y="56"/>
                    </a:lnTo>
                    <a:lnTo>
                      <a:pt x="174" y="62"/>
                    </a:lnTo>
                    <a:lnTo>
                      <a:pt x="166" y="64"/>
                    </a:lnTo>
                    <a:lnTo>
                      <a:pt x="162" y="64"/>
                    </a:lnTo>
                    <a:lnTo>
                      <a:pt x="162" y="66"/>
                    </a:lnTo>
                    <a:lnTo>
                      <a:pt x="152" y="68"/>
                    </a:lnTo>
                    <a:lnTo>
                      <a:pt x="140" y="68"/>
                    </a:lnTo>
                    <a:lnTo>
                      <a:pt x="116" y="66"/>
                    </a:lnTo>
                    <a:lnTo>
                      <a:pt x="120" y="62"/>
                    </a:lnTo>
                    <a:lnTo>
                      <a:pt x="126" y="56"/>
                    </a:lnTo>
                    <a:lnTo>
                      <a:pt x="126" y="52"/>
                    </a:lnTo>
                    <a:lnTo>
                      <a:pt x="118" y="52"/>
                    </a:lnTo>
                    <a:lnTo>
                      <a:pt x="110" y="50"/>
                    </a:lnTo>
                    <a:lnTo>
                      <a:pt x="106" y="46"/>
                    </a:lnTo>
                    <a:lnTo>
                      <a:pt x="104" y="40"/>
                    </a:lnTo>
                    <a:lnTo>
                      <a:pt x="104" y="36"/>
                    </a:lnTo>
                    <a:lnTo>
                      <a:pt x="102" y="34"/>
                    </a:lnTo>
                    <a:lnTo>
                      <a:pt x="98" y="32"/>
                    </a:lnTo>
                    <a:lnTo>
                      <a:pt x="84" y="32"/>
                    </a:lnTo>
                    <a:lnTo>
                      <a:pt x="82" y="30"/>
                    </a:lnTo>
                    <a:lnTo>
                      <a:pt x="78" y="28"/>
                    </a:lnTo>
                    <a:lnTo>
                      <a:pt x="64" y="24"/>
                    </a:lnTo>
                    <a:lnTo>
                      <a:pt x="54" y="20"/>
                    </a:lnTo>
                    <a:lnTo>
                      <a:pt x="48" y="18"/>
                    </a:lnTo>
                    <a:lnTo>
                      <a:pt x="48" y="20"/>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3" name="Freeform 24"/>
              <p:cNvSpPr>
                <a:spLocks/>
              </p:cNvSpPr>
              <p:nvPr/>
            </p:nvSpPr>
            <p:spPr bwMode="auto">
              <a:xfrm>
                <a:off x="855544" y="2311597"/>
                <a:ext cx="1491631" cy="739441"/>
              </a:xfrm>
              <a:custGeom>
                <a:avLst/>
                <a:gdLst/>
                <a:ahLst/>
                <a:cxnLst>
                  <a:cxn ang="0">
                    <a:pos x="16" y="278"/>
                  </a:cxn>
                  <a:cxn ang="0">
                    <a:pos x="72" y="320"/>
                  </a:cxn>
                  <a:cxn ang="0">
                    <a:pos x="214" y="340"/>
                  </a:cxn>
                  <a:cxn ang="0">
                    <a:pos x="244" y="386"/>
                  </a:cxn>
                  <a:cxn ang="0">
                    <a:pos x="276" y="380"/>
                  </a:cxn>
                  <a:cxn ang="0">
                    <a:pos x="310" y="438"/>
                  </a:cxn>
                  <a:cxn ang="0">
                    <a:pos x="346" y="430"/>
                  </a:cxn>
                  <a:cxn ang="0">
                    <a:pos x="376" y="396"/>
                  </a:cxn>
                  <a:cxn ang="0">
                    <a:pos x="412" y="378"/>
                  </a:cxn>
                  <a:cxn ang="0">
                    <a:pos x="438" y="376"/>
                  </a:cxn>
                  <a:cxn ang="0">
                    <a:pos x="478" y="384"/>
                  </a:cxn>
                  <a:cxn ang="0">
                    <a:pos x="496" y="384"/>
                  </a:cxn>
                  <a:cxn ang="0">
                    <a:pos x="526" y="362"/>
                  </a:cxn>
                  <a:cxn ang="0">
                    <a:pos x="562" y="372"/>
                  </a:cxn>
                  <a:cxn ang="0">
                    <a:pos x="594" y="374"/>
                  </a:cxn>
                  <a:cxn ang="0">
                    <a:pos x="600" y="398"/>
                  </a:cxn>
                  <a:cxn ang="0">
                    <a:pos x="600" y="428"/>
                  </a:cxn>
                  <a:cxn ang="0">
                    <a:pos x="628" y="464"/>
                  </a:cxn>
                  <a:cxn ang="0">
                    <a:pos x="636" y="406"/>
                  </a:cxn>
                  <a:cxn ang="0">
                    <a:pos x="650" y="322"/>
                  </a:cxn>
                  <a:cxn ang="0">
                    <a:pos x="678" y="302"/>
                  </a:cxn>
                  <a:cxn ang="0">
                    <a:pos x="702" y="286"/>
                  </a:cxn>
                  <a:cxn ang="0">
                    <a:pos x="728" y="264"/>
                  </a:cxn>
                  <a:cxn ang="0">
                    <a:pos x="748" y="242"/>
                  </a:cxn>
                  <a:cxn ang="0">
                    <a:pos x="744" y="226"/>
                  </a:cxn>
                  <a:cxn ang="0">
                    <a:pos x="754" y="200"/>
                  </a:cxn>
                  <a:cxn ang="0">
                    <a:pos x="772" y="180"/>
                  </a:cxn>
                  <a:cxn ang="0">
                    <a:pos x="786" y="184"/>
                  </a:cxn>
                  <a:cxn ang="0">
                    <a:pos x="812" y="156"/>
                  </a:cxn>
                  <a:cxn ang="0">
                    <a:pos x="844" y="144"/>
                  </a:cxn>
                  <a:cxn ang="0">
                    <a:pos x="868" y="134"/>
                  </a:cxn>
                  <a:cxn ang="0">
                    <a:pos x="864" y="116"/>
                  </a:cxn>
                  <a:cxn ang="0">
                    <a:pos x="934" y="78"/>
                  </a:cxn>
                  <a:cxn ang="0">
                    <a:pos x="902" y="40"/>
                  </a:cxn>
                  <a:cxn ang="0">
                    <a:pos x="822" y="78"/>
                  </a:cxn>
                  <a:cxn ang="0">
                    <a:pos x="758" y="108"/>
                  </a:cxn>
                  <a:cxn ang="0">
                    <a:pos x="722" y="130"/>
                  </a:cxn>
                  <a:cxn ang="0">
                    <a:pos x="664" y="134"/>
                  </a:cxn>
                  <a:cxn ang="0">
                    <a:pos x="684" y="108"/>
                  </a:cxn>
                  <a:cxn ang="0">
                    <a:pos x="672" y="96"/>
                  </a:cxn>
                  <a:cxn ang="0">
                    <a:pos x="668" y="68"/>
                  </a:cxn>
                  <a:cxn ang="0">
                    <a:pos x="624" y="110"/>
                  </a:cxn>
                  <a:cxn ang="0">
                    <a:pos x="594" y="138"/>
                  </a:cxn>
                  <a:cxn ang="0">
                    <a:pos x="618" y="82"/>
                  </a:cxn>
                  <a:cxn ang="0">
                    <a:pos x="674" y="60"/>
                  </a:cxn>
                  <a:cxn ang="0">
                    <a:pos x="636" y="46"/>
                  </a:cxn>
                  <a:cxn ang="0">
                    <a:pos x="606" y="40"/>
                  </a:cxn>
                  <a:cxn ang="0">
                    <a:pos x="584" y="32"/>
                  </a:cxn>
                  <a:cxn ang="0">
                    <a:pos x="568" y="14"/>
                  </a:cxn>
                  <a:cxn ang="0">
                    <a:pos x="118" y="6"/>
                  </a:cxn>
                  <a:cxn ang="0">
                    <a:pos x="88" y="16"/>
                  </a:cxn>
                  <a:cxn ang="0">
                    <a:pos x="22" y="122"/>
                  </a:cxn>
                  <a:cxn ang="0">
                    <a:pos x="2" y="182"/>
                  </a:cxn>
                  <a:cxn ang="0">
                    <a:pos x="12" y="208"/>
                  </a:cxn>
                  <a:cxn ang="0">
                    <a:pos x="2" y="220"/>
                  </a:cxn>
                </a:cxnLst>
                <a:rect l="0" t="0" r="r" b="b"/>
                <a:pathLst>
                  <a:path w="936" h="464">
                    <a:moveTo>
                      <a:pt x="6" y="242"/>
                    </a:moveTo>
                    <a:lnTo>
                      <a:pt x="6" y="244"/>
                    </a:lnTo>
                    <a:lnTo>
                      <a:pt x="4" y="246"/>
                    </a:lnTo>
                    <a:lnTo>
                      <a:pt x="2" y="252"/>
                    </a:lnTo>
                    <a:lnTo>
                      <a:pt x="4" y="262"/>
                    </a:lnTo>
                    <a:lnTo>
                      <a:pt x="8" y="272"/>
                    </a:lnTo>
                    <a:lnTo>
                      <a:pt x="16" y="278"/>
                    </a:lnTo>
                    <a:lnTo>
                      <a:pt x="28" y="282"/>
                    </a:lnTo>
                    <a:lnTo>
                      <a:pt x="32" y="284"/>
                    </a:lnTo>
                    <a:lnTo>
                      <a:pt x="36" y="286"/>
                    </a:lnTo>
                    <a:lnTo>
                      <a:pt x="44" y="298"/>
                    </a:lnTo>
                    <a:lnTo>
                      <a:pt x="48" y="310"/>
                    </a:lnTo>
                    <a:lnTo>
                      <a:pt x="50" y="322"/>
                    </a:lnTo>
                    <a:lnTo>
                      <a:pt x="72" y="320"/>
                    </a:lnTo>
                    <a:lnTo>
                      <a:pt x="80" y="320"/>
                    </a:lnTo>
                    <a:lnTo>
                      <a:pt x="86" y="322"/>
                    </a:lnTo>
                    <a:lnTo>
                      <a:pt x="134" y="348"/>
                    </a:lnTo>
                    <a:lnTo>
                      <a:pt x="188" y="348"/>
                    </a:lnTo>
                    <a:lnTo>
                      <a:pt x="192" y="338"/>
                    </a:lnTo>
                    <a:lnTo>
                      <a:pt x="208" y="340"/>
                    </a:lnTo>
                    <a:lnTo>
                      <a:pt x="214" y="340"/>
                    </a:lnTo>
                    <a:lnTo>
                      <a:pt x="220" y="338"/>
                    </a:lnTo>
                    <a:lnTo>
                      <a:pt x="222" y="346"/>
                    </a:lnTo>
                    <a:lnTo>
                      <a:pt x="228" y="352"/>
                    </a:lnTo>
                    <a:lnTo>
                      <a:pt x="232" y="356"/>
                    </a:lnTo>
                    <a:lnTo>
                      <a:pt x="236" y="360"/>
                    </a:lnTo>
                    <a:lnTo>
                      <a:pt x="242" y="382"/>
                    </a:lnTo>
                    <a:lnTo>
                      <a:pt x="244" y="386"/>
                    </a:lnTo>
                    <a:lnTo>
                      <a:pt x="248" y="390"/>
                    </a:lnTo>
                    <a:lnTo>
                      <a:pt x="252" y="392"/>
                    </a:lnTo>
                    <a:lnTo>
                      <a:pt x="256" y="392"/>
                    </a:lnTo>
                    <a:lnTo>
                      <a:pt x="262" y="390"/>
                    </a:lnTo>
                    <a:lnTo>
                      <a:pt x="268" y="386"/>
                    </a:lnTo>
                    <a:lnTo>
                      <a:pt x="274" y="380"/>
                    </a:lnTo>
                    <a:lnTo>
                      <a:pt x="276" y="380"/>
                    </a:lnTo>
                    <a:lnTo>
                      <a:pt x="282" y="378"/>
                    </a:lnTo>
                    <a:lnTo>
                      <a:pt x="290" y="380"/>
                    </a:lnTo>
                    <a:lnTo>
                      <a:pt x="296" y="384"/>
                    </a:lnTo>
                    <a:lnTo>
                      <a:pt x="300" y="392"/>
                    </a:lnTo>
                    <a:lnTo>
                      <a:pt x="304" y="400"/>
                    </a:lnTo>
                    <a:lnTo>
                      <a:pt x="308" y="420"/>
                    </a:lnTo>
                    <a:lnTo>
                      <a:pt x="310" y="438"/>
                    </a:lnTo>
                    <a:lnTo>
                      <a:pt x="312" y="442"/>
                    </a:lnTo>
                    <a:lnTo>
                      <a:pt x="316" y="444"/>
                    </a:lnTo>
                    <a:lnTo>
                      <a:pt x="324" y="450"/>
                    </a:lnTo>
                    <a:lnTo>
                      <a:pt x="344" y="456"/>
                    </a:lnTo>
                    <a:lnTo>
                      <a:pt x="346" y="456"/>
                    </a:lnTo>
                    <a:lnTo>
                      <a:pt x="346" y="438"/>
                    </a:lnTo>
                    <a:lnTo>
                      <a:pt x="346" y="430"/>
                    </a:lnTo>
                    <a:lnTo>
                      <a:pt x="348" y="422"/>
                    </a:lnTo>
                    <a:lnTo>
                      <a:pt x="352" y="416"/>
                    </a:lnTo>
                    <a:lnTo>
                      <a:pt x="358" y="410"/>
                    </a:lnTo>
                    <a:lnTo>
                      <a:pt x="364" y="404"/>
                    </a:lnTo>
                    <a:lnTo>
                      <a:pt x="366" y="400"/>
                    </a:lnTo>
                    <a:lnTo>
                      <a:pt x="368" y="396"/>
                    </a:lnTo>
                    <a:lnTo>
                      <a:pt x="376" y="396"/>
                    </a:lnTo>
                    <a:lnTo>
                      <a:pt x="384" y="394"/>
                    </a:lnTo>
                    <a:lnTo>
                      <a:pt x="398" y="386"/>
                    </a:lnTo>
                    <a:lnTo>
                      <a:pt x="400" y="384"/>
                    </a:lnTo>
                    <a:lnTo>
                      <a:pt x="402" y="382"/>
                    </a:lnTo>
                    <a:lnTo>
                      <a:pt x="402" y="378"/>
                    </a:lnTo>
                    <a:lnTo>
                      <a:pt x="406" y="376"/>
                    </a:lnTo>
                    <a:lnTo>
                      <a:pt x="412" y="378"/>
                    </a:lnTo>
                    <a:lnTo>
                      <a:pt x="414" y="376"/>
                    </a:lnTo>
                    <a:lnTo>
                      <a:pt x="416" y="374"/>
                    </a:lnTo>
                    <a:lnTo>
                      <a:pt x="418" y="372"/>
                    </a:lnTo>
                    <a:lnTo>
                      <a:pt x="422" y="372"/>
                    </a:lnTo>
                    <a:lnTo>
                      <a:pt x="428" y="372"/>
                    </a:lnTo>
                    <a:lnTo>
                      <a:pt x="434" y="374"/>
                    </a:lnTo>
                    <a:lnTo>
                      <a:pt x="438" y="376"/>
                    </a:lnTo>
                    <a:lnTo>
                      <a:pt x="444" y="378"/>
                    </a:lnTo>
                    <a:lnTo>
                      <a:pt x="450" y="376"/>
                    </a:lnTo>
                    <a:lnTo>
                      <a:pt x="456" y="376"/>
                    </a:lnTo>
                    <a:lnTo>
                      <a:pt x="462" y="382"/>
                    </a:lnTo>
                    <a:lnTo>
                      <a:pt x="466" y="384"/>
                    </a:lnTo>
                    <a:lnTo>
                      <a:pt x="472" y="386"/>
                    </a:lnTo>
                    <a:lnTo>
                      <a:pt x="478" y="384"/>
                    </a:lnTo>
                    <a:lnTo>
                      <a:pt x="484" y="382"/>
                    </a:lnTo>
                    <a:lnTo>
                      <a:pt x="486" y="384"/>
                    </a:lnTo>
                    <a:lnTo>
                      <a:pt x="488" y="386"/>
                    </a:lnTo>
                    <a:lnTo>
                      <a:pt x="490" y="388"/>
                    </a:lnTo>
                    <a:lnTo>
                      <a:pt x="494" y="388"/>
                    </a:lnTo>
                    <a:lnTo>
                      <a:pt x="496" y="388"/>
                    </a:lnTo>
                    <a:lnTo>
                      <a:pt x="496" y="384"/>
                    </a:lnTo>
                    <a:lnTo>
                      <a:pt x="492" y="382"/>
                    </a:lnTo>
                    <a:lnTo>
                      <a:pt x="490" y="378"/>
                    </a:lnTo>
                    <a:lnTo>
                      <a:pt x="490" y="364"/>
                    </a:lnTo>
                    <a:lnTo>
                      <a:pt x="500" y="362"/>
                    </a:lnTo>
                    <a:lnTo>
                      <a:pt x="510" y="360"/>
                    </a:lnTo>
                    <a:lnTo>
                      <a:pt x="522" y="364"/>
                    </a:lnTo>
                    <a:lnTo>
                      <a:pt x="526" y="362"/>
                    </a:lnTo>
                    <a:lnTo>
                      <a:pt x="530" y="360"/>
                    </a:lnTo>
                    <a:lnTo>
                      <a:pt x="548" y="360"/>
                    </a:lnTo>
                    <a:lnTo>
                      <a:pt x="550" y="362"/>
                    </a:lnTo>
                    <a:lnTo>
                      <a:pt x="554" y="364"/>
                    </a:lnTo>
                    <a:lnTo>
                      <a:pt x="560" y="366"/>
                    </a:lnTo>
                    <a:lnTo>
                      <a:pt x="562" y="370"/>
                    </a:lnTo>
                    <a:lnTo>
                      <a:pt x="562" y="372"/>
                    </a:lnTo>
                    <a:lnTo>
                      <a:pt x="562" y="376"/>
                    </a:lnTo>
                    <a:lnTo>
                      <a:pt x="564" y="376"/>
                    </a:lnTo>
                    <a:lnTo>
                      <a:pt x="570" y="374"/>
                    </a:lnTo>
                    <a:lnTo>
                      <a:pt x="572" y="372"/>
                    </a:lnTo>
                    <a:lnTo>
                      <a:pt x="582" y="368"/>
                    </a:lnTo>
                    <a:lnTo>
                      <a:pt x="590" y="370"/>
                    </a:lnTo>
                    <a:lnTo>
                      <a:pt x="594" y="374"/>
                    </a:lnTo>
                    <a:lnTo>
                      <a:pt x="594" y="378"/>
                    </a:lnTo>
                    <a:lnTo>
                      <a:pt x="596" y="382"/>
                    </a:lnTo>
                    <a:lnTo>
                      <a:pt x="598" y="386"/>
                    </a:lnTo>
                    <a:lnTo>
                      <a:pt x="600" y="388"/>
                    </a:lnTo>
                    <a:lnTo>
                      <a:pt x="604" y="390"/>
                    </a:lnTo>
                    <a:lnTo>
                      <a:pt x="602" y="396"/>
                    </a:lnTo>
                    <a:lnTo>
                      <a:pt x="600" y="398"/>
                    </a:lnTo>
                    <a:lnTo>
                      <a:pt x="598" y="402"/>
                    </a:lnTo>
                    <a:lnTo>
                      <a:pt x="598" y="406"/>
                    </a:lnTo>
                    <a:lnTo>
                      <a:pt x="600" y="410"/>
                    </a:lnTo>
                    <a:lnTo>
                      <a:pt x="602" y="414"/>
                    </a:lnTo>
                    <a:lnTo>
                      <a:pt x="600" y="416"/>
                    </a:lnTo>
                    <a:lnTo>
                      <a:pt x="600" y="418"/>
                    </a:lnTo>
                    <a:lnTo>
                      <a:pt x="600" y="428"/>
                    </a:lnTo>
                    <a:lnTo>
                      <a:pt x="606" y="436"/>
                    </a:lnTo>
                    <a:lnTo>
                      <a:pt x="606" y="446"/>
                    </a:lnTo>
                    <a:lnTo>
                      <a:pt x="608" y="452"/>
                    </a:lnTo>
                    <a:lnTo>
                      <a:pt x="612" y="458"/>
                    </a:lnTo>
                    <a:lnTo>
                      <a:pt x="616" y="462"/>
                    </a:lnTo>
                    <a:lnTo>
                      <a:pt x="622" y="464"/>
                    </a:lnTo>
                    <a:lnTo>
                      <a:pt x="628" y="464"/>
                    </a:lnTo>
                    <a:lnTo>
                      <a:pt x="628" y="458"/>
                    </a:lnTo>
                    <a:lnTo>
                      <a:pt x="632" y="450"/>
                    </a:lnTo>
                    <a:lnTo>
                      <a:pt x="634" y="444"/>
                    </a:lnTo>
                    <a:lnTo>
                      <a:pt x="636" y="438"/>
                    </a:lnTo>
                    <a:lnTo>
                      <a:pt x="636" y="426"/>
                    </a:lnTo>
                    <a:lnTo>
                      <a:pt x="638" y="416"/>
                    </a:lnTo>
                    <a:lnTo>
                      <a:pt x="636" y="406"/>
                    </a:lnTo>
                    <a:lnTo>
                      <a:pt x="632" y="396"/>
                    </a:lnTo>
                    <a:lnTo>
                      <a:pt x="630" y="384"/>
                    </a:lnTo>
                    <a:lnTo>
                      <a:pt x="628" y="372"/>
                    </a:lnTo>
                    <a:lnTo>
                      <a:pt x="630" y="356"/>
                    </a:lnTo>
                    <a:lnTo>
                      <a:pt x="634" y="344"/>
                    </a:lnTo>
                    <a:lnTo>
                      <a:pt x="642" y="332"/>
                    </a:lnTo>
                    <a:lnTo>
                      <a:pt x="650" y="322"/>
                    </a:lnTo>
                    <a:lnTo>
                      <a:pt x="654" y="322"/>
                    </a:lnTo>
                    <a:lnTo>
                      <a:pt x="658" y="320"/>
                    </a:lnTo>
                    <a:lnTo>
                      <a:pt x="662" y="316"/>
                    </a:lnTo>
                    <a:lnTo>
                      <a:pt x="664" y="314"/>
                    </a:lnTo>
                    <a:lnTo>
                      <a:pt x="670" y="312"/>
                    </a:lnTo>
                    <a:lnTo>
                      <a:pt x="672" y="310"/>
                    </a:lnTo>
                    <a:lnTo>
                      <a:pt x="678" y="302"/>
                    </a:lnTo>
                    <a:lnTo>
                      <a:pt x="682" y="296"/>
                    </a:lnTo>
                    <a:lnTo>
                      <a:pt x="686" y="294"/>
                    </a:lnTo>
                    <a:lnTo>
                      <a:pt x="692" y="294"/>
                    </a:lnTo>
                    <a:lnTo>
                      <a:pt x="692" y="290"/>
                    </a:lnTo>
                    <a:lnTo>
                      <a:pt x="694" y="292"/>
                    </a:lnTo>
                    <a:lnTo>
                      <a:pt x="698" y="290"/>
                    </a:lnTo>
                    <a:lnTo>
                      <a:pt x="702" y="286"/>
                    </a:lnTo>
                    <a:lnTo>
                      <a:pt x="706" y="282"/>
                    </a:lnTo>
                    <a:lnTo>
                      <a:pt x="710" y="278"/>
                    </a:lnTo>
                    <a:lnTo>
                      <a:pt x="718" y="276"/>
                    </a:lnTo>
                    <a:lnTo>
                      <a:pt x="722" y="276"/>
                    </a:lnTo>
                    <a:lnTo>
                      <a:pt x="728" y="272"/>
                    </a:lnTo>
                    <a:lnTo>
                      <a:pt x="726" y="268"/>
                    </a:lnTo>
                    <a:lnTo>
                      <a:pt x="728" y="264"/>
                    </a:lnTo>
                    <a:lnTo>
                      <a:pt x="740" y="260"/>
                    </a:lnTo>
                    <a:lnTo>
                      <a:pt x="742" y="258"/>
                    </a:lnTo>
                    <a:lnTo>
                      <a:pt x="744" y="256"/>
                    </a:lnTo>
                    <a:lnTo>
                      <a:pt x="748" y="254"/>
                    </a:lnTo>
                    <a:lnTo>
                      <a:pt x="750" y="250"/>
                    </a:lnTo>
                    <a:lnTo>
                      <a:pt x="748" y="246"/>
                    </a:lnTo>
                    <a:lnTo>
                      <a:pt x="748" y="242"/>
                    </a:lnTo>
                    <a:lnTo>
                      <a:pt x="746" y="238"/>
                    </a:lnTo>
                    <a:lnTo>
                      <a:pt x="744" y="234"/>
                    </a:lnTo>
                    <a:lnTo>
                      <a:pt x="742" y="230"/>
                    </a:lnTo>
                    <a:lnTo>
                      <a:pt x="738" y="228"/>
                    </a:lnTo>
                    <a:lnTo>
                      <a:pt x="746" y="228"/>
                    </a:lnTo>
                    <a:lnTo>
                      <a:pt x="744" y="228"/>
                    </a:lnTo>
                    <a:lnTo>
                      <a:pt x="744" y="226"/>
                    </a:lnTo>
                    <a:lnTo>
                      <a:pt x="746" y="222"/>
                    </a:lnTo>
                    <a:lnTo>
                      <a:pt x="752" y="224"/>
                    </a:lnTo>
                    <a:lnTo>
                      <a:pt x="756" y="222"/>
                    </a:lnTo>
                    <a:lnTo>
                      <a:pt x="758" y="220"/>
                    </a:lnTo>
                    <a:lnTo>
                      <a:pt x="758" y="212"/>
                    </a:lnTo>
                    <a:lnTo>
                      <a:pt x="754" y="204"/>
                    </a:lnTo>
                    <a:lnTo>
                      <a:pt x="754" y="200"/>
                    </a:lnTo>
                    <a:lnTo>
                      <a:pt x="758" y="206"/>
                    </a:lnTo>
                    <a:lnTo>
                      <a:pt x="760" y="210"/>
                    </a:lnTo>
                    <a:lnTo>
                      <a:pt x="766" y="210"/>
                    </a:lnTo>
                    <a:lnTo>
                      <a:pt x="768" y="210"/>
                    </a:lnTo>
                    <a:lnTo>
                      <a:pt x="770" y="208"/>
                    </a:lnTo>
                    <a:lnTo>
                      <a:pt x="772" y="200"/>
                    </a:lnTo>
                    <a:lnTo>
                      <a:pt x="772" y="180"/>
                    </a:lnTo>
                    <a:lnTo>
                      <a:pt x="772" y="184"/>
                    </a:lnTo>
                    <a:lnTo>
                      <a:pt x="772" y="186"/>
                    </a:lnTo>
                    <a:lnTo>
                      <a:pt x="774" y="186"/>
                    </a:lnTo>
                    <a:lnTo>
                      <a:pt x="774" y="190"/>
                    </a:lnTo>
                    <a:lnTo>
                      <a:pt x="776" y="194"/>
                    </a:lnTo>
                    <a:lnTo>
                      <a:pt x="780" y="188"/>
                    </a:lnTo>
                    <a:lnTo>
                      <a:pt x="786" y="184"/>
                    </a:lnTo>
                    <a:lnTo>
                      <a:pt x="788" y="184"/>
                    </a:lnTo>
                    <a:lnTo>
                      <a:pt x="794" y="176"/>
                    </a:lnTo>
                    <a:lnTo>
                      <a:pt x="800" y="168"/>
                    </a:lnTo>
                    <a:lnTo>
                      <a:pt x="798" y="160"/>
                    </a:lnTo>
                    <a:lnTo>
                      <a:pt x="800" y="158"/>
                    </a:lnTo>
                    <a:lnTo>
                      <a:pt x="802" y="156"/>
                    </a:lnTo>
                    <a:lnTo>
                      <a:pt x="812" y="156"/>
                    </a:lnTo>
                    <a:lnTo>
                      <a:pt x="822" y="156"/>
                    </a:lnTo>
                    <a:lnTo>
                      <a:pt x="828" y="152"/>
                    </a:lnTo>
                    <a:lnTo>
                      <a:pt x="808" y="152"/>
                    </a:lnTo>
                    <a:lnTo>
                      <a:pt x="816" y="150"/>
                    </a:lnTo>
                    <a:lnTo>
                      <a:pt x="826" y="150"/>
                    </a:lnTo>
                    <a:lnTo>
                      <a:pt x="834" y="148"/>
                    </a:lnTo>
                    <a:lnTo>
                      <a:pt x="844" y="144"/>
                    </a:lnTo>
                    <a:lnTo>
                      <a:pt x="848" y="140"/>
                    </a:lnTo>
                    <a:lnTo>
                      <a:pt x="850" y="138"/>
                    </a:lnTo>
                    <a:lnTo>
                      <a:pt x="862" y="140"/>
                    </a:lnTo>
                    <a:lnTo>
                      <a:pt x="868" y="138"/>
                    </a:lnTo>
                    <a:lnTo>
                      <a:pt x="872" y="136"/>
                    </a:lnTo>
                    <a:lnTo>
                      <a:pt x="870" y="132"/>
                    </a:lnTo>
                    <a:lnTo>
                      <a:pt x="868" y="134"/>
                    </a:lnTo>
                    <a:lnTo>
                      <a:pt x="866" y="136"/>
                    </a:lnTo>
                    <a:lnTo>
                      <a:pt x="860" y="136"/>
                    </a:lnTo>
                    <a:lnTo>
                      <a:pt x="862" y="134"/>
                    </a:lnTo>
                    <a:lnTo>
                      <a:pt x="862" y="130"/>
                    </a:lnTo>
                    <a:lnTo>
                      <a:pt x="860" y="126"/>
                    </a:lnTo>
                    <a:lnTo>
                      <a:pt x="862" y="120"/>
                    </a:lnTo>
                    <a:lnTo>
                      <a:pt x="864" y="116"/>
                    </a:lnTo>
                    <a:lnTo>
                      <a:pt x="866" y="110"/>
                    </a:lnTo>
                    <a:lnTo>
                      <a:pt x="868" y="104"/>
                    </a:lnTo>
                    <a:lnTo>
                      <a:pt x="874" y="100"/>
                    </a:lnTo>
                    <a:lnTo>
                      <a:pt x="882" y="96"/>
                    </a:lnTo>
                    <a:lnTo>
                      <a:pt x="900" y="90"/>
                    </a:lnTo>
                    <a:lnTo>
                      <a:pt x="918" y="84"/>
                    </a:lnTo>
                    <a:lnTo>
                      <a:pt x="934" y="78"/>
                    </a:lnTo>
                    <a:lnTo>
                      <a:pt x="928" y="58"/>
                    </a:lnTo>
                    <a:lnTo>
                      <a:pt x="928" y="52"/>
                    </a:lnTo>
                    <a:lnTo>
                      <a:pt x="930" y="48"/>
                    </a:lnTo>
                    <a:lnTo>
                      <a:pt x="936" y="40"/>
                    </a:lnTo>
                    <a:lnTo>
                      <a:pt x="916" y="34"/>
                    </a:lnTo>
                    <a:lnTo>
                      <a:pt x="908" y="36"/>
                    </a:lnTo>
                    <a:lnTo>
                      <a:pt x="902" y="40"/>
                    </a:lnTo>
                    <a:lnTo>
                      <a:pt x="892" y="54"/>
                    </a:lnTo>
                    <a:lnTo>
                      <a:pt x="886" y="62"/>
                    </a:lnTo>
                    <a:lnTo>
                      <a:pt x="880" y="70"/>
                    </a:lnTo>
                    <a:lnTo>
                      <a:pt x="874" y="74"/>
                    </a:lnTo>
                    <a:lnTo>
                      <a:pt x="864" y="76"/>
                    </a:lnTo>
                    <a:lnTo>
                      <a:pt x="858" y="78"/>
                    </a:lnTo>
                    <a:lnTo>
                      <a:pt x="822" y="78"/>
                    </a:lnTo>
                    <a:lnTo>
                      <a:pt x="814" y="82"/>
                    </a:lnTo>
                    <a:lnTo>
                      <a:pt x="806" y="86"/>
                    </a:lnTo>
                    <a:lnTo>
                      <a:pt x="792" y="96"/>
                    </a:lnTo>
                    <a:lnTo>
                      <a:pt x="778" y="106"/>
                    </a:lnTo>
                    <a:lnTo>
                      <a:pt x="772" y="108"/>
                    </a:lnTo>
                    <a:lnTo>
                      <a:pt x="764" y="110"/>
                    </a:lnTo>
                    <a:lnTo>
                      <a:pt x="758" y="108"/>
                    </a:lnTo>
                    <a:lnTo>
                      <a:pt x="752" y="106"/>
                    </a:lnTo>
                    <a:lnTo>
                      <a:pt x="746" y="106"/>
                    </a:lnTo>
                    <a:lnTo>
                      <a:pt x="744" y="108"/>
                    </a:lnTo>
                    <a:lnTo>
                      <a:pt x="740" y="112"/>
                    </a:lnTo>
                    <a:lnTo>
                      <a:pt x="736" y="118"/>
                    </a:lnTo>
                    <a:lnTo>
                      <a:pt x="734" y="124"/>
                    </a:lnTo>
                    <a:lnTo>
                      <a:pt x="722" y="130"/>
                    </a:lnTo>
                    <a:lnTo>
                      <a:pt x="706" y="136"/>
                    </a:lnTo>
                    <a:lnTo>
                      <a:pt x="690" y="142"/>
                    </a:lnTo>
                    <a:lnTo>
                      <a:pt x="678" y="146"/>
                    </a:lnTo>
                    <a:lnTo>
                      <a:pt x="668" y="144"/>
                    </a:lnTo>
                    <a:lnTo>
                      <a:pt x="664" y="142"/>
                    </a:lnTo>
                    <a:lnTo>
                      <a:pt x="664" y="140"/>
                    </a:lnTo>
                    <a:lnTo>
                      <a:pt x="664" y="134"/>
                    </a:lnTo>
                    <a:lnTo>
                      <a:pt x="668" y="130"/>
                    </a:lnTo>
                    <a:lnTo>
                      <a:pt x="676" y="126"/>
                    </a:lnTo>
                    <a:lnTo>
                      <a:pt x="684" y="120"/>
                    </a:lnTo>
                    <a:lnTo>
                      <a:pt x="688" y="116"/>
                    </a:lnTo>
                    <a:lnTo>
                      <a:pt x="688" y="112"/>
                    </a:lnTo>
                    <a:lnTo>
                      <a:pt x="686" y="110"/>
                    </a:lnTo>
                    <a:lnTo>
                      <a:pt x="684" y="108"/>
                    </a:lnTo>
                    <a:lnTo>
                      <a:pt x="686" y="102"/>
                    </a:lnTo>
                    <a:lnTo>
                      <a:pt x="684" y="100"/>
                    </a:lnTo>
                    <a:lnTo>
                      <a:pt x="682" y="94"/>
                    </a:lnTo>
                    <a:lnTo>
                      <a:pt x="678" y="98"/>
                    </a:lnTo>
                    <a:lnTo>
                      <a:pt x="676" y="102"/>
                    </a:lnTo>
                    <a:lnTo>
                      <a:pt x="668" y="102"/>
                    </a:lnTo>
                    <a:lnTo>
                      <a:pt x="672" y="96"/>
                    </a:lnTo>
                    <a:lnTo>
                      <a:pt x="678" y="92"/>
                    </a:lnTo>
                    <a:lnTo>
                      <a:pt x="682" y="84"/>
                    </a:lnTo>
                    <a:lnTo>
                      <a:pt x="684" y="76"/>
                    </a:lnTo>
                    <a:lnTo>
                      <a:pt x="684" y="72"/>
                    </a:lnTo>
                    <a:lnTo>
                      <a:pt x="680" y="70"/>
                    </a:lnTo>
                    <a:lnTo>
                      <a:pt x="676" y="68"/>
                    </a:lnTo>
                    <a:lnTo>
                      <a:pt x="668" y="68"/>
                    </a:lnTo>
                    <a:lnTo>
                      <a:pt x="664" y="68"/>
                    </a:lnTo>
                    <a:lnTo>
                      <a:pt x="656" y="76"/>
                    </a:lnTo>
                    <a:lnTo>
                      <a:pt x="646" y="82"/>
                    </a:lnTo>
                    <a:lnTo>
                      <a:pt x="636" y="88"/>
                    </a:lnTo>
                    <a:lnTo>
                      <a:pt x="628" y="98"/>
                    </a:lnTo>
                    <a:lnTo>
                      <a:pt x="626" y="102"/>
                    </a:lnTo>
                    <a:lnTo>
                      <a:pt x="624" y="110"/>
                    </a:lnTo>
                    <a:lnTo>
                      <a:pt x="622" y="124"/>
                    </a:lnTo>
                    <a:lnTo>
                      <a:pt x="618" y="130"/>
                    </a:lnTo>
                    <a:lnTo>
                      <a:pt x="614" y="136"/>
                    </a:lnTo>
                    <a:lnTo>
                      <a:pt x="608" y="140"/>
                    </a:lnTo>
                    <a:lnTo>
                      <a:pt x="600" y="142"/>
                    </a:lnTo>
                    <a:lnTo>
                      <a:pt x="596" y="140"/>
                    </a:lnTo>
                    <a:lnTo>
                      <a:pt x="594" y="138"/>
                    </a:lnTo>
                    <a:lnTo>
                      <a:pt x="592" y="136"/>
                    </a:lnTo>
                    <a:lnTo>
                      <a:pt x="594" y="130"/>
                    </a:lnTo>
                    <a:lnTo>
                      <a:pt x="596" y="122"/>
                    </a:lnTo>
                    <a:lnTo>
                      <a:pt x="602" y="108"/>
                    </a:lnTo>
                    <a:lnTo>
                      <a:pt x="610" y="96"/>
                    </a:lnTo>
                    <a:lnTo>
                      <a:pt x="618" y="86"/>
                    </a:lnTo>
                    <a:lnTo>
                      <a:pt x="618" y="82"/>
                    </a:lnTo>
                    <a:lnTo>
                      <a:pt x="620" y="78"/>
                    </a:lnTo>
                    <a:lnTo>
                      <a:pt x="628" y="70"/>
                    </a:lnTo>
                    <a:lnTo>
                      <a:pt x="638" y="64"/>
                    </a:lnTo>
                    <a:lnTo>
                      <a:pt x="646" y="62"/>
                    </a:lnTo>
                    <a:lnTo>
                      <a:pt x="666" y="62"/>
                    </a:lnTo>
                    <a:lnTo>
                      <a:pt x="670" y="60"/>
                    </a:lnTo>
                    <a:lnTo>
                      <a:pt x="674" y="60"/>
                    </a:lnTo>
                    <a:lnTo>
                      <a:pt x="682" y="54"/>
                    </a:lnTo>
                    <a:lnTo>
                      <a:pt x="672" y="52"/>
                    </a:lnTo>
                    <a:lnTo>
                      <a:pt x="664" y="52"/>
                    </a:lnTo>
                    <a:lnTo>
                      <a:pt x="658" y="52"/>
                    </a:lnTo>
                    <a:lnTo>
                      <a:pt x="652" y="50"/>
                    </a:lnTo>
                    <a:lnTo>
                      <a:pt x="640" y="48"/>
                    </a:lnTo>
                    <a:lnTo>
                      <a:pt x="636" y="46"/>
                    </a:lnTo>
                    <a:lnTo>
                      <a:pt x="634" y="42"/>
                    </a:lnTo>
                    <a:lnTo>
                      <a:pt x="634" y="38"/>
                    </a:lnTo>
                    <a:lnTo>
                      <a:pt x="628" y="38"/>
                    </a:lnTo>
                    <a:lnTo>
                      <a:pt x="626" y="38"/>
                    </a:lnTo>
                    <a:lnTo>
                      <a:pt x="624" y="36"/>
                    </a:lnTo>
                    <a:lnTo>
                      <a:pt x="630" y="32"/>
                    </a:lnTo>
                    <a:lnTo>
                      <a:pt x="606" y="40"/>
                    </a:lnTo>
                    <a:lnTo>
                      <a:pt x="592" y="42"/>
                    </a:lnTo>
                    <a:lnTo>
                      <a:pt x="580" y="44"/>
                    </a:lnTo>
                    <a:lnTo>
                      <a:pt x="576" y="44"/>
                    </a:lnTo>
                    <a:lnTo>
                      <a:pt x="572" y="44"/>
                    </a:lnTo>
                    <a:lnTo>
                      <a:pt x="568" y="42"/>
                    </a:lnTo>
                    <a:lnTo>
                      <a:pt x="576" y="36"/>
                    </a:lnTo>
                    <a:lnTo>
                      <a:pt x="584" y="32"/>
                    </a:lnTo>
                    <a:lnTo>
                      <a:pt x="594" y="28"/>
                    </a:lnTo>
                    <a:lnTo>
                      <a:pt x="604" y="22"/>
                    </a:lnTo>
                    <a:lnTo>
                      <a:pt x="590" y="20"/>
                    </a:lnTo>
                    <a:lnTo>
                      <a:pt x="580" y="16"/>
                    </a:lnTo>
                    <a:lnTo>
                      <a:pt x="580" y="18"/>
                    </a:lnTo>
                    <a:lnTo>
                      <a:pt x="574" y="16"/>
                    </a:lnTo>
                    <a:lnTo>
                      <a:pt x="568" y="14"/>
                    </a:lnTo>
                    <a:lnTo>
                      <a:pt x="560" y="14"/>
                    </a:lnTo>
                    <a:lnTo>
                      <a:pt x="554" y="12"/>
                    </a:lnTo>
                    <a:lnTo>
                      <a:pt x="548" y="10"/>
                    </a:lnTo>
                    <a:lnTo>
                      <a:pt x="544" y="6"/>
                    </a:lnTo>
                    <a:lnTo>
                      <a:pt x="544" y="0"/>
                    </a:lnTo>
                    <a:lnTo>
                      <a:pt x="120" y="0"/>
                    </a:lnTo>
                    <a:lnTo>
                      <a:pt x="118" y="6"/>
                    </a:lnTo>
                    <a:lnTo>
                      <a:pt x="114" y="14"/>
                    </a:lnTo>
                    <a:lnTo>
                      <a:pt x="112" y="22"/>
                    </a:lnTo>
                    <a:lnTo>
                      <a:pt x="108" y="24"/>
                    </a:lnTo>
                    <a:lnTo>
                      <a:pt x="104" y="26"/>
                    </a:lnTo>
                    <a:lnTo>
                      <a:pt x="102" y="22"/>
                    </a:lnTo>
                    <a:lnTo>
                      <a:pt x="100" y="20"/>
                    </a:lnTo>
                    <a:lnTo>
                      <a:pt x="88" y="16"/>
                    </a:lnTo>
                    <a:lnTo>
                      <a:pt x="84" y="28"/>
                    </a:lnTo>
                    <a:lnTo>
                      <a:pt x="70" y="54"/>
                    </a:lnTo>
                    <a:lnTo>
                      <a:pt x="52" y="84"/>
                    </a:lnTo>
                    <a:lnTo>
                      <a:pt x="44" y="96"/>
                    </a:lnTo>
                    <a:lnTo>
                      <a:pt x="34" y="104"/>
                    </a:lnTo>
                    <a:lnTo>
                      <a:pt x="28" y="112"/>
                    </a:lnTo>
                    <a:lnTo>
                      <a:pt x="22" y="122"/>
                    </a:lnTo>
                    <a:lnTo>
                      <a:pt x="16" y="134"/>
                    </a:lnTo>
                    <a:lnTo>
                      <a:pt x="14" y="146"/>
                    </a:lnTo>
                    <a:lnTo>
                      <a:pt x="10" y="156"/>
                    </a:lnTo>
                    <a:lnTo>
                      <a:pt x="2" y="168"/>
                    </a:lnTo>
                    <a:lnTo>
                      <a:pt x="2" y="172"/>
                    </a:lnTo>
                    <a:lnTo>
                      <a:pt x="2" y="178"/>
                    </a:lnTo>
                    <a:lnTo>
                      <a:pt x="2" y="182"/>
                    </a:lnTo>
                    <a:lnTo>
                      <a:pt x="0" y="184"/>
                    </a:lnTo>
                    <a:lnTo>
                      <a:pt x="0" y="186"/>
                    </a:lnTo>
                    <a:lnTo>
                      <a:pt x="0" y="190"/>
                    </a:lnTo>
                    <a:lnTo>
                      <a:pt x="2" y="202"/>
                    </a:lnTo>
                    <a:lnTo>
                      <a:pt x="4" y="212"/>
                    </a:lnTo>
                    <a:lnTo>
                      <a:pt x="8" y="210"/>
                    </a:lnTo>
                    <a:lnTo>
                      <a:pt x="12" y="208"/>
                    </a:lnTo>
                    <a:lnTo>
                      <a:pt x="20" y="210"/>
                    </a:lnTo>
                    <a:lnTo>
                      <a:pt x="12" y="210"/>
                    </a:lnTo>
                    <a:lnTo>
                      <a:pt x="10" y="212"/>
                    </a:lnTo>
                    <a:lnTo>
                      <a:pt x="8" y="214"/>
                    </a:lnTo>
                    <a:lnTo>
                      <a:pt x="10" y="218"/>
                    </a:lnTo>
                    <a:lnTo>
                      <a:pt x="4" y="216"/>
                    </a:lnTo>
                    <a:lnTo>
                      <a:pt x="2" y="220"/>
                    </a:lnTo>
                    <a:lnTo>
                      <a:pt x="4" y="228"/>
                    </a:lnTo>
                    <a:lnTo>
                      <a:pt x="6" y="230"/>
                    </a:lnTo>
                    <a:lnTo>
                      <a:pt x="8" y="232"/>
                    </a:lnTo>
                    <a:lnTo>
                      <a:pt x="8" y="236"/>
                    </a:lnTo>
                    <a:lnTo>
                      <a:pt x="8" y="238"/>
                    </a:lnTo>
                    <a:lnTo>
                      <a:pt x="6" y="242"/>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4" name="Freeform 25"/>
              <p:cNvSpPr>
                <a:spLocks/>
              </p:cNvSpPr>
              <p:nvPr/>
            </p:nvSpPr>
            <p:spPr bwMode="auto">
              <a:xfrm>
                <a:off x="208533" y="1674148"/>
                <a:ext cx="984859" cy="474900"/>
              </a:xfrm>
              <a:custGeom>
                <a:avLst/>
                <a:gdLst/>
                <a:ahLst/>
                <a:cxnLst>
                  <a:cxn ang="0">
                    <a:pos x="404" y="198"/>
                  </a:cxn>
                  <a:cxn ang="0">
                    <a:pos x="376" y="188"/>
                  </a:cxn>
                  <a:cxn ang="0">
                    <a:pos x="364" y="180"/>
                  </a:cxn>
                  <a:cxn ang="0">
                    <a:pos x="332" y="198"/>
                  </a:cxn>
                  <a:cxn ang="0">
                    <a:pos x="304" y="206"/>
                  </a:cxn>
                  <a:cxn ang="0">
                    <a:pos x="282" y="208"/>
                  </a:cxn>
                  <a:cxn ang="0">
                    <a:pos x="308" y="190"/>
                  </a:cxn>
                  <a:cxn ang="0">
                    <a:pos x="304" y="186"/>
                  </a:cxn>
                  <a:cxn ang="0">
                    <a:pos x="264" y="206"/>
                  </a:cxn>
                  <a:cxn ang="0">
                    <a:pos x="248" y="216"/>
                  </a:cxn>
                  <a:cxn ang="0">
                    <a:pos x="222" y="230"/>
                  </a:cxn>
                  <a:cxn ang="0">
                    <a:pos x="186" y="240"/>
                  </a:cxn>
                  <a:cxn ang="0">
                    <a:pos x="166" y="252"/>
                  </a:cxn>
                  <a:cxn ang="0">
                    <a:pos x="94" y="276"/>
                  </a:cxn>
                  <a:cxn ang="0">
                    <a:pos x="68" y="282"/>
                  </a:cxn>
                  <a:cxn ang="0">
                    <a:pos x="52" y="284"/>
                  </a:cxn>
                  <a:cxn ang="0">
                    <a:pos x="16" y="298"/>
                  </a:cxn>
                  <a:cxn ang="0">
                    <a:pos x="16" y="290"/>
                  </a:cxn>
                  <a:cxn ang="0">
                    <a:pos x="82" y="274"/>
                  </a:cxn>
                  <a:cxn ang="0">
                    <a:pos x="98" y="266"/>
                  </a:cxn>
                  <a:cxn ang="0">
                    <a:pos x="130" y="254"/>
                  </a:cxn>
                  <a:cxn ang="0">
                    <a:pos x="178" y="222"/>
                  </a:cxn>
                  <a:cxn ang="0">
                    <a:pos x="158" y="226"/>
                  </a:cxn>
                  <a:cxn ang="0">
                    <a:pos x="152" y="216"/>
                  </a:cxn>
                  <a:cxn ang="0">
                    <a:pos x="134" y="224"/>
                  </a:cxn>
                  <a:cxn ang="0">
                    <a:pos x="136" y="212"/>
                  </a:cxn>
                  <a:cxn ang="0">
                    <a:pos x="142" y="200"/>
                  </a:cxn>
                  <a:cxn ang="0">
                    <a:pos x="126" y="200"/>
                  </a:cxn>
                  <a:cxn ang="0">
                    <a:pos x="120" y="172"/>
                  </a:cxn>
                  <a:cxn ang="0">
                    <a:pos x="180" y="142"/>
                  </a:cxn>
                  <a:cxn ang="0">
                    <a:pos x="242" y="130"/>
                  </a:cxn>
                  <a:cxn ang="0">
                    <a:pos x="266" y="112"/>
                  </a:cxn>
                  <a:cxn ang="0">
                    <a:pos x="238" y="120"/>
                  </a:cxn>
                  <a:cxn ang="0">
                    <a:pos x="200" y="110"/>
                  </a:cxn>
                  <a:cxn ang="0">
                    <a:pos x="272" y="78"/>
                  </a:cxn>
                  <a:cxn ang="0">
                    <a:pos x="278" y="88"/>
                  </a:cxn>
                  <a:cxn ang="0">
                    <a:pos x="292" y="86"/>
                  </a:cxn>
                  <a:cxn ang="0">
                    <a:pos x="290" y="74"/>
                  </a:cxn>
                  <a:cxn ang="0">
                    <a:pos x="288" y="64"/>
                  </a:cxn>
                  <a:cxn ang="0">
                    <a:pos x="286" y="50"/>
                  </a:cxn>
                  <a:cxn ang="0">
                    <a:pos x="318" y="42"/>
                  </a:cxn>
                  <a:cxn ang="0">
                    <a:pos x="348" y="30"/>
                  </a:cxn>
                  <a:cxn ang="0">
                    <a:pos x="414" y="10"/>
                  </a:cxn>
                  <a:cxn ang="0">
                    <a:pos x="478" y="2"/>
                  </a:cxn>
                  <a:cxn ang="0">
                    <a:pos x="508" y="6"/>
                  </a:cxn>
                  <a:cxn ang="0">
                    <a:pos x="548" y="12"/>
                  </a:cxn>
                  <a:cxn ang="0">
                    <a:pos x="574" y="18"/>
                  </a:cxn>
                  <a:cxn ang="0">
                    <a:pos x="604" y="22"/>
                  </a:cxn>
                  <a:cxn ang="0">
                    <a:pos x="430" y="192"/>
                  </a:cxn>
                </a:cxnLst>
                <a:rect l="0" t="0" r="r" b="b"/>
                <a:pathLst>
                  <a:path w="618" h="298">
                    <a:moveTo>
                      <a:pt x="430" y="192"/>
                    </a:moveTo>
                    <a:lnTo>
                      <a:pt x="418" y="196"/>
                    </a:lnTo>
                    <a:lnTo>
                      <a:pt x="404" y="198"/>
                    </a:lnTo>
                    <a:lnTo>
                      <a:pt x="394" y="196"/>
                    </a:lnTo>
                    <a:lnTo>
                      <a:pt x="384" y="194"/>
                    </a:lnTo>
                    <a:lnTo>
                      <a:pt x="376" y="188"/>
                    </a:lnTo>
                    <a:lnTo>
                      <a:pt x="374" y="184"/>
                    </a:lnTo>
                    <a:lnTo>
                      <a:pt x="372" y="180"/>
                    </a:lnTo>
                    <a:lnTo>
                      <a:pt x="364" y="180"/>
                    </a:lnTo>
                    <a:lnTo>
                      <a:pt x="348" y="190"/>
                    </a:lnTo>
                    <a:lnTo>
                      <a:pt x="342" y="196"/>
                    </a:lnTo>
                    <a:lnTo>
                      <a:pt x="332" y="198"/>
                    </a:lnTo>
                    <a:lnTo>
                      <a:pt x="322" y="198"/>
                    </a:lnTo>
                    <a:lnTo>
                      <a:pt x="312" y="202"/>
                    </a:lnTo>
                    <a:lnTo>
                      <a:pt x="304" y="206"/>
                    </a:lnTo>
                    <a:lnTo>
                      <a:pt x="294" y="214"/>
                    </a:lnTo>
                    <a:lnTo>
                      <a:pt x="278" y="214"/>
                    </a:lnTo>
                    <a:lnTo>
                      <a:pt x="282" y="208"/>
                    </a:lnTo>
                    <a:lnTo>
                      <a:pt x="286" y="204"/>
                    </a:lnTo>
                    <a:lnTo>
                      <a:pt x="298" y="196"/>
                    </a:lnTo>
                    <a:lnTo>
                      <a:pt x="308" y="190"/>
                    </a:lnTo>
                    <a:lnTo>
                      <a:pt x="320" y="182"/>
                    </a:lnTo>
                    <a:lnTo>
                      <a:pt x="312" y="182"/>
                    </a:lnTo>
                    <a:lnTo>
                      <a:pt x="304" y="186"/>
                    </a:lnTo>
                    <a:lnTo>
                      <a:pt x="288" y="194"/>
                    </a:lnTo>
                    <a:lnTo>
                      <a:pt x="272" y="204"/>
                    </a:lnTo>
                    <a:lnTo>
                      <a:pt x="264" y="206"/>
                    </a:lnTo>
                    <a:lnTo>
                      <a:pt x="258" y="208"/>
                    </a:lnTo>
                    <a:lnTo>
                      <a:pt x="252" y="210"/>
                    </a:lnTo>
                    <a:lnTo>
                      <a:pt x="248" y="216"/>
                    </a:lnTo>
                    <a:lnTo>
                      <a:pt x="242" y="222"/>
                    </a:lnTo>
                    <a:lnTo>
                      <a:pt x="234" y="226"/>
                    </a:lnTo>
                    <a:lnTo>
                      <a:pt x="222" y="230"/>
                    </a:lnTo>
                    <a:lnTo>
                      <a:pt x="210" y="234"/>
                    </a:lnTo>
                    <a:lnTo>
                      <a:pt x="198" y="236"/>
                    </a:lnTo>
                    <a:lnTo>
                      <a:pt x="186" y="240"/>
                    </a:lnTo>
                    <a:lnTo>
                      <a:pt x="178" y="246"/>
                    </a:lnTo>
                    <a:lnTo>
                      <a:pt x="172" y="250"/>
                    </a:lnTo>
                    <a:lnTo>
                      <a:pt x="166" y="252"/>
                    </a:lnTo>
                    <a:lnTo>
                      <a:pt x="142" y="258"/>
                    </a:lnTo>
                    <a:lnTo>
                      <a:pt x="118" y="266"/>
                    </a:lnTo>
                    <a:lnTo>
                      <a:pt x="94" y="276"/>
                    </a:lnTo>
                    <a:lnTo>
                      <a:pt x="70" y="286"/>
                    </a:lnTo>
                    <a:lnTo>
                      <a:pt x="70" y="284"/>
                    </a:lnTo>
                    <a:lnTo>
                      <a:pt x="68" y="282"/>
                    </a:lnTo>
                    <a:lnTo>
                      <a:pt x="66" y="282"/>
                    </a:lnTo>
                    <a:lnTo>
                      <a:pt x="60" y="282"/>
                    </a:lnTo>
                    <a:lnTo>
                      <a:pt x="52" y="284"/>
                    </a:lnTo>
                    <a:lnTo>
                      <a:pt x="38" y="290"/>
                    </a:lnTo>
                    <a:lnTo>
                      <a:pt x="24" y="296"/>
                    </a:lnTo>
                    <a:lnTo>
                      <a:pt x="16" y="298"/>
                    </a:lnTo>
                    <a:lnTo>
                      <a:pt x="10" y="298"/>
                    </a:lnTo>
                    <a:lnTo>
                      <a:pt x="0" y="298"/>
                    </a:lnTo>
                    <a:lnTo>
                      <a:pt x="16" y="290"/>
                    </a:lnTo>
                    <a:lnTo>
                      <a:pt x="40" y="282"/>
                    </a:lnTo>
                    <a:lnTo>
                      <a:pt x="64" y="276"/>
                    </a:lnTo>
                    <a:lnTo>
                      <a:pt x="82" y="274"/>
                    </a:lnTo>
                    <a:lnTo>
                      <a:pt x="88" y="274"/>
                    </a:lnTo>
                    <a:lnTo>
                      <a:pt x="92" y="272"/>
                    </a:lnTo>
                    <a:lnTo>
                      <a:pt x="98" y="266"/>
                    </a:lnTo>
                    <a:lnTo>
                      <a:pt x="104" y="262"/>
                    </a:lnTo>
                    <a:lnTo>
                      <a:pt x="110" y="260"/>
                    </a:lnTo>
                    <a:lnTo>
                      <a:pt x="130" y="254"/>
                    </a:lnTo>
                    <a:lnTo>
                      <a:pt x="146" y="248"/>
                    </a:lnTo>
                    <a:lnTo>
                      <a:pt x="180" y="226"/>
                    </a:lnTo>
                    <a:lnTo>
                      <a:pt x="178" y="222"/>
                    </a:lnTo>
                    <a:lnTo>
                      <a:pt x="174" y="218"/>
                    </a:lnTo>
                    <a:lnTo>
                      <a:pt x="166" y="226"/>
                    </a:lnTo>
                    <a:lnTo>
                      <a:pt x="158" y="226"/>
                    </a:lnTo>
                    <a:lnTo>
                      <a:pt x="158" y="218"/>
                    </a:lnTo>
                    <a:lnTo>
                      <a:pt x="156" y="216"/>
                    </a:lnTo>
                    <a:lnTo>
                      <a:pt x="152" y="216"/>
                    </a:lnTo>
                    <a:lnTo>
                      <a:pt x="146" y="216"/>
                    </a:lnTo>
                    <a:lnTo>
                      <a:pt x="142" y="218"/>
                    </a:lnTo>
                    <a:lnTo>
                      <a:pt x="134" y="224"/>
                    </a:lnTo>
                    <a:lnTo>
                      <a:pt x="122" y="224"/>
                    </a:lnTo>
                    <a:lnTo>
                      <a:pt x="128" y="218"/>
                    </a:lnTo>
                    <a:lnTo>
                      <a:pt x="136" y="212"/>
                    </a:lnTo>
                    <a:lnTo>
                      <a:pt x="142" y="206"/>
                    </a:lnTo>
                    <a:lnTo>
                      <a:pt x="146" y="200"/>
                    </a:lnTo>
                    <a:lnTo>
                      <a:pt x="142" y="200"/>
                    </a:lnTo>
                    <a:lnTo>
                      <a:pt x="138" y="200"/>
                    </a:lnTo>
                    <a:lnTo>
                      <a:pt x="130" y="200"/>
                    </a:lnTo>
                    <a:lnTo>
                      <a:pt x="126" y="200"/>
                    </a:lnTo>
                    <a:lnTo>
                      <a:pt x="122" y="198"/>
                    </a:lnTo>
                    <a:lnTo>
                      <a:pt x="120" y="190"/>
                    </a:lnTo>
                    <a:lnTo>
                      <a:pt x="120" y="172"/>
                    </a:lnTo>
                    <a:lnTo>
                      <a:pt x="164" y="138"/>
                    </a:lnTo>
                    <a:lnTo>
                      <a:pt x="170" y="140"/>
                    </a:lnTo>
                    <a:lnTo>
                      <a:pt x="180" y="142"/>
                    </a:lnTo>
                    <a:lnTo>
                      <a:pt x="204" y="140"/>
                    </a:lnTo>
                    <a:lnTo>
                      <a:pt x="230" y="134"/>
                    </a:lnTo>
                    <a:lnTo>
                      <a:pt x="242" y="130"/>
                    </a:lnTo>
                    <a:lnTo>
                      <a:pt x="254" y="124"/>
                    </a:lnTo>
                    <a:lnTo>
                      <a:pt x="262" y="118"/>
                    </a:lnTo>
                    <a:lnTo>
                      <a:pt x="266" y="112"/>
                    </a:lnTo>
                    <a:lnTo>
                      <a:pt x="252" y="116"/>
                    </a:lnTo>
                    <a:lnTo>
                      <a:pt x="246" y="118"/>
                    </a:lnTo>
                    <a:lnTo>
                      <a:pt x="238" y="120"/>
                    </a:lnTo>
                    <a:lnTo>
                      <a:pt x="228" y="118"/>
                    </a:lnTo>
                    <a:lnTo>
                      <a:pt x="218" y="116"/>
                    </a:lnTo>
                    <a:lnTo>
                      <a:pt x="200" y="110"/>
                    </a:lnTo>
                    <a:lnTo>
                      <a:pt x="252" y="74"/>
                    </a:lnTo>
                    <a:lnTo>
                      <a:pt x="260" y="76"/>
                    </a:lnTo>
                    <a:lnTo>
                      <a:pt x="272" y="78"/>
                    </a:lnTo>
                    <a:lnTo>
                      <a:pt x="272" y="84"/>
                    </a:lnTo>
                    <a:lnTo>
                      <a:pt x="274" y="86"/>
                    </a:lnTo>
                    <a:lnTo>
                      <a:pt x="278" y="88"/>
                    </a:lnTo>
                    <a:lnTo>
                      <a:pt x="284" y="88"/>
                    </a:lnTo>
                    <a:lnTo>
                      <a:pt x="288" y="88"/>
                    </a:lnTo>
                    <a:lnTo>
                      <a:pt x="292" y="86"/>
                    </a:lnTo>
                    <a:lnTo>
                      <a:pt x="294" y="82"/>
                    </a:lnTo>
                    <a:lnTo>
                      <a:pt x="296" y="76"/>
                    </a:lnTo>
                    <a:lnTo>
                      <a:pt x="290" y="74"/>
                    </a:lnTo>
                    <a:lnTo>
                      <a:pt x="288" y="72"/>
                    </a:lnTo>
                    <a:lnTo>
                      <a:pt x="288" y="70"/>
                    </a:lnTo>
                    <a:lnTo>
                      <a:pt x="288" y="64"/>
                    </a:lnTo>
                    <a:lnTo>
                      <a:pt x="286" y="62"/>
                    </a:lnTo>
                    <a:lnTo>
                      <a:pt x="286" y="58"/>
                    </a:lnTo>
                    <a:lnTo>
                      <a:pt x="286" y="50"/>
                    </a:lnTo>
                    <a:lnTo>
                      <a:pt x="302" y="38"/>
                    </a:lnTo>
                    <a:lnTo>
                      <a:pt x="310" y="40"/>
                    </a:lnTo>
                    <a:lnTo>
                      <a:pt x="318" y="42"/>
                    </a:lnTo>
                    <a:lnTo>
                      <a:pt x="330" y="40"/>
                    </a:lnTo>
                    <a:lnTo>
                      <a:pt x="342" y="34"/>
                    </a:lnTo>
                    <a:lnTo>
                      <a:pt x="348" y="30"/>
                    </a:lnTo>
                    <a:lnTo>
                      <a:pt x="358" y="24"/>
                    </a:lnTo>
                    <a:lnTo>
                      <a:pt x="384" y="16"/>
                    </a:lnTo>
                    <a:lnTo>
                      <a:pt x="414" y="10"/>
                    </a:lnTo>
                    <a:lnTo>
                      <a:pt x="442" y="4"/>
                    </a:lnTo>
                    <a:lnTo>
                      <a:pt x="470" y="0"/>
                    </a:lnTo>
                    <a:lnTo>
                      <a:pt x="478" y="2"/>
                    </a:lnTo>
                    <a:lnTo>
                      <a:pt x="486" y="4"/>
                    </a:lnTo>
                    <a:lnTo>
                      <a:pt x="496" y="6"/>
                    </a:lnTo>
                    <a:lnTo>
                      <a:pt x="508" y="6"/>
                    </a:lnTo>
                    <a:lnTo>
                      <a:pt x="510" y="12"/>
                    </a:lnTo>
                    <a:lnTo>
                      <a:pt x="512" y="12"/>
                    </a:lnTo>
                    <a:lnTo>
                      <a:pt x="548" y="12"/>
                    </a:lnTo>
                    <a:lnTo>
                      <a:pt x="554" y="16"/>
                    </a:lnTo>
                    <a:lnTo>
                      <a:pt x="560" y="18"/>
                    </a:lnTo>
                    <a:lnTo>
                      <a:pt x="574" y="18"/>
                    </a:lnTo>
                    <a:lnTo>
                      <a:pt x="590" y="18"/>
                    </a:lnTo>
                    <a:lnTo>
                      <a:pt x="596" y="20"/>
                    </a:lnTo>
                    <a:lnTo>
                      <a:pt x="604" y="22"/>
                    </a:lnTo>
                    <a:lnTo>
                      <a:pt x="618" y="22"/>
                    </a:lnTo>
                    <a:lnTo>
                      <a:pt x="432" y="192"/>
                    </a:lnTo>
                    <a:lnTo>
                      <a:pt x="430" y="19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5" name="Freeform 26"/>
              <p:cNvSpPr>
                <a:spLocks/>
              </p:cNvSpPr>
              <p:nvPr/>
            </p:nvSpPr>
            <p:spPr bwMode="auto">
              <a:xfrm>
                <a:off x="2723270" y="1390483"/>
                <a:ext cx="1074102" cy="589640"/>
              </a:xfrm>
              <a:custGeom>
                <a:avLst/>
                <a:gdLst/>
                <a:ahLst/>
                <a:cxnLst>
                  <a:cxn ang="0">
                    <a:pos x="420" y="226"/>
                  </a:cxn>
                  <a:cxn ang="0">
                    <a:pos x="388" y="228"/>
                  </a:cxn>
                  <a:cxn ang="0">
                    <a:pos x="348" y="258"/>
                  </a:cxn>
                  <a:cxn ang="0">
                    <a:pos x="314" y="268"/>
                  </a:cxn>
                  <a:cxn ang="0">
                    <a:pos x="270" y="276"/>
                  </a:cxn>
                  <a:cxn ang="0">
                    <a:pos x="270" y="290"/>
                  </a:cxn>
                  <a:cxn ang="0">
                    <a:pos x="248" y="312"/>
                  </a:cxn>
                  <a:cxn ang="0">
                    <a:pos x="224" y="338"/>
                  </a:cxn>
                  <a:cxn ang="0">
                    <a:pos x="208" y="364"/>
                  </a:cxn>
                  <a:cxn ang="0">
                    <a:pos x="182" y="368"/>
                  </a:cxn>
                  <a:cxn ang="0">
                    <a:pos x="150" y="352"/>
                  </a:cxn>
                  <a:cxn ang="0">
                    <a:pos x="136" y="332"/>
                  </a:cxn>
                  <a:cxn ang="0">
                    <a:pos x="120" y="304"/>
                  </a:cxn>
                  <a:cxn ang="0">
                    <a:pos x="118" y="290"/>
                  </a:cxn>
                  <a:cxn ang="0">
                    <a:pos x="126" y="274"/>
                  </a:cxn>
                  <a:cxn ang="0">
                    <a:pos x="122" y="258"/>
                  </a:cxn>
                  <a:cxn ang="0">
                    <a:pos x="118" y="242"/>
                  </a:cxn>
                  <a:cxn ang="0">
                    <a:pos x="158" y="218"/>
                  </a:cxn>
                  <a:cxn ang="0">
                    <a:pos x="148" y="192"/>
                  </a:cxn>
                  <a:cxn ang="0">
                    <a:pos x="142" y="206"/>
                  </a:cxn>
                  <a:cxn ang="0">
                    <a:pos x="122" y="196"/>
                  </a:cxn>
                  <a:cxn ang="0">
                    <a:pos x="158" y="184"/>
                  </a:cxn>
                  <a:cxn ang="0">
                    <a:pos x="146" y="166"/>
                  </a:cxn>
                  <a:cxn ang="0">
                    <a:pos x="128" y="166"/>
                  </a:cxn>
                  <a:cxn ang="0">
                    <a:pos x="142" y="118"/>
                  </a:cxn>
                  <a:cxn ang="0">
                    <a:pos x="116" y="106"/>
                  </a:cxn>
                  <a:cxn ang="0">
                    <a:pos x="54" y="100"/>
                  </a:cxn>
                  <a:cxn ang="0">
                    <a:pos x="18" y="94"/>
                  </a:cxn>
                  <a:cxn ang="0">
                    <a:pos x="10" y="84"/>
                  </a:cxn>
                  <a:cxn ang="0">
                    <a:pos x="54" y="78"/>
                  </a:cxn>
                  <a:cxn ang="0">
                    <a:pos x="2" y="76"/>
                  </a:cxn>
                  <a:cxn ang="0">
                    <a:pos x="12" y="60"/>
                  </a:cxn>
                  <a:cxn ang="0">
                    <a:pos x="106" y="52"/>
                  </a:cxn>
                  <a:cxn ang="0">
                    <a:pos x="140" y="36"/>
                  </a:cxn>
                  <a:cxn ang="0">
                    <a:pos x="190" y="22"/>
                  </a:cxn>
                  <a:cxn ang="0">
                    <a:pos x="262" y="24"/>
                  </a:cxn>
                  <a:cxn ang="0">
                    <a:pos x="316" y="14"/>
                  </a:cxn>
                  <a:cxn ang="0">
                    <a:pos x="408" y="8"/>
                  </a:cxn>
                  <a:cxn ang="0">
                    <a:pos x="464" y="2"/>
                  </a:cxn>
                  <a:cxn ang="0">
                    <a:pos x="528" y="6"/>
                  </a:cxn>
                  <a:cxn ang="0">
                    <a:pos x="528" y="18"/>
                  </a:cxn>
                  <a:cxn ang="0">
                    <a:pos x="568" y="22"/>
                  </a:cxn>
                  <a:cxn ang="0">
                    <a:pos x="668" y="32"/>
                  </a:cxn>
                  <a:cxn ang="0">
                    <a:pos x="612" y="38"/>
                  </a:cxn>
                  <a:cxn ang="0">
                    <a:pos x="592" y="50"/>
                  </a:cxn>
                  <a:cxn ang="0">
                    <a:pos x="584" y="68"/>
                  </a:cxn>
                  <a:cxn ang="0">
                    <a:pos x="600" y="82"/>
                  </a:cxn>
                  <a:cxn ang="0">
                    <a:pos x="554" y="90"/>
                  </a:cxn>
                  <a:cxn ang="0">
                    <a:pos x="580" y="106"/>
                  </a:cxn>
                  <a:cxn ang="0">
                    <a:pos x="572" y="114"/>
                  </a:cxn>
                  <a:cxn ang="0">
                    <a:pos x="558" y="124"/>
                  </a:cxn>
                  <a:cxn ang="0">
                    <a:pos x="512" y="136"/>
                  </a:cxn>
                  <a:cxn ang="0">
                    <a:pos x="538" y="150"/>
                  </a:cxn>
                  <a:cxn ang="0">
                    <a:pos x="518" y="154"/>
                  </a:cxn>
                  <a:cxn ang="0">
                    <a:pos x="522" y="158"/>
                  </a:cxn>
                  <a:cxn ang="0">
                    <a:pos x="534" y="184"/>
                  </a:cxn>
                  <a:cxn ang="0">
                    <a:pos x="502" y="180"/>
                  </a:cxn>
                  <a:cxn ang="0">
                    <a:pos x="488" y="174"/>
                  </a:cxn>
                  <a:cxn ang="0">
                    <a:pos x="496" y="192"/>
                  </a:cxn>
                </a:cxnLst>
                <a:rect l="0" t="0" r="r" b="b"/>
                <a:pathLst>
                  <a:path w="674" h="370">
                    <a:moveTo>
                      <a:pt x="524" y="194"/>
                    </a:moveTo>
                    <a:lnTo>
                      <a:pt x="498" y="206"/>
                    </a:lnTo>
                    <a:lnTo>
                      <a:pt x="468" y="216"/>
                    </a:lnTo>
                    <a:lnTo>
                      <a:pt x="436" y="224"/>
                    </a:lnTo>
                    <a:lnTo>
                      <a:pt x="420" y="226"/>
                    </a:lnTo>
                    <a:lnTo>
                      <a:pt x="404" y="226"/>
                    </a:lnTo>
                    <a:lnTo>
                      <a:pt x="400" y="226"/>
                    </a:lnTo>
                    <a:lnTo>
                      <a:pt x="398" y="224"/>
                    </a:lnTo>
                    <a:lnTo>
                      <a:pt x="392" y="220"/>
                    </a:lnTo>
                    <a:lnTo>
                      <a:pt x="388" y="228"/>
                    </a:lnTo>
                    <a:lnTo>
                      <a:pt x="382" y="236"/>
                    </a:lnTo>
                    <a:lnTo>
                      <a:pt x="376" y="242"/>
                    </a:lnTo>
                    <a:lnTo>
                      <a:pt x="366" y="248"/>
                    </a:lnTo>
                    <a:lnTo>
                      <a:pt x="358" y="254"/>
                    </a:lnTo>
                    <a:lnTo>
                      <a:pt x="348" y="258"/>
                    </a:lnTo>
                    <a:lnTo>
                      <a:pt x="338" y="260"/>
                    </a:lnTo>
                    <a:lnTo>
                      <a:pt x="328" y="262"/>
                    </a:lnTo>
                    <a:lnTo>
                      <a:pt x="322" y="262"/>
                    </a:lnTo>
                    <a:lnTo>
                      <a:pt x="318" y="264"/>
                    </a:lnTo>
                    <a:lnTo>
                      <a:pt x="314" y="268"/>
                    </a:lnTo>
                    <a:lnTo>
                      <a:pt x="308" y="268"/>
                    </a:lnTo>
                    <a:lnTo>
                      <a:pt x="294" y="268"/>
                    </a:lnTo>
                    <a:lnTo>
                      <a:pt x="280" y="270"/>
                    </a:lnTo>
                    <a:lnTo>
                      <a:pt x="272" y="274"/>
                    </a:lnTo>
                    <a:lnTo>
                      <a:pt x="270" y="276"/>
                    </a:lnTo>
                    <a:lnTo>
                      <a:pt x="270" y="278"/>
                    </a:lnTo>
                    <a:lnTo>
                      <a:pt x="270" y="280"/>
                    </a:lnTo>
                    <a:lnTo>
                      <a:pt x="272" y="282"/>
                    </a:lnTo>
                    <a:lnTo>
                      <a:pt x="276" y="286"/>
                    </a:lnTo>
                    <a:lnTo>
                      <a:pt x="270" y="290"/>
                    </a:lnTo>
                    <a:lnTo>
                      <a:pt x="266" y="286"/>
                    </a:lnTo>
                    <a:lnTo>
                      <a:pt x="266" y="298"/>
                    </a:lnTo>
                    <a:lnTo>
                      <a:pt x="262" y="302"/>
                    </a:lnTo>
                    <a:lnTo>
                      <a:pt x="258" y="306"/>
                    </a:lnTo>
                    <a:lnTo>
                      <a:pt x="248" y="312"/>
                    </a:lnTo>
                    <a:lnTo>
                      <a:pt x="238" y="320"/>
                    </a:lnTo>
                    <a:lnTo>
                      <a:pt x="234" y="324"/>
                    </a:lnTo>
                    <a:lnTo>
                      <a:pt x="230" y="330"/>
                    </a:lnTo>
                    <a:lnTo>
                      <a:pt x="228" y="334"/>
                    </a:lnTo>
                    <a:lnTo>
                      <a:pt x="224" y="338"/>
                    </a:lnTo>
                    <a:lnTo>
                      <a:pt x="222" y="338"/>
                    </a:lnTo>
                    <a:lnTo>
                      <a:pt x="218" y="342"/>
                    </a:lnTo>
                    <a:lnTo>
                      <a:pt x="214" y="350"/>
                    </a:lnTo>
                    <a:lnTo>
                      <a:pt x="210" y="360"/>
                    </a:lnTo>
                    <a:lnTo>
                      <a:pt x="208" y="364"/>
                    </a:lnTo>
                    <a:lnTo>
                      <a:pt x="204" y="368"/>
                    </a:lnTo>
                    <a:lnTo>
                      <a:pt x="198" y="370"/>
                    </a:lnTo>
                    <a:lnTo>
                      <a:pt x="192" y="370"/>
                    </a:lnTo>
                    <a:lnTo>
                      <a:pt x="186" y="370"/>
                    </a:lnTo>
                    <a:lnTo>
                      <a:pt x="182" y="368"/>
                    </a:lnTo>
                    <a:lnTo>
                      <a:pt x="174" y="362"/>
                    </a:lnTo>
                    <a:lnTo>
                      <a:pt x="168" y="356"/>
                    </a:lnTo>
                    <a:lnTo>
                      <a:pt x="164" y="354"/>
                    </a:lnTo>
                    <a:lnTo>
                      <a:pt x="156" y="354"/>
                    </a:lnTo>
                    <a:lnTo>
                      <a:pt x="150" y="352"/>
                    </a:lnTo>
                    <a:lnTo>
                      <a:pt x="146" y="350"/>
                    </a:lnTo>
                    <a:lnTo>
                      <a:pt x="142" y="344"/>
                    </a:lnTo>
                    <a:lnTo>
                      <a:pt x="142" y="340"/>
                    </a:lnTo>
                    <a:lnTo>
                      <a:pt x="140" y="336"/>
                    </a:lnTo>
                    <a:lnTo>
                      <a:pt x="136" y="332"/>
                    </a:lnTo>
                    <a:lnTo>
                      <a:pt x="134" y="326"/>
                    </a:lnTo>
                    <a:lnTo>
                      <a:pt x="132" y="320"/>
                    </a:lnTo>
                    <a:lnTo>
                      <a:pt x="126" y="318"/>
                    </a:lnTo>
                    <a:lnTo>
                      <a:pt x="122" y="312"/>
                    </a:lnTo>
                    <a:lnTo>
                      <a:pt x="120" y="304"/>
                    </a:lnTo>
                    <a:lnTo>
                      <a:pt x="120" y="298"/>
                    </a:lnTo>
                    <a:lnTo>
                      <a:pt x="128" y="296"/>
                    </a:lnTo>
                    <a:lnTo>
                      <a:pt x="134" y="292"/>
                    </a:lnTo>
                    <a:lnTo>
                      <a:pt x="122" y="292"/>
                    </a:lnTo>
                    <a:lnTo>
                      <a:pt x="118" y="290"/>
                    </a:lnTo>
                    <a:lnTo>
                      <a:pt x="116" y="286"/>
                    </a:lnTo>
                    <a:lnTo>
                      <a:pt x="118" y="282"/>
                    </a:lnTo>
                    <a:lnTo>
                      <a:pt x="118" y="278"/>
                    </a:lnTo>
                    <a:lnTo>
                      <a:pt x="116" y="274"/>
                    </a:lnTo>
                    <a:lnTo>
                      <a:pt x="126" y="274"/>
                    </a:lnTo>
                    <a:lnTo>
                      <a:pt x="132" y="270"/>
                    </a:lnTo>
                    <a:lnTo>
                      <a:pt x="126" y="268"/>
                    </a:lnTo>
                    <a:lnTo>
                      <a:pt x="120" y="266"/>
                    </a:lnTo>
                    <a:lnTo>
                      <a:pt x="108" y="262"/>
                    </a:lnTo>
                    <a:lnTo>
                      <a:pt x="122" y="258"/>
                    </a:lnTo>
                    <a:lnTo>
                      <a:pt x="134" y="254"/>
                    </a:lnTo>
                    <a:lnTo>
                      <a:pt x="122" y="254"/>
                    </a:lnTo>
                    <a:lnTo>
                      <a:pt x="114" y="254"/>
                    </a:lnTo>
                    <a:lnTo>
                      <a:pt x="116" y="246"/>
                    </a:lnTo>
                    <a:lnTo>
                      <a:pt x="118" y="242"/>
                    </a:lnTo>
                    <a:lnTo>
                      <a:pt x="124" y="238"/>
                    </a:lnTo>
                    <a:lnTo>
                      <a:pt x="130" y="234"/>
                    </a:lnTo>
                    <a:lnTo>
                      <a:pt x="142" y="228"/>
                    </a:lnTo>
                    <a:lnTo>
                      <a:pt x="152" y="224"/>
                    </a:lnTo>
                    <a:lnTo>
                      <a:pt x="158" y="218"/>
                    </a:lnTo>
                    <a:lnTo>
                      <a:pt x="164" y="212"/>
                    </a:lnTo>
                    <a:lnTo>
                      <a:pt x="170" y="196"/>
                    </a:lnTo>
                    <a:lnTo>
                      <a:pt x="164" y="194"/>
                    </a:lnTo>
                    <a:lnTo>
                      <a:pt x="154" y="192"/>
                    </a:lnTo>
                    <a:lnTo>
                      <a:pt x="148" y="192"/>
                    </a:lnTo>
                    <a:lnTo>
                      <a:pt x="142" y="194"/>
                    </a:lnTo>
                    <a:lnTo>
                      <a:pt x="152" y="196"/>
                    </a:lnTo>
                    <a:lnTo>
                      <a:pt x="150" y="202"/>
                    </a:lnTo>
                    <a:lnTo>
                      <a:pt x="146" y="204"/>
                    </a:lnTo>
                    <a:lnTo>
                      <a:pt x="142" y="206"/>
                    </a:lnTo>
                    <a:lnTo>
                      <a:pt x="136" y="206"/>
                    </a:lnTo>
                    <a:lnTo>
                      <a:pt x="130" y="206"/>
                    </a:lnTo>
                    <a:lnTo>
                      <a:pt x="126" y="204"/>
                    </a:lnTo>
                    <a:lnTo>
                      <a:pt x="124" y="202"/>
                    </a:lnTo>
                    <a:lnTo>
                      <a:pt x="122" y="196"/>
                    </a:lnTo>
                    <a:lnTo>
                      <a:pt x="124" y="192"/>
                    </a:lnTo>
                    <a:lnTo>
                      <a:pt x="128" y="188"/>
                    </a:lnTo>
                    <a:lnTo>
                      <a:pt x="134" y="186"/>
                    </a:lnTo>
                    <a:lnTo>
                      <a:pt x="142" y="184"/>
                    </a:lnTo>
                    <a:lnTo>
                      <a:pt x="158" y="184"/>
                    </a:lnTo>
                    <a:lnTo>
                      <a:pt x="168" y="182"/>
                    </a:lnTo>
                    <a:lnTo>
                      <a:pt x="160" y="174"/>
                    </a:lnTo>
                    <a:lnTo>
                      <a:pt x="156" y="168"/>
                    </a:lnTo>
                    <a:lnTo>
                      <a:pt x="152" y="164"/>
                    </a:lnTo>
                    <a:lnTo>
                      <a:pt x="146" y="166"/>
                    </a:lnTo>
                    <a:lnTo>
                      <a:pt x="144" y="168"/>
                    </a:lnTo>
                    <a:lnTo>
                      <a:pt x="140" y="172"/>
                    </a:lnTo>
                    <a:lnTo>
                      <a:pt x="136" y="172"/>
                    </a:lnTo>
                    <a:lnTo>
                      <a:pt x="130" y="170"/>
                    </a:lnTo>
                    <a:lnTo>
                      <a:pt x="128" y="166"/>
                    </a:lnTo>
                    <a:lnTo>
                      <a:pt x="144" y="136"/>
                    </a:lnTo>
                    <a:lnTo>
                      <a:pt x="140" y="134"/>
                    </a:lnTo>
                    <a:lnTo>
                      <a:pt x="138" y="128"/>
                    </a:lnTo>
                    <a:lnTo>
                      <a:pt x="140" y="122"/>
                    </a:lnTo>
                    <a:lnTo>
                      <a:pt x="142" y="118"/>
                    </a:lnTo>
                    <a:lnTo>
                      <a:pt x="136" y="118"/>
                    </a:lnTo>
                    <a:lnTo>
                      <a:pt x="132" y="116"/>
                    </a:lnTo>
                    <a:lnTo>
                      <a:pt x="128" y="112"/>
                    </a:lnTo>
                    <a:lnTo>
                      <a:pt x="126" y="106"/>
                    </a:lnTo>
                    <a:lnTo>
                      <a:pt x="116" y="106"/>
                    </a:lnTo>
                    <a:lnTo>
                      <a:pt x="106" y="102"/>
                    </a:lnTo>
                    <a:lnTo>
                      <a:pt x="96" y="98"/>
                    </a:lnTo>
                    <a:lnTo>
                      <a:pt x="84" y="96"/>
                    </a:lnTo>
                    <a:lnTo>
                      <a:pt x="68" y="98"/>
                    </a:lnTo>
                    <a:lnTo>
                      <a:pt x="54" y="100"/>
                    </a:lnTo>
                    <a:lnTo>
                      <a:pt x="42" y="102"/>
                    </a:lnTo>
                    <a:lnTo>
                      <a:pt x="30" y="102"/>
                    </a:lnTo>
                    <a:lnTo>
                      <a:pt x="26" y="102"/>
                    </a:lnTo>
                    <a:lnTo>
                      <a:pt x="24" y="98"/>
                    </a:lnTo>
                    <a:lnTo>
                      <a:pt x="18" y="94"/>
                    </a:lnTo>
                    <a:lnTo>
                      <a:pt x="20" y="94"/>
                    </a:lnTo>
                    <a:lnTo>
                      <a:pt x="12" y="92"/>
                    </a:lnTo>
                    <a:lnTo>
                      <a:pt x="10" y="90"/>
                    </a:lnTo>
                    <a:lnTo>
                      <a:pt x="8" y="86"/>
                    </a:lnTo>
                    <a:lnTo>
                      <a:pt x="10" y="84"/>
                    </a:lnTo>
                    <a:lnTo>
                      <a:pt x="14" y="82"/>
                    </a:lnTo>
                    <a:lnTo>
                      <a:pt x="20" y="80"/>
                    </a:lnTo>
                    <a:lnTo>
                      <a:pt x="40" y="82"/>
                    </a:lnTo>
                    <a:lnTo>
                      <a:pt x="50" y="80"/>
                    </a:lnTo>
                    <a:lnTo>
                      <a:pt x="54" y="78"/>
                    </a:lnTo>
                    <a:lnTo>
                      <a:pt x="58" y="74"/>
                    </a:lnTo>
                    <a:lnTo>
                      <a:pt x="24" y="74"/>
                    </a:lnTo>
                    <a:lnTo>
                      <a:pt x="10" y="76"/>
                    </a:lnTo>
                    <a:lnTo>
                      <a:pt x="6" y="76"/>
                    </a:lnTo>
                    <a:lnTo>
                      <a:pt x="2" y="76"/>
                    </a:lnTo>
                    <a:lnTo>
                      <a:pt x="0" y="72"/>
                    </a:lnTo>
                    <a:lnTo>
                      <a:pt x="0" y="66"/>
                    </a:lnTo>
                    <a:lnTo>
                      <a:pt x="0" y="64"/>
                    </a:lnTo>
                    <a:lnTo>
                      <a:pt x="4" y="62"/>
                    </a:lnTo>
                    <a:lnTo>
                      <a:pt x="12" y="60"/>
                    </a:lnTo>
                    <a:lnTo>
                      <a:pt x="26" y="60"/>
                    </a:lnTo>
                    <a:lnTo>
                      <a:pt x="46" y="60"/>
                    </a:lnTo>
                    <a:lnTo>
                      <a:pt x="72" y="58"/>
                    </a:lnTo>
                    <a:lnTo>
                      <a:pt x="96" y="54"/>
                    </a:lnTo>
                    <a:lnTo>
                      <a:pt x="106" y="52"/>
                    </a:lnTo>
                    <a:lnTo>
                      <a:pt x="112" y="48"/>
                    </a:lnTo>
                    <a:lnTo>
                      <a:pt x="100" y="44"/>
                    </a:lnTo>
                    <a:lnTo>
                      <a:pt x="108" y="40"/>
                    </a:lnTo>
                    <a:lnTo>
                      <a:pt x="118" y="38"/>
                    </a:lnTo>
                    <a:lnTo>
                      <a:pt x="140" y="36"/>
                    </a:lnTo>
                    <a:lnTo>
                      <a:pt x="148" y="36"/>
                    </a:lnTo>
                    <a:lnTo>
                      <a:pt x="156" y="34"/>
                    </a:lnTo>
                    <a:lnTo>
                      <a:pt x="170" y="30"/>
                    </a:lnTo>
                    <a:lnTo>
                      <a:pt x="182" y="24"/>
                    </a:lnTo>
                    <a:lnTo>
                      <a:pt x="190" y="22"/>
                    </a:lnTo>
                    <a:lnTo>
                      <a:pt x="198" y="22"/>
                    </a:lnTo>
                    <a:lnTo>
                      <a:pt x="224" y="18"/>
                    </a:lnTo>
                    <a:lnTo>
                      <a:pt x="252" y="18"/>
                    </a:lnTo>
                    <a:lnTo>
                      <a:pt x="250" y="24"/>
                    </a:lnTo>
                    <a:lnTo>
                      <a:pt x="262" y="24"/>
                    </a:lnTo>
                    <a:lnTo>
                      <a:pt x="276" y="22"/>
                    </a:lnTo>
                    <a:lnTo>
                      <a:pt x="290" y="18"/>
                    </a:lnTo>
                    <a:lnTo>
                      <a:pt x="304" y="18"/>
                    </a:lnTo>
                    <a:lnTo>
                      <a:pt x="310" y="16"/>
                    </a:lnTo>
                    <a:lnTo>
                      <a:pt x="316" y="14"/>
                    </a:lnTo>
                    <a:lnTo>
                      <a:pt x="332" y="6"/>
                    </a:lnTo>
                    <a:lnTo>
                      <a:pt x="388" y="6"/>
                    </a:lnTo>
                    <a:lnTo>
                      <a:pt x="392" y="8"/>
                    </a:lnTo>
                    <a:lnTo>
                      <a:pt x="396" y="10"/>
                    </a:lnTo>
                    <a:lnTo>
                      <a:pt x="408" y="8"/>
                    </a:lnTo>
                    <a:lnTo>
                      <a:pt x="422" y="4"/>
                    </a:lnTo>
                    <a:lnTo>
                      <a:pt x="438" y="2"/>
                    </a:lnTo>
                    <a:lnTo>
                      <a:pt x="452" y="0"/>
                    </a:lnTo>
                    <a:lnTo>
                      <a:pt x="458" y="0"/>
                    </a:lnTo>
                    <a:lnTo>
                      <a:pt x="464" y="2"/>
                    </a:lnTo>
                    <a:lnTo>
                      <a:pt x="470" y="6"/>
                    </a:lnTo>
                    <a:lnTo>
                      <a:pt x="472" y="12"/>
                    </a:lnTo>
                    <a:lnTo>
                      <a:pt x="518" y="12"/>
                    </a:lnTo>
                    <a:lnTo>
                      <a:pt x="522" y="8"/>
                    </a:lnTo>
                    <a:lnTo>
                      <a:pt x="528" y="6"/>
                    </a:lnTo>
                    <a:lnTo>
                      <a:pt x="538" y="6"/>
                    </a:lnTo>
                    <a:lnTo>
                      <a:pt x="558" y="8"/>
                    </a:lnTo>
                    <a:lnTo>
                      <a:pt x="578" y="12"/>
                    </a:lnTo>
                    <a:lnTo>
                      <a:pt x="578" y="18"/>
                    </a:lnTo>
                    <a:lnTo>
                      <a:pt x="528" y="18"/>
                    </a:lnTo>
                    <a:lnTo>
                      <a:pt x="528" y="20"/>
                    </a:lnTo>
                    <a:lnTo>
                      <a:pt x="564" y="20"/>
                    </a:lnTo>
                    <a:lnTo>
                      <a:pt x="564" y="18"/>
                    </a:lnTo>
                    <a:lnTo>
                      <a:pt x="572" y="18"/>
                    </a:lnTo>
                    <a:lnTo>
                      <a:pt x="568" y="22"/>
                    </a:lnTo>
                    <a:lnTo>
                      <a:pt x="564" y="24"/>
                    </a:lnTo>
                    <a:lnTo>
                      <a:pt x="674" y="24"/>
                    </a:lnTo>
                    <a:lnTo>
                      <a:pt x="672" y="28"/>
                    </a:lnTo>
                    <a:lnTo>
                      <a:pt x="670" y="30"/>
                    </a:lnTo>
                    <a:lnTo>
                      <a:pt x="668" y="32"/>
                    </a:lnTo>
                    <a:lnTo>
                      <a:pt x="664" y="32"/>
                    </a:lnTo>
                    <a:lnTo>
                      <a:pt x="646" y="34"/>
                    </a:lnTo>
                    <a:lnTo>
                      <a:pt x="634" y="34"/>
                    </a:lnTo>
                    <a:lnTo>
                      <a:pt x="624" y="36"/>
                    </a:lnTo>
                    <a:lnTo>
                      <a:pt x="612" y="38"/>
                    </a:lnTo>
                    <a:lnTo>
                      <a:pt x="598" y="42"/>
                    </a:lnTo>
                    <a:lnTo>
                      <a:pt x="606" y="42"/>
                    </a:lnTo>
                    <a:lnTo>
                      <a:pt x="596" y="44"/>
                    </a:lnTo>
                    <a:lnTo>
                      <a:pt x="590" y="46"/>
                    </a:lnTo>
                    <a:lnTo>
                      <a:pt x="592" y="50"/>
                    </a:lnTo>
                    <a:lnTo>
                      <a:pt x="574" y="58"/>
                    </a:lnTo>
                    <a:lnTo>
                      <a:pt x="566" y="64"/>
                    </a:lnTo>
                    <a:lnTo>
                      <a:pt x="560" y="72"/>
                    </a:lnTo>
                    <a:lnTo>
                      <a:pt x="572" y="70"/>
                    </a:lnTo>
                    <a:lnTo>
                      <a:pt x="584" y="68"/>
                    </a:lnTo>
                    <a:lnTo>
                      <a:pt x="586" y="72"/>
                    </a:lnTo>
                    <a:lnTo>
                      <a:pt x="586" y="76"/>
                    </a:lnTo>
                    <a:lnTo>
                      <a:pt x="592" y="78"/>
                    </a:lnTo>
                    <a:lnTo>
                      <a:pt x="596" y="80"/>
                    </a:lnTo>
                    <a:lnTo>
                      <a:pt x="600" y="82"/>
                    </a:lnTo>
                    <a:lnTo>
                      <a:pt x="594" y="86"/>
                    </a:lnTo>
                    <a:lnTo>
                      <a:pt x="588" y="86"/>
                    </a:lnTo>
                    <a:lnTo>
                      <a:pt x="572" y="88"/>
                    </a:lnTo>
                    <a:lnTo>
                      <a:pt x="558" y="88"/>
                    </a:lnTo>
                    <a:lnTo>
                      <a:pt x="554" y="90"/>
                    </a:lnTo>
                    <a:lnTo>
                      <a:pt x="552" y="94"/>
                    </a:lnTo>
                    <a:lnTo>
                      <a:pt x="562" y="96"/>
                    </a:lnTo>
                    <a:lnTo>
                      <a:pt x="574" y="96"/>
                    </a:lnTo>
                    <a:lnTo>
                      <a:pt x="576" y="102"/>
                    </a:lnTo>
                    <a:lnTo>
                      <a:pt x="580" y="106"/>
                    </a:lnTo>
                    <a:lnTo>
                      <a:pt x="584" y="108"/>
                    </a:lnTo>
                    <a:lnTo>
                      <a:pt x="590" y="110"/>
                    </a:lnTo>
                    <a:lnTo>
                      <a:pt x="582" y="114"/>
                    </a:lnTo>
                    <a:lnTo>
                      <a:pt x="576" y="116"/>
                    </a:lnTo>
                    <a:lnTo>
                      <a:pt x="572" y="114"/>
                    </a:lnTo>
                    <a:lnTo>
                      <a:pt x="560" y="114"/>
                    </a:lnTo>
                    <a:lnTo>
                      <a:pt x="566" y="116"/>
                    </a:lnTo>
                    <a:lnTo>
                      <a:pt x="570" y="118"/>
                    </a:lnTo>
                    <a:lnTo>
                      <a:pt x="564" y="122"/>
                    </a:lnTo>
                    <a:lnTo>
                      <a:pt x="558" y="124"/>
                    </a:lnTo>
                    <a:lnTo>
                      <a:pt x="542" y="124"/>
                    </a:lnTo>
                    <a:lnTo>
                      <a:pt x="552" y="128"/>
                    </a:lnTo>
                    <a:lnTo>
                      <a:pt x="554" y="132"/>
                    </a:lnTo>
                    <a:lnTo>
                      <a:pt x="558" y="136"/>
                    </a:lnTo>
                    <a:lnTo>
                      <a:pt x="512" y="136"/>
                    </a:lnTo>
                    <a:lnTo>
                      <a:pt x="516" y="138"/>
                    </a:lnTo>
                    <a:lnTo>
                      <a:pt x="520" y="140"/>
                    </a:lnTo>
                    <a:lnTo>
                      <a:pt x="528" y="144"/>
                    </a:lnTo>
                    <a:lnTo>
                      <a:pt x="536" y="148"/>
                    </a:lnTo>
                    <a:lnTo>
                      <a:pt x="538" y="150"/>
                    </a:lnTo>
                    <a:lnTo>
                      <a:pt x="540" y="154"/>
                    </a:lnTo>
                    <a:lnTo>
                      <a:pt x="538" y="158"/>
                    </a:lnTo>
                    <a:lnTo>
                      <a:pt x="534" y="160"/>
                    </a:lnTo>
                    <a:lnTo>
                      <a:pt x="526" y="158"/>
                    </a:lnTo>
                    <a:lnTo>
                      <a:pt x="518" y="154"/>
                    </a:lnTo>
                    <a:lnTo>
                      <a:pt x="510" y="148"/>
                    </a:lnTo>
                    <a:lnTo>
                      <a:pt x="504" y="148"/>
                    </a:lnTo>
                    <a:lnTo>
                      <a:pt x="500" y="148"/>
                    </a:lnTo>
                    <a:lnTo>
                      <a:pt x="508" y="152"/>
                    </a:lnTo>
                    <a:lnTo>
                      <a:pt x="522" y="158"/>
                    </a:lnTo>
                    <a:lnTo>
                      <a:pt x="534" y="164"/>
                    </a:lnTo>
                    <a:lnTo>
                      <a:pt x="538" y="168"/>
                    </a:lnTo>
                    <a:lnTo>
                      <a:pt x="540" y="172"/>
                    </a:lnTo>
                    <a:lnTo>
                      <a:pt x="538" y="180"/>
                    </a:lnTo>
                    <a:lnTo>
                      <a:pt x="534" y="184"/>
                    </a:lnTo>
                    <a:lnTo>
                      <a:pt x="528" y="186"/>
                    </a:lnTo>
                    <a:lnTo>
                      <a:pt x="520" y="188"/>
                    </a:lnTo>
                    <a:lnTo>
                      <a:pt x="512" y="186"/>
                    </a:lnTo>
                    <a:lnTo>
                      <a:pt x="506" y="184"/>
                    </a:lnTo>
                    <a:lnTo>
                      <a:pt x="502" y="180"/>
                    </a:lnTo>
                    <a:lnTo>
                      <a:pt x="500" y="172"/>
                    </a:lnTo>
                    <a:lnTo>
                      <a:pt x="482" y="170"/>
                    </a:lnTo>
                    <a:lnTo>
                      <a:pt x="466" y="166"/>
                    </a:lnTo>
                    <a:lnTo>
                      <a:pt x="478" y="170"/>
                    </a:lnTo>
                    <a:lnTo>
                      <a:pt x="488" y="174"/>
                    </a:lnTo>
                    <a:lnTo>
                      <a:pt x="484" y="178"/>
                    </a:lnTo>
                    <a:lnTo>
                      <a:pt x="478" y="182"/>
                    </a:lnTo>
                    <a:lnTo>
                      <a:pt x="480" y="186"/>
                    </a:lnTo>
                    <a:lnTo>
                      <a:pt x="484" y="190"/>
                    </a:lnTo>
                    <a:lnTo>
                      <a:pt x="496" y="192"/>
                    </a:lnTo>
                    <a:lnTo>
                      <a:pt x="510" y="192"/>
                    </a:lnTo>
                    <a:lnTo>
                      <a:pt x="526" y="192"/>
                    </a:lnTo>
                    <a:lnTo>
                      <a:pt x="524" y="19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6" name="Freeform 28"/>
              <p:cNvSpPr>
                <a:spLocks/>
              </p:cNvSpPr>
              <p:nvPr/>
            </p:nvSpPr>
            <p:spPr bwMode="auto">
              <a:xfrm>
                <a:off x="3507332" y="1801638"/>
                <a:ext cx="216733" cy="92430"/>
              </a:xfrm>
              <a:custGeom>
                <a:avLst/>
                <a:gdLst/>
                <a:ahLst/>
                <a:cxnLst>
                  <a:cxn ang="0">
                    <a:pos x="0" y="16"/>
                  </a:cxn>
                  <a:cxn ang="0">
                    <a:pos x="6" y="12"/>
                  </a:cxn>
                  <a:cxn ang="0">
                    <a:pos x="10" y="8"/>
                  </a:cxn>
                  <a:cxn ang="0">
                    <a:pos x="14" y="4"/>
                  </a:cxn>
                  <a:cxn ang="0">
                    <a:pos x="20" y="2"/>
                  </a:cxn>
                  <a:cxn ang="0">
                    <a:pos x="24" y="2"/>
                  </a:cxn>
                  <a:cxn ang="0">
                    <a:pos x="28" y="4"/>
                  </a:cxn>
                  <a:cxn ang="0">
                    <a:pos x="32" y="6"/>
                  </a:cxn>
                  <a:cxn ang="0">
                    <a:pos x="36" y="8"/>
                  </a:cxn>
                  <a:cxn ang="0">
                    <a:pos x="34" y="14"/>
                  </a:cxn>
                  <a:cxn ang="0">
                    <a:pos x="32" y="18"/>
                  </a:cxn>
                  <a:cxn ang="0">
                    <a:pos x="38" y="18"/>
                  </a:cxn>
                  <a:cxn ang="0">
                    <a:pos x="44" y="14"/>
                  </a:cxn>
                  <a:cxn ang="0">
                    <a:pos x="52" y="6"/>
                  </a:cxn>
                  <a:cxn ang="0">
                    <a:pos x="56" y="12"/>
                  </a:cxn>
                  <a:cxn ang="0">
                    <a:pos x="68" y="10"/>
                  </a:cxn>
                  <a:cxn ang="0">
                    <a:pos x="82" y="6"/>
                  </a:cxn>
                  <a:cxn ang="0">
                    <a:pos x="96" y="2"/>
                  </a:cxn>
                  <a:cxn ang="0">
                    <a:pos x="104" y="0"/>
                  </a:cxn>
                  <a:cxn ang="0">
                    <a:pos x="114" y="2"/>
                  </a:cxn>
                  <a:cxn ang="0">
                    <a:pos x="122" y="8"/>
                  </a:cxn>
                  <a:cxn ang="0">
                    <a:pos x="136" y="22"/>
                  </a:cxn>
                  <a:cxn ang="0">
                    <a:pos x="136" y="28"/>
                  </a:cxn>
                  <a:cxn ang="0">
                    <a:pos x="128" y="30"/>
                  </a:cxn>
                  <a:cxn ang="0">
                    <a:pos x="120" y="32"/>
                  </a:cxn>
                  <a:cxn ang="0">
                    <a:pos x="110" y="38"/>
                  </a:cxn>
                  <a:cxn ang="0">
                    <a:pos x="98" y="46"/>
                  </a:cxn>
                  <a:cxn ang="0">
                    <a:pos x="92" y="48"/>
                  </a:cxn>
                  <a:cxn ang="0">
                    <a:pos x="84" y="48"/>
                  </a:cxn>
                  <a:cxn ang="0">
                    <a:pos x="78" y="48"/>
                  </a:cxn>
                  <a:cxn ang="0">
                    <a:pos x="72" y="46"/>
                  </a:cxn>
                  <a:cxn ang="0">
                    <a:pos x="80" y="52"/>
                  </a:cxn>
                  <a:cxn ang="0">
                    <a:pos x="72" y="56"/>
                  </a:cxn>
                  <a:cxn ang="0">
                    <a:pos x="66" y="58"/>
                  </a:cxn>
                  <a:cxn ang="0">
                    <a:pos x="56" y="58"/>
                  </a:cxn>
                  <a:cxn ang="0">
                    <a:pos x="48" y="58"/>
                  </a:cxn>
                  <a:cxn ang="0">
                    <a:pos x="28" y="54"/>
                  </a:cxn>
                  <a:cxn ang="0">
                    <a:pos x="10" y="50"/>
                  </a:cxn>
                  <a:cxn ang="0">
                    <a:pos x="18" y="46"/>
                  </a:cxn>
                  <a:cxn ang="0">
                    <a:pos x="26" y="42"/>
                  </a:cxn>
                  <a:cxn ang="0">
                    <a:pos x="18" y="38"/>
                  </a:cxn>
                  <a:cxn ang="0">
                    <a:pos x="12" y="36"/>
                  </a:cxn>
                  <a:cxn ang="0">
                    <a:pos x="0" y="30"/>
                  </a:cxn>
                  <a:cxn ang="0">
                    <a:pos x="8" y="26"/>
                  </a:cxn>
                  <a:cxn ang="0">
                    <a:pos x="14" y="22"/>
                  </a:cxn>
                  <a:cxn ang="0">
                    <a:pos x="6" y="20"/>
                  </a:cxn>
                  <a:cxn ang="0">
                    <a:pos x="0" y="16"/>
                  </a:cxn>
                </a:cxnLst>
                <a:rect l="0" t="0" r="r" b="b"/>
                <a:pathLst>
                  <a:path w="136" h="58">
                    <a:moveTo>
                      <a:pt x="0" y="16"/>
                    </a:moveTo>
                    <a:lnTo>
                      <a:pt x="6" y="12"/>
                    </a:lnTo>
                    <a:lnTo>
                      <a:pt x="10" y="8"/>
                    </a:lnTo>
                    <a:lnTo>
                      <a:pt x="14" y="4"/>
                    </a:lnTo>
                    <a:lnTo>
                      <a:pt x="20" y="2"/>
                    </a:lnTo>
                    <a:lnTo>
                      <a:pt x="24" y="2"/>
                    </a:lnTo>
                    <a:lnTo>
                      <a:pt x="28" y="4"/>
                    </a:lnTo>
                    <a:lnTo>
                      <a:pt x="32" y="6"/>
                    </a:lnTo>
                    <a:lnTo>
                      <a:pt x="36" y="8"/>
                    </a:lnTo>
                    <a:lnTo>
                      <a:pt x="34" y="14"/>
                    </a:lnTo>
                    <a:lnTo>
                      <a:pt x="32" y="18"/>
                    </a:lnTo>
                    <a:lnTo>
                      <a:pt x="38" y="18"/>
                    </a:lnTo>
                    <a:lnTo>
                      <a:pt x="44" y="14"/>
                    </a:lnTo>
                    <a:lnTo>
                      <a:pt x="52" y="6"/>
                    </a:lnTo>
                    <a:lnTo>
                      <a:pt x="56" y="12"/>
                    </a:lnTo>
                    <a:lnTo>
                      <a:pt x="68" y="10"/>
                    </a:lnTo>
                    <a:lnTo>
                      <a:pt x="82" y="6"/>
                    </a:lnTo>
                    <a:lnTo>
                      <a:pt x="96" y="2"/>
                    </a:lnTo>
                    <a:lnTo>
                      <a:pt x="104" y="0"/>
                    </a:lnTo>
                    <a:lnTo>
                      <a:pt x="114" y="2"/>
                    </a:lnTo>
                    <a:lnTo>
                      <a:pt x="122" y="8"/>
                    </a:lnTo>
                    <a:lnTo>
                      <a:pt x="136" y="22"/>
                    </a:lnTo>
                    <a:lnTo>
                      <a:pt x="136" y="28"/>
                    </a:lnTo>
                    <a:lnTo>
                      <a:pt x="128" y="30"/>
                    </a:lnTo>
                    <a:lnTo>
                      <a:pt x="120" y="32"/>
                    </a:lnTo>
                    <a:lnTo>
                      <a:pt x="110" y="38"/>
                    </a:lnTo>
                    <a:lnTo>
                      <a:pt x="98" y="46"/>
                    </a:lnTo>
                    <a:lnTo>
                      <a:pt x="92" y="48"/>
                    </a:lnTo>
                    <a:lnTo>
                      <a:pt x="84" y="48"/>
                    </a:lnTo>
                    <a:lnTo>
                      <a:pt x="78" y="48"/>
                    </a:lnTo>
                    <a:lnTo>
                      <a:pt x="72" y="46"/>
                    </a:lnTo>
                    <a:lnTo>
                      <a:pt x="80" y="52"/>
                    </a:lnTo>
                    <a:lnTo>
                      <a:pt x="72" y="56"/>
                    </a:lnTo>
                    <a:lnTo>
                      <a:pt x="66" y="58"/>
                    </a:lnTo>
                    <a:lnTo>
                      <a:pt x="56" y="58"/>
                    </a:lnTo>
                    <a:lnTo>
                      <a:pt x="48" y="58"/>
                    </a:lnTo>
                    <a:lnTo>
                      <a:pt x="28" y="54"/>
                    </a:lnTo>
                    <a:lnTo>
                      <a:pt x="10" y="50"/>
                    </a:lnTo>
                    <a:lnTo>
                      <a:pt x="18" y="46"/>
                    </a:lnTo>
                    <a:lnTo>
                      <a:pt x="26" y="42"/>
                    </a:lnTo>
                    <a:lnTo>
                      <a:pt x="18" y="38"/>
                    </a:lnTo>
                    <a:lnTo>
                      <a:pt x="12" y="36"/>
                    </a:lnTo>
                    <a:lnTo>
                      <a:pt x="0" y="30"/>
                    </a:lnTo>
                    <a:lnTo>
                      <a:pt x="8" y="26"/>
                    </a:lnTo>
                    <a:lnTo>
                      <a:pt x="14" y="22"/>
                    </a:lnTo>
                    <a:lnTo>
                      <a:pt x="6" y="20"/>
                    </a:lnTo>
                    <a:lnTo>
                      <a:pt x="0" y="1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7" name="Freeform 31"/>
              <p:cNvSpPr>
                <a:spLocks/>
              </p:cNvSpPr>
              <p:nvPr/>
            </p:nvSpPr>
            <p:spPr bwMode="auto">
              <a:xfrm>
                <a:off x="2315302" y="3576933"/>
                <a:ext cx="117928" cy="235856"/>
              </a:xfrm>
              <a:custGeom>
                <a:avLst/>
                <a:gdLst/>
                <a:ahLst/>
                <a:cxnLst>
                  <a:cxn ang="0">
                    <a:pos x="26" y="0"/>
                  </a:cxn>
                  <a:cxn ang="0">
                    <a:pos x="22" y="8"/>
                  </a:cxn>
                  <a:cxn ang="0">
                    <a:pos x="18" y="14"/>
                  </a:cxn>
                  <a:cxn ang="0">
                    <a:pos x="12" y="18"/>
                  </a:cxn>
                  <a:cxn ang="0">
                    <a:pos x="10" y="24"/>
                  </a:cxn>
                  <a:cxn ang="0">
                    <a:pos x="12" y="30"/>
                  </a:cxn>
                  <a:cxn ang="0">
                    <a:pos x="18" y="34"/>
                  </a:cxn>
                  <a:cxn ang="0">
                    <a:pos x="0" y="44"/>
                  </a:cxn>
                  <a:cxn ang="0">
                    <a:pos x="0" y="58"/>
                  </a:cxn>
                  <a:cxn ang="0">
                    <a:pos x="2" y="62"/>
                  </a:cxn>
                  <a:cxn ang="0">
                    <a:pos x="4" y="64"/>
                  </a:cxn>
                  <a:cxn ang="0">
                    <a:pos x="8" y="68"/>
                  </a:cxn>
                  <a:cxn ang="0">
                    <a:pos x="8" y="72"/>
                  </a:cxn>
                  <a:cxn ang="0">
                    <a:pos x="20" y="72"/>
                  </a:cxn>
                  <a:cxn ang="0">
                    <a:pos x="20" y="80"/>
                  </a:cxn>
                  <a:cxn ang="0">
                    <a:pos x="20" y="84"/>
                  </a:cxn>
                  <a:cxn ang="0">
                    <a:pos x="24" y="88"/>
                  </a:cxn>
                  <a:cxn ang="0">
                    <a:pos x="28" y="94"/>
                  </a:cxn>
                  <a:cxn ang="0">
                    <a:pos x="28" y="100"/>
                  </a:cxn>
                  <a:cxn ang="0">
                    <a:pos x="28" y="104"/>
                  </a:cxn>
                  <a:cxn ang="0">
                    <a:pos x="26" y="108"/>
                  </a:cxn>
                  <a:cxn ang="0">
                    <a:pos x="24" y="114"/>
                  </a:cxn>
                  <a:cxn ang="0">
                    <a:pos x="22" y="120"/>
                  </a:cxn>
                  <a:cxn ang="0">
                    <a:pos x="24" y="130"/>
                  </a:cxn>
                  <a:cxn ang="0">
                    <a:pos x="28" y="138"/>
                  </a:cxn>
                  <a:cxn ang="0">
                    <a:pos x="34" y="146"/>
                  </a:cxn>
                  <a:cxn ang="0">
                    <a:pos x="36" y="148"/>
                  </a:cxn>
                  <a:cxn ang="0">
                    <a:pos x="40" y="148"/>
                  </a:cxn>
                  <a:cxn ang="0">
                    <a:pos x="46" y="148"/>
                  </a:cxn>
                  <a:cxn ang="0">
                    <a:pos x="50" y="146"/>
                  </a:cxn>
                  <a:cxn ang="0">
                    <a:pos x="58" y="140"/>
                  </a:cxn>
                  <a:cxn ang="0">
                    <a:pos x="64" y="134"/>
                  </a:cxn>
                  <a:cxn ang="0">
                    <a:pos x="68" y="132"/>
                  </a:cxn>
                  <a:cxn ang="0">
                    <a:pos x="74" y="132"/>
                  </a:cxn>
                  <a:cxn ang="0">
                    <a:pos x="72" y="126"/>
                  </a:cxn>
                  <a:cxn ang="0">
                    <a:pos x="70" y="120"/>
                  </a:cxn>
                  <a:cxn ang="0">
                    <a:pos x="64" y="110"/>
                  </a:cxn>
                  <a:cxn ang="0">
                    <a:pos x="58" y="102"/>
                  </a:cxn>
                  <a:cxn ang="0">
                    <a:pos x="56" y="98"/>
                  </a:cxn>
                  <a:cxn ang="0">
                    <a:pos x="56" y="92"/>
                  </a:cxn>
                  <a:cxn ang="0">
                    <a:pos x="56" y="88"/>
                  </a:cxn>
                  <a:cxn ang="0">
                    <a:pos x="58" y="84"/>
                  </a:cxn>
                  <a:cxn ang="0">
                    <a:pos x="62" y="78"/>
                  </a:cxn>
                  <a:cxn ang="0">
                    <a:pos x="68" y="74"/>
                  </a:cxn>
                  <a:cxn ang="0">
                    <a:pos x="72" y="68"/>
                  </a:cxn>
                  <a:cxn ang="0">
                    <a:pos x="74" y="46"/>
                  </a:cxn>
                  <a:cxn ang="0">
                    <a:pos x="64" y="38"/>
                  </a:cxn>
                  <a:cxn ang="0">
                    <a:pos x="60" y="34"/>
                  </a:cxn>
                  <a:cxn ang="0">
                    <a:pos x="54" y="34"/>
                  </a:cxn>
                  <a:cxn ang="0">
                    <a:pos x="48" y="34"/>
                  </a:cxn>
                  <a:cxn ang="0">
                    <a:pos x="48" y="26"/>
                  </a:cxn>
                  <a:cxn ang="0">
                    <a:pos x="46" y="20"/>
                  </a:cxn>
                  <a:cxn ang="0">
                    <a:pos x="42" y="12"/>
                  </a:cxn>
                  <a:cxn ang="0">
                    <a:pos x="34" y="4"/>
                  </a:cxn>
                  <a:cxn ang="0">
                    <a:pos x="26" y="0"/>
                  </a:cxn>
                </a:cxnLst>
                <a:rect l="0" t="0" r="r" b="b"/>
                <a:pathLst>
                  <a:path w="74" h="148">
                    <a:moveTo>
                      <a:pt x="26" y="0"/>
                    </a:moveTo>
                    <a:lnTo>
                      <a:pt x="22" y="8"/>
                    </a:lnTo>
                    <a:lnTo>
                      <a:pt x="18" y="14"/>
                    </a:lnTo>
                    <a:lnTo>
                      <a:pt x="12" y="18"/>
                    </a:lnTo>
                    <a:lnTo>
                      <a:pt x="10" y="24"/>
                    </a:lnTo>
                    <a:lnTo>
                      <a:pt x="12" y="30"/>
                    </a:lnTo>
                    <a:lnTo>
                      <a:pt x="18" y="34"/>
                    </a:lnTo>
                    <a:lnTo>
                      <a:pt x="0" y="44"/>
                    </a:lnTo>
                    <a:lnTo>
                      <a:pt x="0" y="58"/>
                    </a:lnTo>
                    <a:lnTo>
                      <a:pt x="2" y="62"/>
                    </a:lnTo>
                    <a:lnTo>
                      <a:pt x="4" y="64"/>
                    </a:lnTo>
                    <a:lnTo>
                      <a:pt x="8" y="68"/>
                    </a:lnTo>
                    <a:lnTo>
                      <a:pt x="8" y="72"/>
                    </a:lnTo>
                    <a:lnTo>
                      <a:pt x="20" y="72"/>
                    </a:lnTo>
                    <a:lnTo>
                      <a:pt x="20" y="80"/>
                    </a:lnTo>
                    <a:lnTo>
                      <a:pt x="20" y="84"/>
                    </a:lnTo>
                    <a:lnTo>
                      <a:pt x="24" y="88"/>
                    </a:lnTo>
                    <a:lnTo>
                      <a:pt x="28" y="94"/>
                    </a:lnTo>
                    <a:lnTo>
                      <a:pt x="28" y="100"/>
                    </a:lnTo>
                    <a:lnTo>
                      <a:pt x="28" y="104"/>
                    </a:lnTo>
                    <a:lnTo>
                      <a:pt x="26" y="108"/>
                    </a:lnTo>
                    <a:lnTo>
                      <a:pt x="24" y="114"/>
                    </a:lnTo>
                    <a:lnTo>
                      <a:pt x="22" y="120"/>
                    </a:lnTo>
                    <a:lnTo>
                      <a:pt x="24" y="130"/>
                    </a:lnTo>
                    <a:lnTo>
                      <a:pt x="28" y="138"/>
                    </a:lnTo>
                    <a:lnTo>
                      <a:pt x="34" y="146"/>
                    </a:lnTo>
                    <a:lnTo>
                      <a:pt x="36" y="148"/>
                    </a:lnTo>
                    <a:lnTo>
                      <a:pt x="40" y="148"/>
                    </a:lnTo>
                    <a:lnTo>
                      <a:pt x="46" y="148"/>
                    </a:lnTo>
                    <a:lnTo>
                      <a:pt x="50" y="146"/>
                    </a:lnTo>
                    <a:lnTo>
                      <a:pt x="58" y="140"/>
                    </a:lnTo>
                    <a:lnTo>
                      <a:pt x="64" y="134"/>
                    </a:lnTo>
                    <a:lnTo>
                      <a:pt x="68" y="132"/>
                    </a:lnTo>
                    <a:lnTo>
                      <a:pt x="74" y="132"/>
                    </a:lnTo>
                    <a:lnTo>
                      <a:pt x="72" y="126"/>
                    </a:lnTo>
                    <a:lnTo>
                      <a:pt x="70" y="120"/>
                    </a:lnTo>
                    <a:lnTo>
                      <a:pt x="64" y="110"/>
                    </a:lnTo>
                    <a:lnTo>
                      <a:pt x="58" y="102"/>
                    </a:lnTo>
                    <a:lnTo>
                      <a:pt x="56" y="98"/>
                    </a:lnTo>
                    <a:lnTo>
                      <a:pt x="56" y="92"/>
                    </a:lnTo>
                    <a:lnTo>
                      <a:pt x="56" y="88"/>
                    </a:lnTo>
                    <a:lnTo>
                      <a:pt x="58" y="84"/>
                    </a:lnTo>
                    <a:lnTo>
                      <a:pt x="62" y="78"/>
                    </a:lnTo>
                    <a:lnTo>
                      <a:pt x="68" y="74"/>
                    </a:lnTo>
                    <a:lnTo>
                      <a:pt x="72" y="68"/>
                    </a:lnTo>
                    <a:lnTo>
                      <a:pt x="74" y="46"/>
                    </a:lnTo>
                    <a:lnTo>
                      <a:pt x="64" y="38"/>
                    </a:lnTo>
                    <a:lnTo>
                      <a:pt x="60" y="34"/>
                    </a:lnTo>
                    <a:lnTo>
                      <a:pt x="54" y="34"/>
                    </a:lnTo>
                    <a:lnTo>
                      <a:pt x="48" y="34"/>
                    </a:lnTo>
                    <a:lnTo>
                      <a:pt x="48" y="26"/>
                    </a:lnTo>
                    <a:lnTo>
                      <a:pt x="46" y="20"/>
                    </a:lnTo>
                    <a:lnTo>
                      <a:pt x="42" y="12"/>
                    </a:lnTo>
                    <a:lnTo>
                      <a:pt x="34" y="4"/>
                    </a:lnTo>
                    <a:lnTo>
                      <a:pt x="2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8" name="Freeform 32"/>
              <p:cNvSpPr>
                <a:spLocks/>
              </p:cNvSpPr>
              <p:nvPr/>
            </p:nvSpPr>
            <p:spPr bwMode="auto">
              <a:xfrm>
                <a:off x="2404545" y="3650240"/>
                <a:ext cx="114741" cy="146613"/>
              </a:xfrm>
              <a:custGeom>
                <a:avLst/>
                <a:gdLst/>
                <a:ahLst/>
                <a:cxnLst>
                  <a:cxn ang="0">
                    <a:pos x="72" y="12"/>
                  </a:cxn>
                  <a:cxn ang="0">
                    <a:pos x="70" y="20"/>
                  </a:cxn>
                  <a:cxn ang="0">
                    <a:pos x="66" y="26"/>
                  </a:cxn>
                  <a:cxn ang="0">
                    <a:pos x="64" y="32"/>
                  </a:cxn>
                  <a:cxn ang="0">
                    <a:pos x="62" y="40"/>
                  </a:cxn>
                  <a:cxn ang="0">
                    <a:pos x="64" y="46"/>
                  </a:cxn>
                  <a:cxn ang="0">
                    <a:pos x="66" y="50"/>
                  </a:cxn>
                  <a:cxn ang="0">
                    <a:pos x="68" y="56"/>
                  </a:cxn>
                  <a:cxn ang="0">
                    <a:pos x="70" y="62"/>
                  </a:cxn>
                  <a:cxn ang="0">
                    <a:pos x="68" y="68"/>
                  </a:cxn>
                  <a:cxn ang="0">
                    <a:pos x="64" y="72"/>
                  </a:cxn>
                  <a:cxn ang="0">
                    <a:pos x="60" y="82"/>
                  </a:cxn>
                  <a:cxn ang="0">
                    <a:pos x="56" y="78"/>
                  </a:cxn>
                  <a:cxn ang="0">
                    <a:pos x="54" y="74"/>
                  </a:cxn>
                  <a:cxn ang="0">
                    <a:pos x="44" y="78"/>
                  </a:cxn>
                  <a:cxn ang="0">
                    <a:pos x="32" y="82"/>
                  </a:cxn>
                  <a:cxn ang="0">
                    <a:pos x="32" y="92"/>
                  </a:cxn>
                  <a:cxn ang="0">
                    <a:pos x="28" y="90"/>
                  </a:cxn>
                  <a:cxn ang="0">
                    <a:pos x="24" y="88"/>
                  </a:cxn>
                  <a:cxn ang="0">
                    <a:pos x="22" y="86"/>
                  </a:cxn>
                  <a:cxn ang="0">
                    <a:pos x="18" y="86"/>
                  </a:cxn>
                  <a:cxn ang="0">
                    <a:pos x="16" y="80"/>
                  </a:cxn>
                  <a:cxn ang="0">
                    <a:pos x="14" y="74"/>
                  </a:cxn>
                  <a:cxn ang="0">
                    <a:pos x="8" y="64"/>
                  </a:cxn>
                  <a:cxn ang="0">
                    <a:pos x="2" y="56"/>
                  </a:cxn>
                  <a:cxn ang="0">
                    <a:pos x="0" y="52"/>
                  </a:cxn>
                  <a:cxn ang="0">
                    <a:pos x="0" y="46"/>
                  </a:cxn>
                  <a:cxn ang="0">
                    <a:pos x="0" y="42"/>
                  </a:cxn>
                  <a:cxn ang="0">
                    <a:pos x="2" y="38"/>
                  </a:cxn>
                  <a:cxn ang="0">
                    <a:pos x="6" y="32"/>
                  </a:cxn>
                  <a:cxn ang="0">
                    <a:pos x="12" y="28"/>
                  </a:cxn>
                  <a:cxn ang="0">
                    <a:pos x="16" y="22"/>
                  </a:cxn>
                  <a:cxn ang="0">
                    <a:pos x="20" y="0"/>
                  </a:cxn>
                  <a:cxn ang="0">
                    <a:pos x="26" y="6"/>
                  </a:cxn>
                  <a:cxn ang="0">
                    <a:pos x="34" y="6"/>
                  </a:cxn>
                  <a:cxn ang="0">
                    <a:pos x="48" y="8"/>
                  </a:cxn>
                  <a:cxn ang="0">
                    <a:pos x="60" y="8"/>
                  </a:cxn>
                  <a:cxn ang="0">
                    <a:pos x="72" y="12"/>
                  </a:cxn>
                </a:cxnLst>
                <a:rect l="0" t="0" r="r" b="b"/>
                <a:pathLst>
                  <a:path w="72" h="92">
                    <a:moveTo>
                      <a:pt x="72" y="12"/>
                    </a:moveTo>
                    <a:lnTo>
                      <a:pt x="70" y="20"/>
                    </a:lnTo>
                    <a:lnTo>
                      <a:pt x="66" y="26"/>
                    </a:lnTo>
                    <a:lnTo>
                      <a:pt x="64" y="32"/>
                    </a:lnTo>
                    <a:lnTo>
                      <a:pt x="62" y="40"/>
                    </a:lnTo>
                    <a:lnTo>
                      <a:pt x="64" y="46"/>
                    </a:lnTo>
                    <a:lnTo>
                      <a:pt x="66" y="50"/>
                    </a:lnTo>
                    <a:lnTo>
                      <a:pt x="68" y="56"/>
                    </a:lnTo>
                    <a:lnTo>
                      <a:pt x="70" y="62"/>
                    </a:lnTo>
                    <a:lnTo>
                      <a:pt x="68" y="68"/>
                    </a:lnTo>
                    <a:lnTo>
                      <a:pt x="64" y="72"/>
                    </a:lnTo>
                    <a:lnTo>
                      <a:pt x="60" y="82"/>
                    </a:lnTo>
                    <a:lnTo>
                      <a:pt x="56" y="78"/>
                    </a:lnTo>
                    <a:lnTo>
                      <a:pt x="54" y="74"/>
                    </a:lnTo>
                    <a:lnTo>
                      <a:pt x="44" y="78"/>
                    </a:lnTo>
                    <a:lnTo>
                      <a:pt x="32" y="82"/>
                    </a:lnTo>
                    <a:lnTo>
                      <a:pt x="32" y="92"/>
                    </a:lnTo>
                    <a:lnTo>
                      <a:pt x="28" y="90"/>
                    </a:lnTo>
                    <a:lnTo>
                      <a:pt x="24" y="88"/>
                    </a:lnTo>
                    <a:lnTo>
                      <a:pt x="22" y="86"/>
                    </a:lnTo>
                    <a:lnTo>
                      <a:pt x="18" y="86"/>
                    </a:lnTo>
                    <a:lnTo>
                      <a:pt x="16" y="80"/>
                    </a:lnTo>
                    <a:lnTo>
                      <a:pt x="14" y="74"/>
                    </a:lnTo>
                    <a:lnTo>
                      <a:pt x="8" y="64"/>
                    </a:lnTo>
                    <a:lnTo>
                      <a:pt x="2" y="56"/>
                    </a:lnTo>
                    <a:lnTo>
                      <a:pt x="0" y="52"/>
                    </a:lnTo>
                    <a:lnTo>
                      <a:pt x="0" y="46"/>
                    </a:lnTo>
                    <a:lnTo>
                      <a:pt x="0" y="42"/>
                    </a:lnTo>
                    <a:lnTo>
                      <a:pt x="2" y="38"/>
                    </a:lnTo>
                    <a:lnTo>
                      <a:pt x="6" y="32"/>
                    </a:lnTo>
                    <a:lnTo>
                      <a:pt x="12" y="28"/>
                    </a:lnTo>
                    <a:lnTo>
                      <a:pt x="16" y="22"/>
                    </a:lnTo>
                    <a:lnTo>
                      <a:pt x="20" y="0"/>
                    </a:lnTo>
                    <a:lnTo>
                      <a:pt x="26" y="6"/>
                    </a:lnTo>
                    <a:lnTo>
                      <a:pt x="34" y="6"/>
                    </a:lnTo>
                    <a:lnTo>
                      <a:pt x="48" y="8"/>
                    </a:lnTo>
                    <a:lnTo>
                      <a:pt x="60" y="8"/>
                    </a:lnTo>
                    <a:lnTo>
                      <a:pt x="72"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79" name="Freeform 33"/>
              <p:cNvSpPr>
                <a:spLocks/>
              </p:cNvSpPr>
              <p:nvPr/>
            </p:nvSpPr>
            <p:spPr bwMode="auto">
              <a:xfrm>
                <a:off x="2500162" y="3666176"/>
                <a:ext cx="95617" cy="117928"/>
              </a:xfrm>
              <a:custGeom>
                <a:avLst/>
                <a:gdLst/>
                <a:ahLst/>
                <a:cxnLst>
                  <a:cxn ang="0">
                    <a:pos x="60" y="32"/>
                  </a:cxn>
                  <a:cxn ang="0">
                    <a:pos x="56" y="30"/>
                  </a:cxn>
                  <a:cxn ang="0">
                    <a:pos x="50" y="44"/>
                  </a:cxn>
                  <a:cxn ang="0">
                    <a:pos x="42" y="58"/>
                  </a:cxn>
                  <a:cxn ang="0">
                    <a:pos x="36" y="64"/>
                  </a:cxn>
                  <a:cxn ang="0">
                    <a:pos x="30" y="70"/>
                  </a:cxn>
                  <a:cxn ang="0">
                    <a:pos x="22" y="74"/>
                  </a:cxn>
                  <a:cxn ang="0">
                    <a:pos x="12" y="74"/>
                  </a:cxn>
                  <a:cxn ang="0">
                    <a:pos x="6" y="74"/>
                  </a:cxn>
                  <a:cxn ang="0">
                    <a:pos x="0" y="72"/>
                  </a:cxn>
                  <a:cxn ang="0">
                    <a:pos x="4" y="62"/>
                  </a:cxn>
                  <a:cxn ang="0">
                    <a:pos x="8" y="58"/>
                  </a:cxn>
                  <a:cxn ang="0">
                    <a:pos x="10" y="52"/>
                  </a:cxn>
                  <a:cxn ang="0">
                    <a:pos x="8" y="46"/>
                  </a:cxn>
                  <a:cxn ang="0">
                    <a:pos x="6" y="40"/>
                  </a:cxn>
                  <a:cxn ang="0">
                    <a:pos x="4" y="36"/>
                  </a:cxn>
                  <a:cxn ang="0">
                    <a:pos x="2" y="30"/>
                  </a:cxn>
                  <a:cxn ang="0">
                    <a:pos x="4" y="22"/>
                  </a:cxn>
                  <a:cxn ang="0">
                    <a:pos x="8" y="16"/>
                  </a:cxn>
                  <a:cxn ang="0">
                    <a:pos x="10" y="10"/>
                  </a:cxn>
                  <a:cxn ang="0">
                    <a:pos x="12" y="0"/>
                  </a:cxn>
                  <a:cxn ang="0">
                    <a:pos x="26" y="6"/>
                  </a:cxn>
                  <a:cxn ang="0">
                    <a:pos x="36" y="12"/>
                  </a:cxn>
                  <a:cxn ang="0">
                    <a:pos x="46" y="20"/>
                  </a:cxn>
                  <a:cxn ang="0">
                    <a:pos x="56" y="30"/>
                  </a:cxn>
                  <a:cxn ang="0">
                    <a:pos x="60" y="32"/>
                  </a:cxn>
                </a:cxnLst>
                <a:rect l="0" t="0" r="r" b="b"/>
                <a:pathLst>
                  <a:path w="60" h="74">
                    <a:moveTo>
                      <a:pt x="60" y="32"/>
                    </a:moveTo>
                    <a:lnTo>
                      <a:pt x="56" y="30"/>
                    </a:lnTo>
                    <a:lnTo>
                      <a:pt x="50" y="44"/>
                    </a:lnTo>
                    <a:lnTo>
                      <a:pt x="42" y="58"/>
                    </a:lnTo>
                    <a:lnTo>
                      <a:pt x="36" y="64"/>
                    </a:lnTo>
                    <a:lnTo>
                      <a:pt x="30" y="70"/>
                    </a:lnTo>
                    <a:lnTo>
                      <a:pt x="22" y="74"/>
                    </a:lnTo>
                    <a:lnTo>
                      <a:pt x="12" y="74"/>
                    </a:lnTo>
                    <a:lnTo>
                      <a:pt x="6" y="74"/>
                    </a:lnTo>
                    <a:lnTo>
                      <a:pt x="0" y="72"/>
                    </a:lnTo>
                    <a:lnTo>
                      <a:pt x="4" y="62"/>
                    </a:lnTo>
                    <a:lnTo>
                      <a:pt x="8" y="58"/>
                    </a:lnTo>
                    <a:lnTo>
                      <a:pt x="10" y="52"/>
                    </a:lnTo>
                    <a:lnTo>
                      <a:pt x="8" y="46"/>
                    </a:lnTo>
                    <a:lnTo>
                      <a:pt x="6" y="40"/>
                    </a:lnTo>
                    <a:lnTo>
                      <a:pt x="4" y="36"/>
                    </a:lnTo>
                    <a:lnTo>
                      <a:pt x="2" y="30"/>
                    </a:lnTo>
                    <a:lnTo>
                      <a:pt x="4" y="22"/>
                    </a:lnTo>
                    <a:lnTo>
                      <a:pt x="8" y="16"/>
                    </a:lnTo>
                    <a:lnTo>
                      <a:pt x="10" y="10"/>
                    </a:lnTo>
                    <a:lnTo>
                      <a:pt x="12" y="0"/>
                    </a:lnTo>
                    <a:lnTo>
                      <a:pt x="26" y="6"/>
                    </a:lnTo>
                    <a:lnTo>
                      <a:pt x="36" y="12"/>
                    </a:lnTo>
                    <a:lnTo>
                      <a:pt x="46" y="20"/>
                    </a:lnTo>
                    <a:lnTo>
                      <a:pt x="56" y="30"/>
                    </a:lnTo>
                    <a:lnTo>
                      <a:pt x="60" y="3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0" name="Freeform 34"/>
              <p:cNvSpPr>
                <a:spLocks/>
              </p:cNvSpPr>
              <p:nvPr/>
            </p:nvSpPr>
            <p:spPr bwMode="auto">
              <a:xfrm>
                <a:off x="1993390" y="3481316"/>
                <a:ext cx="363346" cy="347410"/>
              </a:xfrm>
              <a:custGeom>
                <a:avLst/>
                <a:gdLst/>
                <a:ahLst/>
                <a:cxnLst>
                  <a:cxn ang="0">
                    <a:pos x="220" y="74"/>
                  </a:cxn>
                  <a:cxn ang="0">
                    <a:pos x="214" y="90"/>
                  </a:cxn>
                  <a:cxn ang="0">
                    <a:pos x="202" y="118"/>
                  </a:cxn>
                  <a:cxn ang="0">
                    <a:pos x="210" y="128"/>
                  </a:cxn>
                  <a:cxn ang="0">
                    <a:pos x="206" y="144"/>
                  </a:cxn>
                  <a:cxn ang="0">
                    <a:pos x="182" y="156"/>
                  </a:cxn>
                  <a:cxn ang="0">
                    <a:pos x="160" y="158"/>
                  </a:cxn>
                  <a:cxn ang="0">
                    <a:pos x="152" y="172"/>
                  </a:cxn>
                  <a:cxn ang="0">
                    <a:pos x="162" y="188"/>
                  </a:cxn>
                  <a:cxn ang="0">
                    <a:pos x="132" y="214"/>
                  </a:cxn>
                  <a:cxn ang="0">
                    <a:pos x="108" y="218"/>
                  </a:cxn>
                  <a:cxn ang="0">
                    <a:pos x="100" y="198"/>
                  </a:cxn>
                  <a:cxn ang="0">
                    <a:pos x="92" y="178"/>
                  </a:cxn>
                  <a:cxn ang="0">
                    <a:pos x="96" y="168"/>
                  </a:cxn>
                  <a:cxn ang="0">
                    <a:pos x="92" y="156"/>
                  </a:cxn>
                  <a:cxn ang="0">
                    <a:pos x="88" y="138"/>
                  </a:cxn>
                  <a:cxn ang="0">
                    <a:pos x="90" y="110"/>
                  </a:cxn>
                  <a:cxn ang="0">
                    <a:pos x="70" y="114"/>
                  </a:cxn>
                  <a:cxn ang="0">
                    <a:pos x="54" y="106"/>
                  </a:cxn>
                  <a:cxn ang="0">
                    <a:pos x="26" y="96"/>
                  </a:cxn>
                  <a:cxn ang="0">
                    <a:pos x="12" y="88"/>
                  </a:cxn>
                  <a:cxn ang="0">
                    <a:pos x="16" y="74"/>
                  </a:cxn>
                  <a:cxn ang="0">
                    <a:pos x="8" y="60"/>
                  </a:cxn>
                  <a:cxn ang="0">
                    <a:pos x="0" y="46"/>
                  </a:cxn>
                  <a:cxn ang="0">
                    <a:pos x="18" y="16"/>
                  </a:cxn>
                  <a:cxn ang="0">
                    <a:pos x="32" y="16"/>
                  </a:cxn>
                  <a:cxn ang="0">
                    <a:pos x="26" y="30"/>
                  </a:cxn>
                  <a:cxn ang="0">
                    <a:pos x="30" y="50"/>
                  </a:cxn>
                  <a:cxn ang="0">
                    <a:pos x="40" y="46"/>
                  </a:cxn>
                  <a:cxn ang="0">
                    <a:pos x="38" y="32"/>
                  </a:cxn>
                  <a:cxn ang="0">
                    <a:pos x="34" y="20"/>
                  </a:cxn>
                  <a:cxn ang="0">
                    <a:pos x="54" y="4"/>
                  </a:cxn>
                  <a:cxn ang="0">
                    <a:pos x="70" y="4"/>
                  </a:cxn>
                  <a:cxn ang="0">
                    <a:pos x="88" y="12"/>
                  </a:cxn>
                  <a:cxn ang="0">
                    <a:pos x="114" y="22"/>
                  </a:cxn>
                  <a:cxn ang="0">
                    <a:pos x="134" y="28"/>
                  </a:cxn>
                  <a:cxn ang="0">
                    <a:pos x="174" y="20"/>
                  </a:cxn>
                  <a:cxn ang="0">
                    <a:pos x="186" y="18"/>
                  </a:cxn>
                  <a:cxn ang="0">
                    <a:pos x="186" y="36"/>
                  </a:cxn>
                  <a:cxn ang="0">
                    <a:pos x="204" y="40"/>
                  </a:cxn>
                  <a:cxn ang="0">
                    <a:pos x="210" y="54"/>
                  </a:cxn>
                  <a:cxn ang="0">
                    <a:pos x="218" y="58"/>
                  </a:cxn>
                </a:cxnLst>
                <a:rect l="0" t="0" r="r" b="b"/>
                <a:pathLst>
                  <a:path w="228" h="218">
                    <a:moveTo>
                      <a:pt x="228" y="60"/>
                    </a:moveTo>
                    <a:lnTo>
                      <a:pt x="224" y="68"/>
                    </a:lnTo>
                    <a:lnTo>
                      <a:pt x="220" y="74"/>
                    </a:lnTo>
                    <a:lnTo>
                      <a:pt x="214" y="78"/>
                    </a:lnTo>
                    <a:lnTo>
                      <a:pt x="212" y="84"/>
                    </a:lnTo>
                    <a:lnTo>
                      <a:pt x="214" y="90"/>
                    </a:lnTo>
                    <a:lnTo>
                      <a:pt x="220" y="94"/>
                    </a:lnTo>
                    <a:lnTo>
                      <a:pt x="202" y="104"/>
                    </a:lnTo>
                    <a:lnTo>
                      <a:pt x="202" y="118"/>
                    </a:lnTo>
                    <a:lnTo>
                      <a:pt x="204" y="122"/>
                    </a:lnTo>
                    <a:lnTo>
                      <a:pt x="206" y="124"/>
                    </a:lnTo>
                    <a:lnTo>
                      <a:pt x="210" y="128"/>
                    </a:lnTo>
                    <a:lnTo>
                      <a:pt x="210" y="132"/>
                    </a:lnTo>
                    <a:lnTo>
                      <a:pt x="210" y="138"/>
                    </a:lnTo>
                    <a:lnTo>
                      <a:pt x="206" y="144"/>
                    </a:lnTo>
                    <a:lnTo>
                      <a:pt x="202" y="146"/>
                    </a:lnTo>
                    <a:lnTo>
                      <a:pt x="196" y="150"/>
                    </a:lnTo>
                    <a:lnTo>
                      <a:pt x="182" y="156"/>
                    </a:lnTo>
                    <a:lnTo>
                      <a:pt x="178" y="160"/>
                    </a:lnTo>
                    <a:lnTo>
                      <a:pt x="174" y="164"/>
                    </a:lnTo>
                    <a:lnTo>
                      <a:pt x="160" y="158"/>
                    </a:lnTo>
                    <a:lnTo>
                      <a:pt x="154" y="154"/>
                    </a:lnTo>
                    <a:lnTo>
                      <a:pt x="144" y="152"/>
                    </a:lnTo>
                    <a:lnTo>
                      <a:pt x="152" y="172"/>
                    </a:lnTo>
                    <a:lnTo>
                      <a:pt x="156" y="182"/>
                    </a:lnTo>
                    <a:lnTo>
                      <a:pt x="158" y="184"/>
                    </a:lnTo>
                    <a:lnTo>
                      <a:pt x="162" y="188"/>
                    </a:lnTo>
                    <a:lnTo>
                      <a:pt x="156" y="198"/>
                    </a:lnTo>
                    <a:lnTo>
                      <a:pt x="144" y="208"/>
                    </a:lnTo>
                    <a:lnTo>
                      <a:pt x="132" y="214"/>
                    </a:lnTo>
                    <a:lnTo>
                      <a:pt x="124" y="218"/>
                    </a:lnTo>
                    <a:lnTo>
                      <a:pt x="116" y="218"/>
                    </a:lnTo>
                    <a:lnTo>
                      <a:pt x="108" y="218"/>
                    </a:lnTo>
                    <a:lnTo>
                      <a:pt x="104" y="216"/>
                    </a:lnTo>
                    <a:lnTo>
                      <a:pt x="102" y="212"/>
                    </a:lnTo>
                    <a:lnTo>
                      <a:pt x="100" y="198"/>
                    </a:lnTo>
                    <a:lnTo>
                      <a:pt x="96" y="188"/>
                    </a:lnTo>
                    <a:lnTo>
                      <a:pt x="92" y="182"/>
                    </a:lnTo>
                    <a:lnTo>
                      <a:pt x="92" y="178"/>
                    </a:lnTo>
                    <a:lnTo>
                      <a:pt x="92" y="174"/>
                    </a:lnTo>
                    <a:lnTo>
                      <a:pt x="94" y="172"/>
                    </a:lnTo>
                    <a:lnTo>
                      <a:pt x="96" y="168"/>
                    </a:lnTo>
                    <a:lnTo>
                      <a:pt x="96" y="166"/>
                    </a:lnTo>
                    <a:lnTo>
                      <a:pt x="94" y="160"/>
                    </a:lnTo>
                    <a:lnTo>
                      <a:pt x="92" y="156"/>
                    </a:lnTo>
                    <a:lnTo>
                      <a:pt x="88" y="152"/>
                    </a:lnTo>
                    <a:lnTo>
                      <a:pt x="86" y="146"/>
                    </a:lnTo>
                    <a:lnTo>
                      <a:pt x="88" y="138"/>
                    </a:lnTo>
                    <a:lnTo>
                      <a:pt x="90" y="128"/>
                    </a:lnTo>
                    <a:lnTo>
                      <a:pt x="98" y="110"/>
                    </a:lnTo>
                    <a:lnTo>
                      <a:pt x="90" y="110"/>
                    </a:lnTo>
                    <a:lnTo>
                      <a:pt x="84" y="112"/>
                    </a:lnTo>
                    <a:lnTo>
                      <a:pt x="78" y="114"/>
                    </a:lnTo>
                    <a:lnTo>
                      <a:pt x="70" y="114"/>
                    </a:lnTo>
                    <a:lnTo>
                      <a:pt x="64" y="114"/>
                    </a:lnTo>
                    <a:lnTo>
                      <a:pt x="58" y="110"/>
                    </a:lnTo>
                    <a:lnTo>
                      <a:pt x="54" y="106"/>
                    </a:lnTo>
                    <a:lnTo>
                      <a:pt x="52" y="100"/>
                    </a:lnTo>
                    <a:lnTo>
                      <a:pt x="40" y="98"/>
                    </a:lnTo>
                    <a:lnTo>
                      <a:pt x="26" y="96"/>
                    </a:lnTo>
                    <a:lnTo>
                      <a:pt x="20" y="94"/>
                    </a:lnTo>
                    <a:lnTo>
                      <a:pt x="16" y="92"/>
                    </a:lnTo>
                    <a:lnTo>
                      <a:pt x="12" y="88"/>
                    </a:lnTo>
                    <a:lnTo>
                      <a:pt x="10" y="84"/>
                    </a:lnTo>
                    <a:lnTo>
                      <a:pt x="12" y="80"/>
                    </a:lnTo>
                    <a:lnTo>
                      <a:pt x="16" y="74"/>
                    </a:lnTo>
                    <a:lnTo>
                      <a:pt x="14" y="68"/>
                    </a:lnTo>
                    <a:lnTo>
                      <a:pt x="10" y="64"/>
                    </a:lnTo>
                    <a:lnTo>
                      <a:pt x="8" y="60"/>
                    </a:lnTo>
                    <a:lnTo>
                      <a:pt x="6" y="54"/>
                    </a:lnTo>
                    <a:lnTo>
                      <a:pt x="2" y="52"/>
                    </a:lnTo>
                    <a:lnTo>
                      <a:pt x="0" y="46"/>
                    </a:lnTo>
                    <a:lnTo>
                      <a:pt x="2" y="38"/>
                    </a:lnTo>
                    <a:lnTo>
                      <a:pt x="6" y="30"/>
                    </a:lnTo>
                    <a:lnTo>
                      <a:pt x="18" y="16"/>
                    </a:lnTo>
                    <a:lnTo>
                      <a:pt x="28" y="6"/>
                    </a:lnTo>
                    <a:lnTo>
                      <a:pt x="30" y="12"/>
                    </a:lnTo>
                    <a:lnTo>
                      <a:pt x="32" y="16"/>
                    </a:lnTo>
                    <a:lnTo>
                      <a:pt x="32" y="20"/>
                    </a:lnTo>
                    <a:lnTo>
                      <a:pt x="30" y="24"/>
                    </a:lnTo>
                    <a:lnTo>
                      <a:pt x="26" y="30"/>
                    </a:lnTo>
                    <a:lnTo>
                      <a:pt x="26" y="36"/>
                    </a:lnTo>
                    <a:lnTo>
                      <a:pt x="26" y="46"/>
                    </a:lnTo>
                    <a:lnTo>
                      <a:pt x="30" y="50"/>
                    </a:lnTo>
                    <a:lnTo>
                      <a:pt x="32" y="50"/>
                    </a:lnTo>
                    <a:lnTo>
                      <a:pt x="36" y="48"/>
                    </a:lnTo>
                    <a:lnTo>
                      <a:pt x="40" y="46"/>
                    </a:lnTo>
                    <a:lnTo>
                      <a:pt x="42" y="40"/>
                    </a:lnTo>
                    <a:lnTo>
                      <a:pt x="40" y="36"/>
                    </a:lnTo>
                    <a:lnTo>
                      <a:pt x="38" y="32"/>
                    </a:lnTo>
                    <a:lnTo>
                      <a:pt x="34" y="28"/>
                    </a:lnTo>
                    <a:lnTo>
                      <a:pt x="32" y="24"/>
                    </a:lnTo>
                    <a:lnTo>
                      <a:pt x="34" y="20"/>
                    </a:lnTo>
                    <a:lnTo>
                      <a:pt x="36" y="16"/>
                    </a:lnTo>
                    <a:lnTo>
                      <a:pt x="46" y="10"/>
                    </a:lnTo>
                    <a:lnTo>
                      <a:pt x="54" y="4"/>
                    </a:lnTo>
                    <a:lnTo>
                      <a:pt x="62" y="0"/>
                    </a:lnTo>
                    <a:lnTo>
                      <a:pt x="66" y="4"/>
                    </a:lnTo>
                    <a:lnTo>
                      <a:pt x="70" y="4"/>
                    </a:lnTo>
                    <a:lnTo>
                      <a:pt x="74" y="6"/>
                    </a:lnTo>
                    <a:lnTo>
                      <a:pt x="80" y="6"/>
                    </a:lnTo>
                    <a:lnTo>
                      <a:pt x="88" y="12"/>
                    </a:lnTo>
                    <a:lnTo>
                      <a:pt x="94" y="18"/>
                    </a:lnTo>
                    <a:lnTo>
                      <a:pt x="100" y="20"/>
                    </a:lnTo>
                    <a:lnTo>
                      <a:pt x="114" y="22"/>
                    </a:lnTo>
                    <a:lnTo>
                      <a:pt x="122" y="22"/>
                    </a:lnTo>
                    <a:lnTo>
                      <a:pt x="128" y="26"/>
                    </a:lnTo>
                    <a:lnTo>
                      <a:pt x="134" y="28"/>
                    </a:lnTo>
                    <a:lnTo>
                      <a:pt x="140" y="30"/>
                    </a:lnTo>
                    <a:lnTo>
                      <a:pt x="156" y="26"/>
                    </a:lnTo>
                    <a:lnTo>
                      <a:pt x="174" y="20"/>
                    </a:lnTo>
                    <a:lnTo>
                      <a:pt x="186" y="16"/>
                    </a:lnTo>
                    <a:lnTo>
                      <a:pt x="188" y="16"/>
                    </a:lnTo>
                    <a:lnTo>
                      <a:pt x="186" y="18"/>
                    </a:lnTo>
                    <a:lnTo>
                      <a:pt x="182" y="24"/>
                    </a:lnTo>
                    <a:lnTo>
                      <a:pt x="182" y="28"/>
                    </a:lnTo>
                    <a:lnTo>
                      <a:pt x="186" y="36"/>
                    </a:lnTo>
                    <a:lnTo>
                      <a:pt x="192" y="34"/>
                    </a:lnTo>
                    <a:lnTo>
                      <a:pt x="196" y="36"/>
                    </a:lnTo>
                    <a:lnTo>
                      <a:pt x="204" y="40"/>
                    </a:lnTo>
                    <a:lnTo>
                      <a:pt x="208" y="42"/>
                    </a:lnTo>
                    <a:lnTo>
                      <a:pt x="210" y="48"/>
                    </a:lnTo>
                    <a:lnTo>
                      <a:pt x="210" y="54"/>
                    </a:lnTo>
                    <a:lnTo>
                      <a:pt x="206" y="60"/>
                    </a:lnTo>
                    <a:lnTo>
                      <a:pt x="214" y="58"/>
                    </a:lnTo>
                    <a:lnTo>
                      <a:pt x="218" y="58"/>
                    </a:lnTo>
                    <a:lnTo>
                      <a:pt x="222" y="60"/>
                    </a:lnTo>
                    <a:lnTo>
                      <a:pt x="228" y="6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1" name="Freeform 35"/>
              <p:cNvSpPr>
                <a:spLocks/>
              </p:cNvSpPr>
              <p:nvPr/>
            </p:nvSpPr>
            <p:spPr bwMode="auto">
              <a:xfrm>
                <a:off x="1971080" y="3691674"/>
                <a:ext cx="1080476" cy="1195217"/>
              </a:xfrm>
              <a:custGeom>
                <a:avLst/>
                <a:gdLst/>
                <a:ahLst/>
                <a:cxnLst>
                  <a:cxn ang="0">
                    <a:pos x="354" y="58"/>
                  </a:cxn>
                  <a:cxn ang="0">
                    <a:pos x="316" y="52"/>
                  </a:cxn>
                  <a:cxn ang="0">
                    <a:pos x="290" y="60"/>
                  </a:cxn>
                  <a:cxn ang="0">
                    <a:pos x="256" y="76"/>
                  </a:cxn>
                  <a:cxn ang="0">
                    <a:pos x="240" y="42"/>
                  </a:cxn>
                  <a:cxn ang="0">
                    <a:pos x="236" y="12"/>
                  </a:cxn>
                  <a:cxn ang="0">
                    <a:pos x="216" y="14"/>
                  </a:cxn>
                  <a:cxn ang="0">
                    <a:pos x="168" y="22"/>
                  </a:cxn>
                  <a:cxn ang="0">
                    <a:pos x="170" y="66"/>
                  </a:cxn>
                  <a:cxn ang="0">
                    <a:pos x="118" y="84"/>
                  </a:cxn>
                  <a:cxn ang="0">
                    <a:pos x="74" y="70"/>
                  </a:cxn>
                  <a:cxn ang="0">
                    <a:pos x="78" y="90"/>
                  </a:cxn>
                  <a:cxn ang="0">
                    <a:pos x="68" y="112"/>
                  </a:cxn>
                  <a:cxn ang="0">
                    <a:pos x="62" y="186"/>
                  </a:cxn>
                  <a:cxn ang="0">
                    <a:pos x="18" y="210"/>
                  </a:cxn>
                  <a:cxn ang="0">
                    <a:pos x="0" y="248"/>
                  </a:cxn>
                  <a:cxn ang="0">
                    <a:pos x="18" y="286"/>
                  </a:cxn>
                  <a:cxn ang="0">
                    <a:pos x="50" y="298"/>
                  </a:cxn>
                  <a:cxn ang="0">
                    <a:pos x="66" y="318"/>
                  </a:cxn>
                  <a:cxn ang="0">
                    <a:pos x="110" y="312"/>
                  </a:cxn>
                  <a:cxn ang="0">
                    <a:pos x="150" y="300"/>
                  </a:cxn>
                  <a:cxn ang="0">
                    <a:pos x="170" y="348"/>
                  </a:cxn>
                  <a:cxn ang="0">
                    <a:pos x="202" y="360"/>
                  </a:cxn>
                  <a:cxn ang="0">
                    <a:pos x="228" y="368"/>
                  </a:cxn>
                  <a:cxn ang="0">
                    <a:pos x="242" y="404"/>
                  </a:cxn>
                  <a:cxn ang="0">
                    <a:pos x="274" y="430"/>
                  </a:cxn>
                  <a:cxn ang="0">
                    <a:pos x="290" y="462"/>
                  </a:cxn>
                  <a:cxn ang="0">
                    <a:pos x="290" y="516"/>
                  </a:cxn>
                  <a:cxn ang="0">
                    <a:pos x="328" y="546"/>
                  </a:cxn>
                  <a:cxn ang="0">
                    <a:pos x="352" y="568"/>
                  </a:cxn>
                  <a:cxn ang="0">
                    <a:pos x="362" y="604"/>
                  </a:cxn>
                  <a:cxn ang="0">
                    <a:pos x="366" y="640"/>
                  </a:cxn>
                  <a:cxn ang="0">
                    <a:pos x="320" y="696"/>
                  </a:cxn>
                  <a:cxn ang="0">
                    <a:pos x="408" y="750"/>
                  </a:cxn>
                  <a:cxn ang="0">
                    <a:pos x="436" y="704"/>
                  </a:cxn>
                  <a:cxn ang="0">
                    <a:pos x="462" y="660"/>
                  </a:cxn>
                  <a:cxn ang="0">
                    <a:pos x="464" y="594"/>
                  </a:cxn>
                  <a:cxn ang="0">
                    <a:pos x="548" y="552"/>
                  </a:cxn>
                  <a:cxn ang="0">
                    <a:pos x="600" y="482"/>
                  </a:cxn>
                  <a:cxn ang="0">
                    <a:pos x="604" y="442"/>
                  </a:cxn>
                  <a:cxn ang="0">
                    <a:pos x="606" y="362"/>
                  </a:cxn>
                  <a:cxn ang="0">
                    <a:pos x="634" y="328"/>
                  </a:cxn>
                  <a:cxn ang="0">
                    <a:pos x="674" y="268"/>
                  </a:cxn>
                  <a:cxn ang="0">
                    <a:pos x="668" y="200"/>
                  </a:cxn>
                  <a:cxn ang="0">
                    <a:pos x="622" y="178"/>
                  </a:cxn>
                  <a:cxn ang="0">
                    <a:pos x="560" y="154"/>
                  </a:cxn>
                  <a:cxn ang="0">
                    <a:pos x="522" y="144"/>
                  </a:cxn>
                  <a:cxn ang="0">
                    <a:pos x="494" y="128"/>
                  </a:cxn>
                  <a:cxn ang="0">
                    <a:pos x="444" y="110"/>
                  </a:cxn>
                  <a:cxn ang="0">
                    <a:pos x="408" y="132"/>
                  </a:cxn>
                  <a:cxn ang="0">
                    <a:pos x="396" y="112"/>
                  </a:cxn>
                  <a:cxn ang="0">
                    <a:pos x="410" y="76"/>
                  </a:cxn>
                  <a:cxn ang="0">
                    <a:pos x="396" y="30"/>
                  </a:cxn>
                </a:cxnLst>
                <a:rect l="0" t="0" r="r" b="b"/>
                <a:pathLst>
                  <a:path w="678" h="750">
                    <a:moveTo>
                      <a:pt x="388" y="14"/>
                    </a:moveTo>
                    <a:lnTo>
                      <a:pt x="382" y="28"/>
                    </a:lnTo>
                    <a:lnTo>
                      <a:pt x="374" y="42"/>
                    </a:lnTo>
                    <a:lnTo>
                      <a:pt x="368" y="48"/>
                    </a:lnTo>
                    <a:lnTo>
                      <a:pt x="362" y="54"/>
                    </a:lnTo>
                    <a:lnTo>
                      <a:pt x="354" y="58"/>
                    </a:lnTo>
                    <a:lnTo>
                      <a:pt x="344" y="58"/>
                    </a:lnTo>
                    <a:lnTo>
                      <a:pt x="338" y="58"/>
                    </a:lnTo>
                    <a:lnTo>
                      <a:pt x="332" y="56"/>
                    </a:lnTo>
                    <a:lnTo>
                      <a:pt x="328" y="54"/>
                    </a:lnTo>
                    <a:lnTo>
                      <a:pt x="326" y="48"/>
                    </a:lnTo>
                    <a:lnTo>
                      <a:pt x="316" y="52"/>
                    </a:lnTo>
                    <a:lnTo>
                      <a:pt x="304" y="56"/>
                    </a:lnTo>
                    <a:lnTo>
                      <a:pt x="304" y="66"/>
                    </a:lnTo>
                    <a:lnTo>
                      <a:pt x="300" y="64"/>
                    </a:lnTo>
                    <a:lnTo>
                      <a:pt x="296" y="62"/>
                    </a:lnTo>
                    <a:lnTo>
                      <a:pt x="294" y="60"/>
                    </a:lnTo>
                    <a:lnTo>
                      <a:pt x="290" y="60"/>
                    </a:lnTo>
                    <a:lnTo>
                      <a:pt x="284" y="60"/>
                    </a:lnTo>
                    <a:lnTo>
                      <a:pt x="280" y="62"/>
                    </a:lnTo>
                    <a:lnTo>
                      <a:pt x="274" y="68"/>
                    </a:lnTo>
                    <a:lnTo>
                      <a:pt x="266" y="74"/>
                    </a:lnTo>
                    <a:lnTo>
                      <a:pt x="262" y="76"/>
                    </a:lnTo>
                    <a:lnTo>
                      <a:pt x="256" y="76"/>
                    </a:lnTo>
                    <a:lnTo>
                      <a:pt x="252" y="76"/>
                    </a:lnTo>
                    <a:lnTo>
                      <a:pt x="250" y="74"/>
                    </a:lnTo>
                    <a:lnTo>
                      <a:pt x="244" y="66"/>
                    </a:lnTo>
                    <a:lnTo>
                      <a:pt x="240" y="58"/>
                    </a:lnTo>
                    <a:lnTo>
                      <a:pt x="238" y="48"/>
                    </a:lnTo>
                    <a:lnTo>
                      <a:pt x="240" y="42"/>
                    </a:lnTo>
                    <a:lnTo>
                      <a:pt x="242" y="36"/>
                    </a:lnTo>
                    <a:lnTo>
                      <a:pt x="244" y="32"/>
                    </a:lnTo>
                    <a:lnTo>
                      <a:pt x="244" y="28"/>
                    </a:lnTo>
                    <a:lnTo>
                      <a:pt x="244" y="22"/>
                    </a:lnTo>
                    <a:lnTo>
                      <a:pt x="240" y="16"/>
                    </a:lnTo>
                    <a:lnTo>
                      <a:pt x="236" y="12"/>
                    </a:lnTo>
                    <a:lnTo>
                      <a:pt x="236" y="8"/>
                    </a:lnTo>
                    <a:lnTo>
                      <a:pt x="236" y="0"/>
                    </a:lnTo>
                    <a:lnTo>
                      <a:pt x="224" y="0"/>
                    </a:lnTo>
                    <a:lnTo>
                      <a:pt x="224" y="6"/>
                    </a:lnTo>
                    <a:lnTo>
                      <a:pt x="220" y="12"/>
                    </a:lnTo>
                    <a:lnTo>
                      <a:pt x="216" y="14"/>
                    </a:lnTo>
                    <a:lnTo>
                      <a:pt x="210" y="18"/>
                    </a:lnTo>
                    <a:lnTo>
                      <a:pt x="196" y="24"/>
                    </a:lnTo>
                    <a:lnTo>
                      <a:pt x="192" y="28"/>
                    </a:lnTo>
                    <a:lnTo>
                      <a:pt x="188" y="32"/>
                    </a:lnTo>
                    <a:lnTo>
                      <a:pt x="174" y="26"/>
                    </a:lnTo>
                    <a:lnTo>
                      <a:pt x="168" y="22"/>
                    </a:lnTo>
                    <a:lnTo>
                      <a:pt x="158" y="20"/>
                    </a:lnTo>
                    <a:lnTo>
                      <a:pt x="166" y="40"/>
                    </a:lnTo>
                    <a:lnTo>
                      <a:pt x="170" y="50"/>
                    </a:lnTo>
                    <a:lnTo>
                      <a:pt x="172" y="52"/>
                    </a:lnTo>
                    <a:lnTo>
                      <a:pt x="176" y="56"/>
                    </a:lnTo>
                    <a:lnTo>
                      <a:pt x="170" y="66"/>
                    </a:lnTo>
                    <a:lnTo>
                      <a:pt x="158" y="76"/>
                    </a:lnTo>
                    <a:lnTo>
                      <a:pt x="146" y="82"/>
                    </a:lnTo>
                    <a:lnTo>
                      <a:pt x="138" y="86"/>
                    </a:lnTo>
                    <a:lnTo>
                      <a:pt x="130" y="86"/>
                    </a:lnTo>
                    <a:lnTo>
                      <a:pt x="122" y="86"/>
                    </a:lnTo>
                    <a:lnTo>
                      <a:pt x="118" y="84"/>
                    </a:lnTo>
                    <a:lnTo>
                      <a:pt x="116" y="80"/>
                    </a:lnTo>
                    <a:lnTo>
                      <a:pt x="116" y="68"/>
                    </a:lnTo>
                    <a:lnTo>
                      <a:pt x="112" y="58"/>
                    </a:lnTo>
                    <a:lnTo>
                      <a:pt x="98" y="66"/>
                    </a:lnTo>
                    <a:lnTo>
                      <a:pt x="86" y="68"/>
                    </a:lnTo>
                    <a:lnTo>
                      <a:pt x="74" y="70"/>
                    </a:lnTo>
                    <a:lnTo>
                      <a:pt x="66" y="74"/>
                    </a:lnTo>
                    <a:lnTo>
                      <a:pt x="70" y="74"/>
                    </a:lnTo>
                    <a:lnTo>
                      <a:pt x="72" y="76"/>
                    </a:lnTo>
                    <a:lnTo>
                      <a:pt x="74" y="80"/>
                    </a:lnTo>
                    <a:lnTo>
                      <a:pt x="78" y="82"/>
                    </a:lnTo>
                    <a:lnTo>
                      <a:pt x="78" y="90"/>
                    </a:lnTo>
                    <a:lnTo>
                      <a:pt x="72" y="90"/>
                    </a:lnTo>
                    <a:lnTo>
                      <a:pt x="68" y="92"/>
                    </a:lnTo>
                    <a:lnTo>
                      <a:pt x="64" y="96"/>
                    </a:lnTo>
                    <a:lnTo>
                      <a:pt x="62" y="100"/>
                    </a:lnTo>
                    <a:lnTo>
                      <a:pt x="64" y="106"/>
                    </a:lnTo>
                    <a:lnTo>
                      <a:pt x="68" y="112"/>
                    </a:lnTo>
                    <a:lnTo>
                      <a:pt x="72" y="118"/>
                    </a:lnTo>
                    <a:lnTo>
                      <a:pt x="74" y="124"/>
                    </a:lnTo>
                    <a:lnTo>
                      <a:pt x="72" y="150"/>
                    </a:lnTo>
                    <a:lnTo>
                      <a:pt x="68" y="180"/>
                    </a:lnTo>
                    <a:lnTo>
                      <a:pt x="66" y="184"/>
                    </a:lnTo>
                    <a:lnTo>
                      <a:pt x="62" y="186"/>
                    </a:lnTo>
                    <a:lnTo>
                      <a:pt x="50" y="190"/>
                    </a:lnTo>
                    <a:lnTo>
                      <a:pt x="38" y="192"/>
                    </a:lnTo>
                    <a:lnTo>
                      <a:pt x="28" y="194"/>
                    </a:lnTo>
                    <a:lnTo>
                      <a:pt x="22" y="198"/>
                    </a:lnTo>
                    <a:lnTo>
                      <a:pt x="20" y="202"/>
                    </a:lnTo>
                    <a:lnTo>
                      <a:pt x="18" y="210"/>
                    </a:lnTo>
                    <a:lnTo>
                      <a:pt x="16" y="220"/>
                    </a:lnTo>
                    <a:lnTo>
                      <a:pt x="12" y="232"/>
                    </a:lnTo>
                    <a:lnTo>
                      <a:pt x="10" y="236"/>
                    </a:lnTo>
                    <a:lnTo>
                      <a:pt x="6" y="238"/>
                    </a:lnTo>
                    <a:lnTo>
                      <a:pt x="2" y="242"/>
                    </a:lnTo>
                    <a:lnTo>
                      <a:pt x="0" y="248"/>
                    </a:lnTo>
                    <a:lnTo>
                      <a:pt x="2" y="254"/>
                    </a:lnTo>
                    <a:lnTo>
                      <a:pt x="4" y="258"/>
                    </a:lnTo>
                    <a:lnTo>
                      <a:pt x="10" y="266"/>
                    </a:lnTo>
                    <a:lnTo>
                      <a:pt x="16" y="274"/>
                    </a:lnTo>
                    <a:lnTo>
                      <a:pt x="18" y="280"/>
                    </a:lnTo>
                    <a:lnTo>
                      <a:pt x="18" y="286"/>
                    </a:lnTo>
                    <a:lnTo>
                      <a:pt x="26" y="288"/>
                    </a:lnTo>
                    <a:lnTo>
                      <a:pt x="32" y="292"/>
                    </a:lnTo>
                    <a:lnTo>
                      <a:pt x="38" y="298"/>
                    </a:lnTo>
                    <a:lnTo>
                      <a:pt x="44" y="300"/>
                    </a:lnTo>
                    <a:lnTo>
                      <a:pt x="48" y="298"/>
                    </a:lnTo>
                    <a:lnTo>
                      <a:pt x="50" y="298"/>
                    </a:lnTo>
                    <a:lnTo>
                      <a:pt x="52" y="290"/>
                    </a:lnTo>
                    <a:lnTo>
                      <a:pt x="62" y="290"/>
                    </a:lnTo>
                    <a:lnTo>
                      <a:pt x="62" y="308"/>
                    </a:lnTo>
                    <a:lnTo>
                      <a:pt x="62" y="314"/>
                    </a:lnTo>
                    <a:lnTo>
                      <a:pt x="64" y="316"/>
                    </a:lnTo>
                    <a:lnTo>
                      <a:pt x="66" y="318"/>
                    </a:lnTo>
                    <a:lnTo>
                      <a:pt x="70" y="318"/>
                    </a:lnTo>
                    <a:lnTo>
                      <a:pt x="72" y="318"/>
                    </a:lnTo>
                    <a:lnTo>
                      <a:pt x="82" y="322"/>
                    </a:lnTo>
                    <a:lnTo>
                      <a:pt x="92" y="322"/>
                    </a:lnTo>
                    <a:lnTo>
                      <a:pt x="102" y="318"/>
                    </a:lnTo>
                    <a:lnTo>
                      <a:pt x="110" y="312"/>
                    </a:lnTo>
                    <a:lnTo>
                      <a:pt x="124" y="300"/>
                    </a:lnTo>
                    <a:lnTo>
                      <a:pt x="132" y="296"/>
                    </a:lnTo>
                    <a:lnTo>
                      <a:pt x="140" y="294"/>
                    </a:lnTo>
                    <a:lnTo>
                      <a:pt x="146" y="294"/>
                    </a:lnTo>
                    <a:lnTo>
                      <a:pt x="148" y="296"/>
                    </a:lnTo>
                    <a:lnTo>
                      <a:pt x="150" y="300"/>
                    </a:lnTo>
                    <a:lnTo>
                      <a:pt x="150" y="306"/>
                    </a:lnTo>
                    <a:lnTo>
                      <a:pt x="148" y="316"/>
                    </a:lnTo>
                    <a:lnTo>
                      <a:pt x="150" y="326"/>
                    </a:lnTo>
                    <a:lnTo>
                      <a:pt x="154" y="334"/>
                    </a:lnTo>
                    <a:lnTo>
                      <a:pt x="160" y="342"/>
                    </a:lnTo>
                    <a:lnTo>
                      <a:pt x="170" y="348"/>
                    </a:lnTo>
                    <a:lnTo>
                      <a:pt x="180" y="352"/>
                    </a:lnTo>
                    <a:lnTo>
                      <a:pt x="186" y="350"/>
                    </a:lnTo>
                    <a:lnTo>
                      <a:pt x="188" y="352"/>
                    </a:lnTo>
                    <a:lnTo>
                      <a:pt x="192" y="356"/>
                    </a:lnTo>
                    <a:lnTo>
                      <a:pt x="196" y="358"/>
                    </a:lnTo>
                    <a:lnTo>
                      <a:pt x="202" y="360"/>
                    </a:lnTo>
                    <a:lnTo>
                      <a:pt x="202" y="366"/>
                    </a:lnTo>
                    <a:lnTo>
                      <a:pt x="204" y="368"/>
                    </a:lnTo>
                    <a:lnTo>
                      <a:pt x="208" y="368"/>
                    </a:lnTo>
                    <a:lnTo>
                      <a:pt x="212" y="368"/>
                    </a:lnTo>
                    <a:lnTo>
                      <a:pt x="224" y="366"/>
                    </a:lnTo>
                    <a:lnTo>
                      <a:pt x="228" y="368"/>
                    </a:lnTo>
                    <a:lnTo>
                      <a:pt x="232" y="370"/>
                    </a:lnTo>
                    <a:lnTo>
                      <a:pt x="236" y="380"/>
                    </a:lnTo>
                    <a:lnTo>
                      <a:pt x="238" y="392"/>
                    </a:lnTo>
                    <a:lnTo>
                      <a:pt x="240" y="394"/>
                    </a:lnTo>
                    <a:lnTo>
                      <a:pt x="242" y="396"/>
                    </a:lnTo>
                    <a:lnTo>
                      <a:pt x="242" y="404"/>
                    </a:lnTo>
                    <a:lnTo>
                      <a:pt x="244" y="410"/>
                    </a:lnTo>
                    <a:lnTo>
                      <a:pt x="246" y="414"/>
                    </a:lnTo>
                    <a:lnTo>
                      <a:pt x="250" y="418"/>
                    </a:lnTo>
                    <a:lnTo>
                      <a:pt x="260" y="420"/>
                    </a:lnTo>
                    <a:lnTo>
                      <a:pt x="274" y="424"/>
                    </a:lnTo>
                    <a:lnTo>
                      <a:pt x="274" y="430"/>
                    </a:lnTo>
                    <a:lnTo>
                      <a:pt x="274" y="434"/>
                    </a:lnTo>
                    <a:lnTo>
                      <a:pt x="278" y="438"/>
                    </a:lnTo>
                    <a:lnTo>
                      <a:pt x="280" y="442"/>
                    </a:lnTo>
                    <a:lnTo>
                      <a:pt x="288" y="450"/>
                    </a:lnTo>
                    <a:lnTo>
                      <a:pt x="290" y="454"/>
                    </a:lnTo>
                    <a:lnTo>
                      <a:pt x="290" y="462"/>
                    </a:lnTo>
                    <a:lnTo>
                      <a:pt x="290" y="468"/>
                    </a:lnTo>
                    <a:lnTo>
                      <a:pt x="286" y="476"/>
                    </a:lnTo>
                    <a:lnTo>
                      <a:pt x="284" y="482"/>
                    </a:lnTo>
                    <a:lnTo>
                      <a:pt x="284" y="488"/>
                    </a:lnTo>
                    <a:lnTo>
                      <a:pt x="284" y="498"/>
                    </a:lnTo>
                    <a:lnTo>
                      <a:pt x="290" y="516"/>
                    </a:lnTo>
                    <a:lnTo>
                      <a:pt x="296" y="532"/>
                    </a:lnTo>
                    <a:lnTo>
                      <a:pt x="298" y="536"/>
                    </a:lnTo>
                    <a:lnTo>
                      <a:pt x="302" y="538"/>
                    </a:lnTo>
                    <a:lnTo>
                      <a:pt x="314" y="540"/>
                    </a:lnTo>
                    <a:lnTo>
                      <a:pt x="322" y="542"/>
                    </a:lnTo>
                    <a:lnTo>
                      <a:pt x="328" y="546"/>
                    </a:lnTo>
                    <a:lnTo>
                      <a:pt x="332" y="552"/>
                    </a:lnTo>
                    <a:lnTo>
                      <a:pt x="338" y="564"/>
                    </a:lnTo>
                    <a:lnTo>
                      <a:pt x="344" y="576"/>
                    </a:lnTo>
                    <a:lnTo>
                      <a:pt x="346" y="572"/>
                    </a:lnTo>
                    <a:lnTo>
                      <a:pt x="350" y="570"/>
                    </a:lnTo>
                    <a:lnTo>
                      <a:pt x="352" y="568"/>
                    </a:lnTo>
                    <a:lnTo>
                      <a:pt x="356" y="570"/>
                    </a:lnTo>
                    <a:lnTo>
                      <a:pt x="356" y="574"/>
                    </a:lnTo>
                    <a:lnTo>
                      <a:pt x="356" y="580"/>
                    </a:lnTo>
                    <a:lnTo>
                      <a:pt x="356" y="594"/>
                    </a:lnTo>
                    <a:lnTo>
                      <a:pt x="356" y="610"/>
                    </a:lnTo>
                    <a:lnTo>
                      <a:pt x="362" y="604"/>
                    </a:lnTo>
                    <a:lnTo>
                      <a:pt x="370" y="604"/>
                    </a:lnTo>
                    <a:lnTo>
                      <a:pt x="372" y="614"/>
                    </a:lnTo>
                    <a:lnTo>
                      <a:pt x="374" y="624"/>
                    </a:lnTo>
                    <a:lnTo>
                      <a:pt x="374" y="630"/>
                    </a:lnTo>
                    <a:lnTo>
                      <a:pt x="372" y="634"/>
                    </a:lnTo>
                    <a:lnTo>
                      <a:pt x="366" y="640"/>
                    </a:lnTo>
                    <a:lnTo>
                      <a:pt x="350" y="646"/>
                    </a:lnTo>
                    <a:lnTo>
                      <a:pt x="342" y="656"/>
                    </a:lnTo>
                    <a:lnTo>
                      <a:pt x="332" y="668"/>
                    </a:lnTo>
                    <a:lnTo>
                      <a:pt x="324" y="682"/>
                    </a:lnTo>
                    <a:lnTo>
                      <a:pt x="320" y="690"/>
                    </a:lnTo>
                    <a:lnTo>
                      <a:pt x="320" y="696"/>
                    </a:lnTo>
                    <a:lnTo>
                      <a:pt x="330" y="696"/>
                    </a:lnTo>
                    <a:lnTo>
                      <a:pt x="342" y="700"/>
                    </a:lnTo>
                    <a:lnTo>
                      <a:pt x="354" y="708"/>
                    </a:lnTo>
                    <a:lnTo>
                      <a:pt x="366" y="716"/>
                    </a:lnTo>
                    <a:lnTo>
                      <a:pt x="388" y="734"/>
                    </a:lnTo>
                    <a:lnTo>
                      <a:pt x="408" y="750"/>
                    </a:lnTo>
                    <a:lnTo>
                      <a:pt x="410" y="736"/>
                    </a:lnTo>
                    <a:lnTo>
                      <a:pt x="412" y="724"/>
                    </a:lnTo>
                    <a:lnTo>
                      <a:pt x="420" y="722"/>
                    </a:lnTo>
                    <a:lnTo>
                      <a:pt x="426" y="718"/>
                    </a:lnTo>
                    <a:lnTo>
                      <a:pt x="432" y="712"/>
                    </a:lnTo>
                    <a:lnTo>
                      <a:pt x="436" y="704"/>
                    </a:lnTo>
                    <a:lnTo>
                      <a:pt x="444" y="686"/>
                    </a:lnTo>
                    <a:lnTo>
                      <a:pt x="450" y="670"/>
                    </a:lnTo>
                    <a:lnTo>
                      <a:pt x="454" y="666"/>
                    </a:lnTo>
                    <a:lnTo>
                      <a:pt x="456" y="666"/>
                    </a:lnTo>
                    <a:lnTo>
                      <a:pt x="458" y="664"/>
                    </a:lnTo>
                    <a:lnTo>
                      <a:pt x="462" y="660"/>
                    </a:lnTo>
                    <a:lnTo>
                      <a:pt x="468" y="640"/>
                    </a:lnTo>
                    <a:lnTo>
                      <a:pt x="466" y="638"/>
                    </a:lnTo>
                    <a:lnTo>
                      <a:pt x="464" y="636"/>
                    </a:lnTo>
                    <a:lnTo>
                      <a:pt x="460" y="632"/>
                    </a:lnTo>
                    <a:lnTo>
                      <a:pt x="460" y="602"/>
                    </a:lnTo>
                    <a:lnTo>
                      <a:pt x="464" y="594"/>
                    </a:lnTo>
                    <a:lnTo>
                      <a:pt x="470" y="586"/>
                    </a:lnTo>
                    <a:lnTo>
                      <a:pt x="488" y="574"/>
                    </a:lnTo>
                    <a:lnTo>
                      <a:pt x="506" y="562"/>
                    </a:lnTo>
                    <a:lnTo>
                      <a:pt x="524" y="554"/>
                    </a:lnTo>
                    <a:lnTo>
                      <a:pt x="534" y="552"/>
                    </a:lnTo>
                    <a:lnTo>
                      <a:pt x="548" y="552"/>
                    </a:lnTo>
                    <a:lnTo>
                      <a:pt x="560" y="550"/>
                    </a:lnTo>
                    <a:lnTo>
                      <a:pt x="566" y="548"/>
                    </a:lnTo>
                    <a:lnTo>
                      <a:pt x="568" y="544"/>
                    </a:lnTo>
                    <a:lnTo>
                      <a:pt x="578" y="530"/>
                    </a:lnTo>
                    <a:lnTo>
                      <a:pt x="586" y="514"/>
                    </a:lnTo>
                    <a:lnTo>
                      <a:pt x="600" y="482"/>
                    </a:lnTo>
                    <a:lnTo>
                      <a:pt x="602" y="470"/>
                    </a:lnTo>
                    <a:lnTo>
                      <a:pt x="604" y="460"/>
                    </a:lnTo>
                    <a:lnTo>
                      <a:pt x="604" y="452"/>
                    </a:lnTo>
                    <a:lnTo>
                      <a:pt x="606" y="448"/>
                    </a:lnTo>
                    <a:lnTo>
                      <a:pt x="610" y="444"/>
                    </a:lnTo>
                    <a:lnTo>
                      <a:pt x="604" y="442"/>
                    </a:lnTo>
                    <a:lnTo>
                      <a:pt x="614" y="408"/>
                    </a:lnTo>
                    <a:lnTo>
                      <a:pt x="612" y="394"/>
                    </a:lnTo>
                    <a:lnTo>
                      <a:pt x="610" y="386"/>
                    </a:lnTo>
                    <a:lnTo>
                      <a:pt x="610" y="376"/>
                    </a:lnTo>
                    <a:lnTo>
                      <a:pt x="608" y="366"/>
                    </a:lnTo>
                    <a:lnTo>
                      <a:pt x="606" y="362"/>
                    </a:lnTo>
                    <a:lnTo>
                      <a:pt x="608" y="356"/>
                    </a:lnTo>
                    <a:lnTo>
                      <a:pt x="610" y="352"/>
                    </a:lnTo>
                    <a:lnTo>
                      <a:pt x="614" y="350"/>
                    </a:lnTo>
                    <a:lnTo>
                      <a:pt x="622" y="350"/>
                    </a:lnTo>
                    <a:lnTo>
                      <a:pt x="628" y="340"/>
                    </a:lnTo>
                    <a:lnTo>
                      <a:pt x="634" y="328"/>
                    </a:lnTo>
                    <a:lnTo>
                      <a:pt x="634" y="326"/>
                    </a:lnTo>
                    <a:lnTo>
                      <a:pt x="640" y="316"/>
                    </a:lnTo>
                    <a:lnTo>
                      <a:pt x="646" y="306"/>
                    </a:lnTo>
                    <a:lnTo>
                      <a:pt x="660" y="288"/>
                    </a:lnTo>
                    <a:lnTo>
                      <a:pt x="668" y="278"/>
                    </a:lnTo>
                    <a:lnTo>
                      <a:pt x="674" y="268"/>
                    </a:lnTo>
                    <a:lnTo>
                      <a:pt x="676" y="254"/>
                    </a:lnTo>
                    <a:lnTo>
                      <a:pt x="678" y="240"/>
                    </a:lnTo>
                    <a:lnTo>
                      <a:pt x="678" y="224"/>
                    </a:lnTo>
                    <a:lnTo>
                      <a:pt x="674" y="210"/>
                    </a:lnTo>
                    <a:lnTo>
                      <a:pt x="672" y="206"/>
                    </a:lnTo>
                    <a:lnTo>
                      <a:pt x="668" y="200"/>
                    </a:lnTo>
                    <a:lnTo>
                      <a:pt x="664" y="198"/>
                    </a:lnTo>
                    <a:lnTo>
                      <a:pt x="660" y="196"/>
                    </a:lnTo>
                    <a:lnTo>
                      <a:pt x="648" y="196"/>
                    </a:lnTo>
                    <a:lnTo>
                      <a:pt x="638" y="190"/>
                    </a:lnTo>
                    <a:lnTo>
                      <a:pt x="630" y="184"/>
                    </a:lnTo>
                    <a:lnTo>
                      <a:pt x="622" y="178"/>
                    </a:lnTo>
                    <a:lnTo>
                      <a:pt x="608" y="164"/>
                    </a:lnTo>
                    <a:lnTo>
                      <a:pt x="598" y="158"/>
                    </a:lnTo>
                    <a:lnTo>
                      <a:pt x="588" y="152"/>
                    </a:lnTo>
                    <a:lnTo>
                      <a:pt x="578" y="152"/>
                    </a:lnTo>
                    <a:lnTo>
                      <a:pt x="570" y="152"/>
                    </a:lnTo>
                    <a:lnTo>
                      <a:pt x="560" y="154"/>
                    </a:lnTo>
                    <a:lnTo>
                      <a:pt x="550" y="152"/>
                    </a:lnTo>
                    <a:lnTo>
                      <a:pt x="546" y="150"/>
                    </a:lnTo>
                    <a:lnTo>
                      <a:pt x="542" y="146"/>
                    </a:lnTo>
                    <a:lnTo>
                      <a:pt x="536" y="144"/>
                    </a:lnTo>
                    <a:lnTo>
                      <a:pt x="530" y="142"/>
                    </a:lnTo>
                    <a:lnTo>
                      <a:pt x="522" y="144"/>
                    </a:lnTo>
                    <a:lnTo>
                      <a:pt x="516" y="146"/>
                    </a:lnTo>
                    <a:lnTo>
                      <a:pt x="512" y="150"/>
                    </a:lnTo>
                    <a:lnTo>
                      <a:pt x="506" y="152"/>
                    </a:lnTo>
                    <a:lnTo>
                      <a:pt x="504" y="142"/>
                    </a:lnTo>
                    <a:lnTo>
                      <a:pt x="500" y="134"/>
                    </a:lnTo>
                    <a:lnTo>
                      <a:pt x="494" y="128"/>
                    </a:lnTo>
                    <a:lnTo>
                      <a:pt x="488" y="122"/>
                    </a:lnTo>
                    <a:lnTo>
                      <a:pt x="480" y="118"/>
                    </a:lnTo>
                    <a:lnTo>
                      <a:pt x="472" y="114"/>
                    </a:lnTo>
                    <a:lnTo>
                      <a:pt x="462" y="112"/>
                    </a:lnTo>
                    <a:lnTo>
                      <a:pt x="454" y="112"/>
                    </a:lnTo>
                    <a:lnTo>
                      <a:pt x="444" y="110"/>
                    </a:lnTo>
                    <a:lnTo>
                      <a:pt x="442" y="122"/>
                    </a:lnTo>
                    <a:lnTo>
                      <a:pt x="436" y="130"/>
                    </a:lnTo>
                    <a:lnTo>
                      <a:pt x="430" y="136"/>
                    </a:lnTo>
                    <a:lnTo>
                      <a:pt x="424" y="144"/>
                    </a:lnTo>
                    <a:lnTo>
                      <a:pt x="422" y="132"/>
                    </a:lnTo>
                    <a:lnTo>
                      <a:pt x="408" y="132"/>
                    </a:lnTo>
                    <a:lnTo>
                      <a:pt x="398" y="130"/>
                    </a:lnTo>
                    <a:lnTo>
                      <a:pt x="386" y="130"/>
                    </a:lnTo>
                    <a:lnTo>
                      <a:pt x="374" y="128"/>
                    </a:lnTo>
                    <a:lnTo>
                      <a:pt x="384" y="124"/>
                    </a:lnTo>
                    <a:lnTo>
                      <a:pt x="394" y="120"/>
                    </a:lnTo>
                    <a:lnTo>
                      <a:pt x="396" y="112"/>
                    </a:lnTo>
                    <a:lnTo>
                      <a:pt x="384" y="114"/>
                    </a:lnTo>
                    <a:lnTo>
                      <a:pt x="390" y="104"/>
                    </a:lnTo>
                    <a:lnTo>
                      <a:pt x="398" y="92"/>
                    </a:lnTo>
                    <a:lnTo>
                      <a:pt x="402" y="88"/>
                    </a:lnTo>
                    <a:lnTo>
                      <a:pt x="408" y="82"/>
                    </a:lnTo>
                    <a:lnTo>
                      <a:pt x="410" y="76"/>
                    </a:lnTo>
                    <a:lnTo>
                      <a:pt x="414" y="68"/>
                    </a:lnTo>
                    <a:lnTo>
                      <a:pt x="404" y="60"/>
                    </a:lnTo>
                    <a:lnTo>
                      <a:pt x="398" y="54"/>
                    </a:lnTo>
                    <a:lnTo>
                      <a:pt x="396" y="46"/>
                    </a:lnTo>
                    <a:lnTo>
                      <a:pt x="396" y="38"/>
                    </a:lnTo>
                    <a:lnTo>
                      <a:pt x="396" y="30"/>
                    </a:lnTo>
                    <a:lnTo>
                      <a:pt x="396" y="22"/>
                    </a:lnTo>
                    <a:lnTo>
                      <a:pt x="392" y="16"/>
                    </a:lnTo>
                    <a:lnTo>
                      <a:pt x="388" y="1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2" name="Freeform 36"/>
              <p:cNvSpPr>
                <a:spLocks/>
              </p:cNvSpPr>
              <p:nvPr/>
            </p:nvSpPr>
            <p:spPr bwMode="auto">
              <a:xfrm>
                <a:off x="1834028" y="3459005"/>
                <a:ext cx="315537" cy="519521"/>
              </a:xfrm>
              <a:custGeom>
                <a:avLst/>
                <a:gdLst/>
                <a:ahLst/>
                <a:cxnLst>
                  <a:cxn ang="0">
                    <a:pos x="6" y="198"/>
                  </a:cxn>
                  <a:cxn ang="0">
                    <a:pos x="20" y="184"/>
                  </a:cxn>
                  <a:cxn ang="0">
                    <a:pos x="30" y="170"/>
                  </a:cxn>
                  <a:cxn ang="0">
                    <a:pos x="28" y="128"/>
                  </a:cxn>
                  <a:cxn ang="0">
                    <a:pos x="24" y="108"/>
                  </a:cxn>
                  <a:cxn ang="0">
                    <a:pos x="20" y="94"/>
                  </a:cxn>
                  <a:cxn ang="0">
                    <a:pos x="28" y="82"/>
                  </a:cxn>
                  <a:cxn ang="0">
                    <a:pos x="34" y="78"/>
                  </a:cxn>
                  <a:cxn ang="0">
                    <a:pos x="50" y="66"/>
                  </a:cxn>
                  <a:cxn ang="0">
                    <a:pos x="60" y="58"/>
                  </a:cxn>
                  <a:cxn ang="0">
                    <a:pos x="66" y="36"/>
                  </a:cxn>
                  <a:cxn ang="0">
                    <a:pos x="78" y="26"/>
                  </a:cxn>
                  <a:cxn ang="0">
                    <a:pos x="92" y="20"/>
                  </a:cxn>
                  <a:cxn ang="0">
                    <a:pos x="128" y="4"/>
                  </a:cxn>
                  <a:cxn ang="0">
                    <a:pos x="138" y="8"/>
                  </a:cxn>
                  <a:cxn ang="0">
                    <a:pos x="128" y="20"/>
                  </a:cxn>
                  <a:cxn ang="0">
                    <a:pos x="102" y="52"/>
                  </a:cxn>
                  <a:cxn ang="0">
                    <a:pos x="106" y="68"/>
                  </a:cxn>
                  <a:cxn ang="0">
                    <a:pos x="114" y="82"/>
                  </a:cxn>
                  <a:cxn ang="0">
                    <a:pos x="110" y="98"/>
                  </a:cxn>
                  <a:cxn ang="0">
                    <a:pos x="120" y="108"/>
                  </a:cxn>
                  <a:cxn ang="0">
                    <a:pos x="152" y="114"/>
                  </a:cxn>
                  <a:cxn ang="0">
                    <a:pos x="164" y="128"/>
                  </a:cxn>
                  <a:cxn ang="0">
                    <a:pos x="184" y="126"/>
                  </a:cxn>
                  <a:cxn ang="0">
                    <a:pos x="190" y="142"/>
                  </a:cxn>
                  <a:cxn ang="0">
                    <a:pos x="188" y="166"/>
                  </a:cxn>
                  <a:cxn ang="0">
                    <a:pos x="196" y="180"/>
                  </a:cxn>
                  <a:cxn ang="0">
                    <a:pos x="192" y="188"/>
                  </a:cxn>
                  <a:cxn ang="0">
                    <a:pos x="198" y="204"/>
                  </a:cxn>
                  <a:cxn ang="0">
                    <a:pos x="160" y="216"/>
                  </a:cxn>
                  <a:cxn ang="0">
                    <a:pos x="158" y="222"/>
                  </a:cxn>
                  <a:cxn ang="0">
                    <a:pos x="164" y="236"/>
                  </a:cxn>
                  <a:cxn ang="0">
                    <a:pos x="150" y="242"/>
                  </a:cxn>
                  <a:cxn ang="0">
                    <a:pos x="154" y="258"/>
                  </a:cxn>
                  <a:cxn ang="0">
                    <a:pos x="158" y="296"/>
                  </a:cxn>
                  <a:cxn ang="0">
                    <a:pos x="142" y="320"/>
                  </a:cxn>
                  <a:cxn ang="0">
                    <a:pos x="146" y="308"/>
                  </a:cxn>
                  <a:cxn ang="0">
                    <a:pos x="144" y="294"/>
                  </a:cxn>
                  <a:cxn ang="0">
                    <a:pos x="132" y="298"/>
                  </a:cxn>
                  <a:cxn ang="0">
                    <a:pos x="122" y="292"/>
                  </a:cxn>
                  <a:cxn ang="0">
                    <a:pos x="114" y="296"/>
                  </a:cxn>
                  <a:cxn ang="0">
                    <a:pos x="92" y="280"/>
                  </a:cxn>
                  <a:cxn ang="0">
                    <a:pos x="74" y="260"/>
                  </a:cxn>
                  <a:cxn ang="0">
                    <a:pos x="56" y="252"/>
                  </a:cxn>
                  <a:cxn ang="0">
                    <a:pos x="40" y="242"/>
                  </a:cxn>
                  <a:cxn ang="0">
                    <a:pos x="0" y="220"/>
                  </a:cxn>
                </a:cxnLst>
                <a:rect l="0" t="0" r="r" b="b"/>
                <a:pathLst>
                  <a:path w="198" h="326">
                    <a:moveTo>
                      <a:pt x="2" y="220"/>
                    </a:moveTo>
                    <a:lnTo>
                      <a:pt x="2" y="208"/>
                    </a:lnTo>
                    <a:lnTo>
                      <a:pt x="6" y="198"/>
                    </a:lnTo>
                    <a:lnTo>
                      <a:pt x="10" y="192"/>
                    </a:lnTo>
                    <a:lnTo>
                      <a:pt x="20" y="190"/>
                    </a:lnTo>
                    <a:lnTo>
                      <a:pt x="20" y="184"/>
                    </a:lnTo>
                    <a:lnTo>
                      <a:pt x="24" y="178"/>
                    </a:lnTo>
                    <a:lnTo>
                      <a:pt x="28" y="174"/>
                    </a:lnTo>
                    <a:lnTo>
                      <a:pt x="30" y="170"/>
                    </a:lnTo>
                    <a:lnTo>
                      <a:pt x="28" y="152"/>
                    </a:lnTo>
                    <a:lnTo>
                      <a:pt x="26" y="134"/>
                    </a:lnTo>
                    <a:lnTo>
                      <a:pt x="28" y="128"/>
                    </a:lnTo>
                    <a:lnTo>
                      <a:pt x="30" y="122"/>
                    </a:lnTo>
                    <a:lnTo>
                      <a:pt x="28" y="114"/>
                    </a:lnTo>
                    <a:lnTo>
                      <a:pt x="24" y="108"/>
                    </a:lnTo>
                    <a:lnTo>
                      <a:pt x="20" y="104"/>
                    </a:lnTo>
                    <a:lnTo>
                      <a:pt x="20" y="98"/>
                    </a:lnTo>
                    <a:lnTo>
                      <a:pt x="20" y="94"/>
                    </a:lnTo>
                    <a:lnTo>
                      <a:pt x="24" y="92"/>
                    </a:lnTo>
                    <a:lnTo>
                      <a:pt x="32" y="88"/>
                    </a:lnTo>
                    <a:lnTo>
                      <a:pt x="28" y="82"/>
                    </a:lnTo>
                    <a:lnTo>
                      <a:pt x="26" y="76"/>
                    </a:lnTo>
                    <a:lnTo>
                      <a:pt x="28" y="76"/>
                    </a:lnTo>
                    <a:lnTo>
                      <a:pt x="34" y="78"/>
                    </a:lnTo>
                    <a:lnTo>
                      <a:pt x="44" y="80"/>
                    </a:lnTo>
                    <a:lnTo>
                      <a:pt x="46" y="68"/>
                    </a:lnTo>
                    <a:lnTo>
                      <a:pt x="50" y="66"/>
                    </a:lnTo>
                    <a:lnTo>
                      <a:pt x="52" y="62"/>
                    </a:lnTo>
                    <a:lnTo>
                      <a:pt x="56" y="62"/>
                    </a:lnTo>
                    <a:lnTo>
                      <a:pt x="60" y="58"/>
                    </a:lnTo>
                    <a:lnTo>
                      <a:pt x="62" y="52"/>
                    </a:lnTo>
                    <a:lnTo>
                      <a:pt x="64" y="46"/>
                    </a:lnTo>
                    <a:lnTo>
                      <a:pt x="66" y="36"/>
                    </a:lnTo>
                    <a:lnTo>
                      <a:pt x="68" y="32"/>
                    </a:lnTo>
                    <a:lnTo>
                      <a:pt x="72" y="28"/>
                    </a:lnTo>
                    <a:lnTo>
                      <a:pt x="78" y="26"/>
                    </a:lnTo>
                    <a:lnTo>
                      <a:pt x="86" y="26"/>
                    </a:lnTo>
                    <a:lnTo>
                      <a:pt x="88" y="22"/>
                    </a:lnTo>
                    <a:lnTo>
                      <a:pt x="92" y="20"/>
                    </a:lnTo>
                    <a:lnTo>
                      <a:pt x="106" y="16"/>
                    </a:lnTo>
                    <a:lnTo>
                      <a:pt x="118" y="10"/>
                    </a:lnTo>
                    <a:lnTo>
                      <a:pt x="128" y="4"/>
                    </a:lnTo>
                    <a:lnTo>
                      <a:pt x="134" y="2"/>
                    </a:lnTo>
                    <a:lnTo>
                      <a:pt x="138" y="0"/>
                    </a:lnTo>
                    <a:lnTo>
                      <a:pt x="138" y="8"/>
                    </a:lnTo>
                    <a:lnTo>
                      <a:pt x="134" y="12"/>
                    </a:lnTo>
                    <a:lnTo>
                      <a:pt x="130" y="16"/>
                    </a:lnTo>
                    <a:lnTo>
                      <a:pt x="128" y="20"/>
                    </a:lnTo>
                    <a:lnTo>
                      <a:pt x="118" y="30"/>
                    </a:lnTo>
                    <a:lnTo>
                      <a:pt x="106" y="44"/>
                    </a:lnTo>
                    <a:lnTo>
                      <a:pt x="102" y="52"/>
                    </a:lnTo>
                    <a:lnTo>
                      <a:pt x="100" y="60"/>
                    </a:lnTo>
                    <a:lnTo>
                      <a:pt x="102" y="66"/>
                    </a:lnTo>
                    <a:lnTo>
                      <a:pt x="106" y="68"/>
                    </a:lnTo>
                    <a:lnTo>
                      <a:pt x="108" y="74"/>
                    </a:lnTo>
                    <a:lnTo>
                      <a:pt x="110" y="78"/>
                    </a:lnTo>
                    <a:lnTo>
                      <a:pt x="114" y="82"/>
                    </a:lnTo>
                    <a:lnTo>
                      <a:pt x="116" y="88"/>
                    </a:lnTo>
                    <a:lnTo>
                      <a:pt x="112" y="94"/>
                    </a:lnTo>
                    <a:lnTo>
                      <a:pt x="110" y="98"/>
                    </a:lnTo>
                    <a:lnTo>
                      <a:pt x="112" y="102"/>
                    </a:lnTo>
                    <a:lnTo>
                      <a:pt x="116" y="106"/>
                    </a:lnTo>
                    <a:lnTo>
                      <a:pt x="120" y="108"/>
                    </a:lnTo>
                    <a:lnTo>
                      <a:pt x="126" y="110"/>
                    </a:lnTo>
                    <a:lnTo>
                      <a:pt x="140" y="112"/>
                    </a:lnTo>
                    <a:lnTo>
                      <a:pt x="152" y="114"/>
                    </a:lnTo>
                    <a:lnTo>
                      <a:pt x="154" y="120"/>
                    </a:lnTo>
                    <a:lnTo>
                      <a:pt x="158" y="124"/>
                    </a:lnTo>
                    <a:lnTo>
                      <a:pt x="164" y="128"/>
                    </a:lnTo>
                    <a:lnTo>
                      <a:pt x="170" y="128"/>
                    </a:lnTo>
                    <a:lnTo>
                      <a:pt x="178" y="128"/>
                    </a:lnTo>
                    <a:lnTo>
                      <a:pt x="184" y="126"/>
                    </a:lnTo>
                    <a:lnTo>
                      <a:pt x="190" y="124"/>
                    </a:lnTo>
                    <a:lnTo>
                      <a:pt x="198" y="124"/>
                    </a:lnTo>
                    <a:lnTo>
                      <a:pt x="190" y="142"/>
                    </a:lnTo>
                    <a:lnTo>
                      <a:pt x="188" y="152"/>
                    </a:lnTo>
                    <a:lnTo>
                      <a:pt x="186" y="160"/>
                    </a:lnTo>
                    <a:lnTo>
                      <a:pt x="188" y="166"/>
                    </a:lnTo>
                    <a:lnTo>
                      <a:pt x="192" y="170"/>
                    </a:lnTo>
                    <a:lnTo>
                      <a:pt x="194" y="174"/>
                    </a:lnTo>
                    <a:lnTo>
                      <a:pt x="196" y="180"/>
                    </a:lnTo>
                    <a:lnTo>
                      <a:pt x="196" y="182"/>
                    </a:lnTo>
                    <a:lnTo>
                      <a:pt x="194" y="186"/>
                    </a:lnTo>
                    <a:lnTo>
                      <a:pt x="192" y="188"/>
                    </a:lnTo>
                    <a:lnTo>
                      <a:pt x="192" y="192"/>
                    </a:lnTo>
                    <a:lnTo>
                      <a:pt x="194" y="196"/>
                    </a:lnTo>
                    <a:lnTo>
                      <a:pt x="198" y="204"/>
                    </a:lnTo>
                    <a:lnTo>
                      <a:pt x="184" y="212"/>
                    </a:lnTo>
                    <a:lnTo>
                      <a:pt x="172" y="214"/>
                    </a:lnTo>
                    <a:lnTo>
                      <a:pt x="160" y="216"/>
                    </a:lnTo>
                    <a:lnTo>
                      <a:pt x="152" y="220"/>
                    </a:lnTo>
                    <a:lnTo>
                      <a:pt x="156" y="220"/>
                    </a:lnTo>
                    <a:lnTo>
                      <a:pt x="158" y="222"/>
                    </a:lnTo>
                    <a:lnTo>
                      <a:pt x="160" y="226"/>
                    </a:lnTo>
                    <a:lnTo>
                      <a:pt x="164" y="228"/>
                    </a:lnTo>
                    <a:lnTo>
                      <a:pt x="164" y="236"/>
                    </a:lnTo>
                    <a:lnTo>
                      <a:pt x="158" y="236"/>
                    </a:lnTo>
                    <a:lnTo>
                      <a:pt x="154" y="238"/>
                    </a:lnTo>
                    <a:lnTo>
                      <a:pt x="150" y="242"/>
                    </a:lnTo>
                    <a:lnTo>
                      <a:pt x="148" y="246"/>
                    </a:lnTo>
                    <a:lnTo>
                      <a:pt x="150" y="252"/>
                    </a:lnTo>
                    <a:lnTo>
                      <a:pt x="154" y="258"/>
                    </a:lnTo>
                    <a:lnTo>
                      <a:pt x="158" y="264"/>
                    </a:lnTo>
                    <a:lnTo>
                      <a:pt x="160" y="270"/>
                    </a:lnTo>
                    <a:lnTo>
                      <a:pt x="158" y="296"/>
                    </a:lnTo>
                    <a:lnTo>
                      <a:pt x="154" y="326"/>
                    </a:lnTo>
                    <a:lnTo>
                      <a:pt x="146" y="322"/>
                    </a:lnTo>
                    <a:lnTo>
                      <a:pt x="142" y="320"/>
                    </a:lnTo>
                    <a:lnTo>
                      <a:pt x="140" y="316"/>
                    </a:lnTo>
                    <a:lnTo>
                      <a:pt x="142" y="312"/>
                    </a:lnTo>
                    <a:lnTo>
                      <a:pt x="146" y="308"/>
                    </a:lnTo>
                    <a:lnTo>
                      <a:pt x="148" y="304"/>
                    </a:lnTo>
                    <a:lnTo>
                      <a:pt x="150" y="298"/>
                    </a:lnTo>
                    <a:lnTo>
                      <a:pt x="144" y="294"/>
                    </a:lnTo>
                    <a:lnTo>
                      <a:pt x="136" y="292"/>
                    </a:lnTo>
                    <a:lnTo>
                      <a:pt x="132" y="294"/>
                    </a:lnTo>
                    <a:lnTo>
                      <a:pt x="132" y="298"/>
                    </a:lnTo>
                    <a:lnTo>
                      <a:pt x="128" y="294"/>
                    </a:lnTo>
                    <a:lnTo>
                      <a:pt x="124" y="292"/>
                    </a:lnTo>
                    <a:lnTo>
                      <a:pt x="122" y="292"/>
                    </a:lnTo>
                    <a:lnTo>
                      <a:pt x="118" y="294"/>
                    </a:lnTo>
                    <a:lnTo>
                      <a:pt x="116" y="296"/>
                    </a:lnTo>
                    <a:lnTo>
                      <a:pt x="114" y="296"/>
                    </a:lnTo>
                    <a:lnTo>
                      <a:pt x="98" y="296"/>
                    </a:lnTo>
                    <a:lnTo>
                      <a:pt x="96" y="288"/>
                    </a:lnTo>
                    <a:lnTo>
                      <a:pt x="92" y="280"/>
                    </a:lnTo>
                    <a:lnTo>
                      <a:pt x="88" y="274"/>
                    </a:lnTo>
                    <a:lnTo>
                      <a:pt x="82" y="266"/>
                    </a:lnTo>
                    <a:lnTo>
                      <a:pt x="74" y="260"/>
                    </a:lnTo>
                    <a:lnTo>
                      <a:pt x="68" y="256"/>
                    </a:lnTo>
                    <a:lnTo>
                      <a:pt x="62" y="252"/>
                    </a:lnTo>
                    <a:lnTo>
                      <a:pt x="56" y="252"/>
                    </a:lnTo>
                    <a:lnTo>
                      <a:pt x="54" y="248"/>
                    </a:lnTo>
                    <a:lnTo>
                      <a:pt x="56" y="246"/>
                    </a:lnTo>
                    <a:lnTo>
                      <a:pt x="40" y="242"/>
                    </a:lnTo>
                    <a:lnTo>
                      <a:pt x="24" y="236"/>
                    </a:lnTo>
                    <a:lnTo>
                      <a:pt x="10" y="228"/>
                    </a:lnTo>
                    <a:lnTo>
                      <a:pt x="0" y="220"/>
                    </a:lnTo>
                    <a:lnTo>
                      <a:pt x="2" y="2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3" name="Freeform 37"/>
              <p:cNvSpPr>
                <a:spLocks/>
              </p:cNvSpPr>
              <p:nvPr/>
            </p:nvSpPr>
            <p:spPr bwMode="auto">
              <a:xfrm>
                <a:off x="1776658" y="3809602"/>
                <a:ext cx="149801" cy="197609"/>
              </a:xfrm>
              <a:custGeom>
                <a:avLst/>
                <a:gdLst/>
                <a:ahLst/>
                <a:cxnLst>
                  <a:cxn ang="0">
                    <a:pos x="12" y="88"/>
                  </a:cxn>
                  <a:cxn ang="0">
                    <a:pos x="10" y="94"/>
                  </a:cxn>
                  <a:cxn ang="0">
                    <a:pos x="12" y="96"/>
                  </a:cxn>
                  <a:cxn ang="0">
                    <a:pos x="12" y="102"/>
                  </a:cxn>
                  <a:cxn ang="0">
                    <a:pos x="10" y="106"/>
                  </a:cxn>
                  <a:cxn ang="0">
                    <a:pos x="8" y="110"/>
                  </a:cxn>
                  <a:cxn ang="0">
                    <a:pos x="20" y="118"/>
                  </a:cxn>
                  <a:cxn ang="0">
                    <a:pos x="32" y="124"/>
                  </a:cxn>
                  <a:cxn ang="0">
                    <a:pos x="36" y="122"/>
                  </a:cxn>
                  <a:cxn ang="0">
                    <a:pos x="38" y="118"/>
                  </a:cxn>
                  <a:cxn ang="0">
                    <a:pos x="44" y="106"/>
                  </a:cxn>
                  <a:cxn ang="0">
                    <a:pos x="50" y="92"/>
                  </a:cxn>
                  <a:cxn ang="0">
                    <a:pos x="54" y="88"/>
                  </a:cxn>
                  <a:cxn ang="0">
                    <a:pos x="60" y="84"/>
                  </a:cxn>
                  <a:cxn ang="0">
                    <a:pos x="72" y="76"/>
                  </a:cxn>
                  <a:cxn ang="0">
                    <a:pos x="84" y="68"/>
                  </a:cxn>
                  <a:cxn ang="0">
                    <a:pos x="90" y="56"/>
                  </a:cxn>
                  <a:cxn ang="0">
                    <a:pos x="92" y="50"/>
                  </a:cxn>
                  <a:cxn ang="0">
                    <a:pos x="92" y="42"/>
                  </a:cxn>
                  <a:cxn ang="0">
                    <a:pos x="94" y="40"/>
                  </a:cxn>
                  <a:cxn ang="0">
                    <a:pos x="92" y="32"/>
                  </a:cxn>
                  <a:cxn ang="0">
                    <a:pos x="90" y="28"/>
                  </a:cxn>
                  <a:cxn ang="0">
                    <a:pos x="92" y="26"/>
                  </a:cxn>
                  <a:cxn ang="0">
                    <a:pos x="76" y="22"/>
                  </a:cxn>
                  <a:cxn ang="0">
                    <a:pos x="60" y="16"/>
                  </a:cxn>
                  <a:cxn ang="0">
                    <a:pos x="46" y="8"/>
                  </a:cxn>
                  <a:cxn ang="0">
                    <a:pos x="36" y="0"/>
                  </a:cxn>
                  <a:cxn ang="0">
                    <a:pos x="30" y="0"/>
                  </a:cxn>
                  <a:cxn ang="0">
                    <a:pos x="22" y="0"/>
                  </a:cxn>
                  <a:cxn ang="0">
                    <a:pos x="16" y="4"/>
                  </a:cxn>
                  <a:cxn ang="0">
                    <a:pos x="14" y="8"/>
                  </a:cxn>
                  <a:cxn ang="0">
                    <a:pos x="14" y="12"/>
                  </a:cxn>
                  <a:cxn ang="0">
                    <a:pos x="12" y="24"/>
                  </a:cxn>
                  <a:cxn ang="0">
                    <a:pos x="6" y="40"/>
                  </a:cxn>
                  <a:cxn ang="0">
                    <a:pos x="2" y="54"/>
                  </a:cxn>
                  <a:cxn ang="0">
                    <a:pos x="0" y="66"/>
                  </a:cxn>
                  <a:cxn ang="0">
                    <a:pos x="4" y="72"/>
                  </a:cxn>
                  <a:cxn ang="0">
                    <a:pos x="6" y="74"/>
                  </a:cxn>
                  <a:cxn ang="0">
                    <a:pos x="10" y="74"/>
                  </a:cxn>
                  <a:cxn ang="0">
                    <a:pos x="16" y="72"/>
                  </a:cxn>
                  <a:cxn ang="0">
                    <a:pos x="20" y="68"/>
                  </a:cxn>
                  <a:cxn ang="0">
                    <a:pos x="20" y="76"/>
                  </a:cxn>
                  <a:cxn ang="0">
                    <a:pos x="20" y="82"/>
                  </a:cxn>
                  <a:cxn ang="0">
                    <a:pos x="14" y="88"/>
                  </a:cxn>
                  <a:cxn ang="0">
                    <a:pos x="8" y="90"/>
                  </a:cxn>
                  <a:cxn ang="0">
                    <a:pos x="12" y="88"/>
                  </a:cxn>
                </a:cxnLst>
                <a:rect l="0" t="0" r="r" b="b"/>
                <a:pathLst>
                  <a:path w="94" h="124">
                    <a:moveTo>
                      <a:pt x="12" y="88"/>
                    </a:moveTo>
                    <a:lnTo>
                      <a:pt x="10" y="94"/>
                    </a:lnTo>
                    <a:lnTo>
                      <a:pt x="12" y="96"/>
                    </a:lnTo>
                    <a:lnTo>
                      <a:pt x="12" y="102"/>
                    </a:lnTo>
                    <a:lnTo>
                      <a:pt x="10" y="106"/>
                    </a:lnTo>
                    <a:lnTo>
                      <a:pt x="8" y="110"/>
                    </a:lnTo>
                    <a:lnTo>
                      <a:pt x="20" y="118"/>
                    </a:lnTo>
                    <a:lnTo>
                      <a:pt x="32" y="124"/>
                    </a:lnTo>
                    <a:lnTo>
                      <a:pt x="36" y="122"/>
                    </a:lnTo>
                    <a:lnTo>
                      <a:pt x="38" y="118"/>
                    </a:lnTo>
                    <a:lnTo>
                      <a:pt x="44" y="106"/>
                    </a:lnTo>
                    <a:lnTo>
                      <a:pt x="50" y="92"/>
                    </a:lnTo>
                    <a:lnTo>
                      <a:pt x="54" y="88"/>
                    </a:lnTo>
                    <a:lnTo>
                      <a:pt x="60" y="84"/>
                    </a:lnTo>
                    <a:lnTo>
                      <a:pt x="72" y="76"/>
                    </a:lnTo>
                    <a:lnTo>
                      <a:pt x="84" y="68"/>
                    </a:lnTo>
                    <a:lnTo>
                      <a:pt x="90" y="56"/>
                    </a:lnTo>
                    <a:lnTo>
                      <a:pt x="92" y="50"/>
                    </a:lnTo>
                    <a:lnTo>
                      <a:pt x="92" y="42"/>
                    </a:lnTo>
                    <a:lnTo>
                      <a:pt x="94" y="40"/>
                    </a:lnTo>
                    <a:lnTo>
                      <a:pt x="92" y="32"/>
                    </a:lnTo>
                    <a:lnTo>
                      <a:pt x="90" y="28"/>
                    </a:lnTo>
                    <a:lnTo>
                      <a:pt x="92" y="26"/>
                    </a:lnTo>
                    <a:lnTo>
                      <a:pt x="76" y="22"/>
                    </a:lnTo>
                    <a:lnTo>
                      <a:pt x="60" y="16"/>
                    </a:lnTo>
                    <a:lnTo>
                      <a:pt x="46" y="8"/>
                    </a:lnTo>
                    <a:lnTo>
                      <a:pt x="36" y="0"/>
                    </a:lnTo>
                    <a:lnTo>
                      <a:pt x="30" y="0"/>
                    </a:lnTo>
                    <a:lnTo>
                      <a:pt x="22" y="0"/>
                    </a:lnTo>
                    <a:lnTo>
                      <a:pt x="16" y="4"/>
                    </a:lnTo>
                    <a:lnTo>
                      <a:pt x="14" y="8"/>
                    </a:lnTo>
                    <a:lnTo>
                      <a:pt x="14" y="12"/>
                    </a:lnTo>
                    <a:lnTo>
                      <a:pt x="12" y="24"/>
                    </a:lnTo>
                    <a:lnTo>
                      <a:pt x="6" y="40"/>
                    </a:lnTo>
                    <a:lnTo>
                      <a:pt x="2" y="54"/>
                    </a:lnTo>
                    <a:lnTo>
                      <a:pt x="0" y="66"/>
                    </a:lnTo>
                    <a:lnTo>
                      <a:pt x="4" y="72"/>
                    </a:lnTo>
                    <a:lnTo>
                      <a:pt x="6" y="74"/>
                    </a:lnTo>
                    <a:lnTo>
                      <a:pt x="10" y="74"/>
                    </a:lnTo>
                    <a:lnTo>
                      <a:pt x="16" y="72"/>
                    </a:lnTo>
                    <a:lnTo>
                      <a:pt x="20" y="68"/>
                    </a:lnTo>
                    <a:lnTo>
                      <a:pt x="20" y="76"/>
                    </a:lnTo>
                    <a:lnTo>
                      <a:pt x="20" y="82"/>
                    </a:lnTo>
                    <a:lnTo>
                      <a:pt x="14" y="88"/>
                    </a:lnTo>
                    <a:lnTo>
                      <a:pt x="8" y="90"/>
                    </a:lnTo>
                    <a:lnTo>
                      <a:pt x="12" y="8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4" name="Freeform 38"/>
              <p:cNvSpPr>
                <a:spLocks/>
              </p:cNvSpPr>
              <p:nvPr/>
            </p:nvSpPr>
            <p:spPr bwMode="auto">
              <a:xfrm>
                <a:off x="1770283" y="3860598"/>
                <a:ext cx="356971" cy="570517"/>
              </a:xfrm>
              <a:custGeom>
                <a:avLst/>
                <a:gdLst/>
                <a:ahLst/>
                <a:cxnLst>
                  <a:cxn ang="0">
                    <a:pos x="186" y="340"/>
                  </a:cxn>
                  <a:cxn ang="0">
                    <a:pos x="146" y="312"/>
                  </a:cxn>
                  <a:cxn ang="0">
                    <a:pos x="106" y="288"/>
                  </a:cxn>
                  <a:cxn ang="0">
                    <a:pos x="86" y="248"/>
                  </a:cxn>
                  <a:cxn ang="0">
                    <a:pos x="56" y="186"/>
                  </a:cxn>
                  <a:cxn ang="0">
                    <a:pos x="34" y="142"/>
                  </a:cxn>
                  <a:cxn ang="0">
                    <a:pos x="20" y="120"/>
                  </a:cxn>
                  <a:cxn ang="0">
                    <a:pos x="2" y="110"/>
                  </a:cxn>
                  <a:cxn ang="0">
                    <a:pos x="0" y="70"/>
                  </a:cxn>
                  <a:cxn ang="0">
                    <a:pos x="12" y="58"/>
                  </a:cxn>
                  <a:cxn ang="0">
                    <a:pos x="16" y="64"/>
                  </a:cxn>
                  <a:cxn ang="0">
                    <a:pos x="12" y="78"/>
                  </a:cxn>
                  <a:cxn ang="0">
                    <a:pos x="40" y="90"/>
                  </a:cxn>
                  <a:cxn ang="0">
                    <a:pos x="54" y="60"/>
                  </a:cxn>
                  <a:cxn ang="0">
                    <a:pos x="76" y="44"/>
                  </a:cxn>
                  <a:cxn ang="0">
                    <a:pos x="96" y="18"/>
                  </a:cxn>
                  <a:cxn ang="0">
                    <a:pos x="96" y="0"/>
                  </a:cxn>
                  <a:cxn ang="0">
                    <a:pos x="114" y="8"/>
                  </a:cxn>
                  <a:cxn ang="0">
                    <a:pos x="132" y="28"/>
                  </a:cxn>
                  <a:cxn ang="0">
                    <a:pos x="154" y="44"/>
                  </a:cxn>
                  <a:cxn ang="0">
                    <a:pos x="162" y="40"/>
                  </a:cxn>
                  <a:cxn ang="0">
                    <a:pos x="172" y="46"/>
                  </a:cxn>
                  <a:cxn ang="0">
                    <a:pos x="184" y="42"/>
                  </a:cxn>
                  <a:cxn ang="0">
                    <a:pos x="186" y="56"/>
                  </a:cxn>
                  <a:cxn ang="0">
                    <a:pos x="182" y="68"/>
                  </a:cxn>
                  <a:cxn ang="0">
                    <a:pos x="192" y="78"/>
                  </a:cxn>
                  <a:cxn ang="0">
                    <a:pos x="164" y="86"/>
                  </a:cxn>
                  <a:cxn ang="0">
                    <a:pos x="146" y="96"/>
                  </a:cxn>
                  <a:cxn ang="0">
                    <a:pos x="138" y="126"/>
                  </a:cxn>
                  <a:cxn ang="0">
                    <a:pos x="128" y="136"/>
                  </a:cxn>
                  <a:cxn ang="0">
                    <a:pos x="130" y="152"/>
                  </a:cxn>
                  <a:cxn ang="0">
                    <a:pos x="144" y="174"/>
                  </a:cxn>
                  <a:cxn ang="0">
                    <a:pos x="158" y="186"/>
                  </a:cxn>
                  <a:cxn ang="0">
                    <a:pos x="174" y="192"/>
                  </a:cxn>
                  <a:cxn ang="0">
                    <a:pos x="188" y="184"/>
                  </a:cxn>
                  <a:cxn ang="0">
                    <a:pos x="190" y="210"/>
                  </a:cxn>
                  <a:cxn ang="0">
                    <a:pos x="198" y="212"/>
                  </a:cxn>
                  <a:cxn ang="0">
                    <a:pos x="220" y="234"/>
                  </a:cxn>
                  <a:cxn ang="0">
                    <a:pos x="218" y="282"/>
                  </a:cxn>
                  <a:cxn ang="0">
                    <a:pos x="214" y="296"/>
                  </a:cxn>
                  <a:cxn ang="0">
                    <a:pos x="224" y="318"/>
                  </a:cxn>
                  <a:cxn ang="0">
                    <a:pos x="214" y="346"/>
                  </a:cxn>
                  <a:cxn ang="0">
                    <a:pos x="198" y="356"/>
                  </a:cxn>
                </a:cxnLst>
                <a:rect l="0" t="0" r="r" b="b"/>
                <a:pathLst>
                  <a:path w="224" h="358">
                    <a:moveTo>
                      <a:pt x="200" y="358"/>
                    </a:moveTo>
                    <a:lnTo>
                      <a:pt x="194" y="348"/>
                    </a:lnTo>
                    <a:lnTo>
                      <a:pt x="186" y="340"/>
                    </a:lnTo>
                    <a:lnTo>
                      <a:pt x="166" y="322"/>
                    </a:lnTo>
                    <a:lnTo>
                      <a:pt x="156" y="316"/>
                    </a:lnTo>
                    <a:lnTo>
                      <a:pt x="146" y="312"/>
                    </a:lnTo>
                    <a:lnTo>
                      <a:pt x="126" y="302"/>
                    </a:lnTo>
                    <a:lnTo>
                      <a:pt x="116" y="296"/>
                    </a:lnTo>
                    <a:lnTo>
                      <a:pt x="106" y="288"/>
                    </a:lnTo>
                    <a:lnTo>
                      <a:pt x="100" y="280"/>
                    </a:lnTo>
                    <a:lnTo>
                      <a:pt x="96" y="272"/>
                    </a:lnTo>
                    <a:lnTo>
                      <a:pt x="86" y="248"/>
                    </a:lnTo>
                    <a:lnTo>
                      <a:pt x="76" y="228"/>
                    </a:lnTo>
                    <a:lnTo>
                      <a:pt x="66" y="208"/>
                    </a:lnTo>
                    <a:lnTo>
                      <a:pt x="56" y="186"/>
                    </a:lnTo>
                    <a:lnTo>
                      <a:pt x="50" y="170"/>
                    </a:lnTo>
                    <a:lnTo>
                      <a:pt x="42" y="156"/>
                    </a:lnTo>
                    <a:lnTo>
                      <a:pt x="34" y="142"/>
                    </a:lnTo>
                    <a:lnTo>
                      <a:pt x="26" y="126"/>
                    </a:lnTo>
                    <a:lnTo>
                      <a:pt x="24" y="122"/>
                    </a:lnTo>
                    <a:lnTo>
                      <a:pt x="20" y="120"/>
                    </a:lnTo>
                    <a:lnTo>
                      <a:pt x="12" y="116"/>
                    </a:lnTo>
                    <a:lnTo>
                      <a:pt x="4" y="114"/>
                    </a:lnTo>
                    <a:lnTo>
                      <a:pt x="2" y="110"/>
                    </a:lnTo>
                    <a:lnTo>
                      <a:pt x="0" y="106"/>
                    </a:lnTo>
                    <a:lnTo>
                      <a:pt x="0" y="88"/>
                    </a:lnTo>
                    <a:lnTo>
                      <a:pt x="0" y="70"/>
                    </a:lnTo>
                    <a:lnTo>
                      <a:pt x="2" y="68"/>
                    </a:lnTo>
                    <a:lnTo>
                      <a:pt x="4" y="64"/>
                    </a:lnTo>
                    <a:lnTo>
                      <a:pt x="12" y="58"/>
                    </a:lnTo>
                    <a:lnTo>
                      <a:pt x="16" y="56"/>
                    </a:lnTo>
                    <a:lnTo>
                      <a:pt x="14" y="62"/>
                    </a:lnTo>
                    <a:lnTo>
                      <a:pt x="16" y="64"/>
                    </a:lnTo>
                    <a:lnTo>
                      <a:pt x="16" y="70"/>
                    </a:lnTo>
                    <a:lnTo>
                      <a:pt x="14" y="74"/>
                    </a:lnTo>
                    <a:lnTo>
                      <a:pt x="12" y="78"/>
                    </a:lnTo>
                    <a:lnTo>
                      <a:pt x="24" y="86"/>
                    </a:lnTo>
                    <a:lnTo>
                      <a:pt x="36" y="92"/>
                    </a:lnTo>
                    <a:lnTo>
                      <a:pt x="40" y="90"/>
                    </a:lnTo>
                    <a:lnTo>
                      <a:pt x="42" y="86"/>
                    </a:lnTo>
                    <a:lnTo>
                      <a:pt x="48" y="74"/>
                    </a:lnTo>
                    <a:lnTo>
                      <a:pt x="54" y="60"/>
                    </a:lnTo>
                    <a:lnTo>
                      <a:pt x="58" y="56"/>
                    </a:lnTo>
                    <a:lnTo>
                      <a:pt x="64" y="52"/>
                    </a:lnTo>
                    <a:lnTo>
                      <a:pt x="76" y="44"/>
                    </a:lnTo>
                    <a:lnTo>
                      <a:pt x="88" y="36"/>
                    </a:lnTo>
                    <a:lnTo>
                      <a:pt x="94" y="24"/>
                    </a:lnTo>
                    <a:lnTo>
                      <a:pt x="96" y="18"/>
                    </a:lnTo>
                    <a:lnTo>
                      <a:pt x="96" y="10"/>
                    </a:lnTo>
                    <a:lnTo>
                      <a:pt x="98" y="8"/>
                    </a:lnTo>
                    <a:lnTo>
                      <a:pt x="96" y="0"/>
                    </a:lnTo>
                    <a:lnTo>
                      <a:pt x="102" y="0"/>
                    </a:lnTo>
                    <a:lnTo>
                      <a:pt x="108" y="4"/>
                    </a:lnTo>
                    <a:lnTo>
                      <a:pt x="114" y="8"/>
                    </a:lnTo>
                    <a:lnTo>
                      <a:pt x="122" y="14"/>
                    </a:lnTo>
                    <a:lnTo>
                      <a:pt x="128" y="22"/>
                    </a:lnTo>
                    <a:lnTo>
                      <a:pt x="132" y="28"/>
                    </a:lnTo>
                    <a:lnTo>
                      <a:pt x="136" y="36"/>
                    </a:lnTo>
                    <a:lnTo>
                      <a:pt x="138" y="44"/>
                    </a:lnTo>
                    <a:lnTo>
                      <a:pt x="154" y="44"/>
                    </a:lnTo>
                    <a:lnTo>
                      <a:pt x="156" y="44"/>
                    </a:lnTo>
                    <a:lnTo>
                      <a:pt x="158" y="42"/>
                    </a:lnTo>
                    <a:lnTo>
                      <a:pt x="162" y="40"/>
                    </a:lnTo>
                    <a:lnTo>
                      <a:pt x="164" y="40"/>
                    </a:lnTo>
                    <a:lnTo>
                      <a:pt x="168" y="42"/>
                    </a:lnTo>
                    <a:lnTo>
                      <a:pt x="172" y="46"/>
                    </a:lnTo>
                    <a:lnTo>
                      <a:pt x="172" y="42"/>
                    </a:lnTo>
                    <a:lnTo>
                      <a:pt x="176" y="40"/>
                    </a:lnTo>
                    <a:lnTo>
                      <a:pt x="184" y="42"/>
                    </a:lnTo>
                    <a:lnTo>
                      <a:pt x="190" y="46"/>
                    </a:lnTo>
                    <a:lnTo>
                      <a:pt x="188" y="52"/>
                    </a:lnTo>
                    <a:lnTo>
                      <a:pt x="186" y="56"/>
                    </a:lnTo>
                    <a:lnTo>
                      <a:pt x="182" y="60"/>
                    </a:lnTo>
                    <a:lnTo>
                      <a:pt x="180" y="64"/>
                    </a:lnTo>
                    <a:lnTo>
                      <a:pt x="182" y="68"/>
                    </a:lnTo>
                    <a:lnTo>
                      <a:pt x="186" y="70"/>
                    </a:lnTo>
                    <a:lnTo>
                      <a:pt x="194" y="74"/>
                    </a:lnTo>
                    <a:lnTo>
                      <a:pt x="192" y="78"/>
                    </a:lnTo>
                    <a:lnTo>
                      <a:pt x="188" y="80"/>
                    </a:lnTo>
                    <a:lnTo>
                      <a:pt x="176" y="84"/>
                    </a:lnTo>
                    <a:lnTo>
                      <a:pt x="164" y="86"/>
                    </a:lnTo>
                    <a:lnTo>
                      <a:pt x="154" y="88"/>
                    </a:lnTo>
                    <a:lnTo>
                      <a:pt x="148" y="92"/>
                    </a:lnTo>
                    <a:lnTo>
                      <a:pt x="146" y="96"/>
                    </a:lnTo>
                    <a:lnTo>
                      <a:pt x="144" y="104"/>
                    </a:lnTo>
                    <a:lnTo>
                      <a:pt x="142" y="114"/>
                    </a:lnTo>
                    <a:lnTo>
                      <a:pt x="138" y="126"/>
                    </a:lnTo>
                    <a:lnTo>
                      <a:pt x="136" y="130"/>
                    </a:lnTo>
                    <a:lnTo>
                      <a:pt x="132" y="132"/>
                    </a:lnTo>
                    <a:lnTo>
                      <a:pt x="128" y="136"/>
                    </a:lnTo>
                    <a:lnTo>
                      <a:pt x="126" y="142"/>
                    </a:lnTo>
                    <a:lnTo>
                      <a:pt x="128" y="148"/>
                    </a:lnTo>
                    <a:lnTo>
                      <a:pt x="130" y="152"/>
                    </a:lnTo>
                    <a:lnTo>
                      <a:pt x="136" y="160"/>
                    </a:lnTo>
                    <a:lnTo>
                      <a:pt x="142" y="168"/>
                    </a:lnTo>
                    <a:lnTo>
                      <a:pt x="144" y="174"/>
                    </a:lnTo>
                    <a:lnTo>
                      <a:pt x="144" y="180"/>
                    </a:lnTo>
                    <a:lnTo>
                      <a:pt x="152" y="182"/>
                    </a:lnTo>
                    <a:lnTo>
                      <a:pt x="158" y="186"/>
                    </a:lnTo>
                    <a:lnTo>
                      <a:pt x="164" y="192"/>
                    </a:lnTo>
                    <a:lnTo>
                      <a:pt x="170" y="194"/>
                    </a:lnTo>
                    <a:lnTo>
                      <a:pt x="174" y="192"/>
                    </a:lnTo>
                    <a:lnTo>
                      <a:pt x="176" y="192"/>
                    </a:lnTo>
                    <a:lnTo>
                      <a:pt x="178" y="184"/>
                    </a:lnTo>
                    <a:lnTo>
                      <a:pt x="188" y="184"/>
                    </a:lnTo>
                    <a:lnTo>
                      <a:pt x="188" y="202"/>
                    </a:lnTo>
                    <a:lnTo>
                      <a:pt x="188" y="208"/>
                    </a:lnTo>
                    <a:lnTo>
                      <a:pt x="190" y="210"/>
                    </a:lnTo>
                    <a:lnTo>
                      <a:pt x="192" y="212"/>
                    </a:lnTo>
                    <a:lnTo>
                      <a:pt x="196" y="212"/>
                    </a:lnTo>
                    <a:lnTo>
                      <a:pt x="198" y="212"/>
                    </a:lnTo>
                    <a:lnTo>
                      <a:pt x="206" y="214"/>
                    </a:lnTo>
                    <a:lnTo>
                      <a:pt x="216" y="226"/>
                    </a:lnTo>
                    <a:lnTo>
                      <a:pt x="220" y="234"/>
                    </a:lnTo>
                    <a:lnTo>
                      <a:pt x="222" y="242"/>
                    </a:lnTo>
                    <a:lnTo>
                      <a:pt x="220" y="276"/>
                    </a:lnTo>
                    <a:lnTo>
                      <a:pt x="218" y="282"/>
                    </a:lnTo>
                    <a:lnTo>
                      <a:pt x="218" y="286"/>
                    </a:lnTo>
                    <a:lnTo>
                      <a:pt x="216" y="290"/>
                    </a:lnTo>
                    <a:lnTo>
                      <a:pt x="214" y="296"/>
                    </a:lnTo>
                    <a:lnTo>
                      <a:pt x="216" y="310"/>
                    </a:lnTo>
                    <a:lnTo>
                      <a:pt x="218" y="314"/>
                    </a:lnTo>
                    <a:lnTo>
                      <a:pt x="224" y="318"/>
                    </a:lnTo>
                    <a:lnTo>
                      <a:pt x="218" y="328"/>
                    </a:lnTo>
                    <a:lnTo>
                      <a:pt x="216" y="338"/>
                    </a:lnTo>
                    <a:lnTo>
                      <a:pt x="214" y="346"/>
                    </a:lnTo>
                    <a:lnTo>
                      <a:pt x="210" y="350"/>
                    </a:lnTo>
                    <a:lnTo>
                      <a:pt x="204" y="354"/>
                    </a:lnTo>
                    <a:lnTo>
                      <a:pt x="198" y="356"/>
                    </a:lnTo>
                    <a:lnTo>
                      <a:pt x="200" y="35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5" name="Freeform 39"/>
              <p:cNvSpPr>
                <a:spLocks/>
              </p:cNvSpPr>
              <p:nvPr/>
            </p:nvSpPr>
            <p:spPr bwMode="auto">
              <a:xfrm>
                <a:off x="2092195" y="4160199"/>
                <a:ext cx="341035" cy="407967"/>
              </a:xfrm>
              <a:custGeom>
                <a:avLst/>
                <a:gdLst/>
                <a:ahLst/>
                <a:cxnLst>
                  <a:cxn ang="0">
                    <a:pos x="12" y="38"/>
                  </a:cxn>
                  <a:cxn ang="0">
                    <a:pos x="20" y="54"/>
                  </a:cxn>
                  <a:cxn ang="0">
                    <a:pos x="16" y="94"/>
                  </a:cxn>
                  <a:cxn ang="0">
                    <a:pos x="14" y="102"/>
                  </a:cxn>
                  <a:cxn ang="0">
                    <a:pos x="14" y="122"/>
                  </a:cxn>
                  <a:cxn ang="0">
                    <a:pos x="22" y="130"/>
                  </a:cxn>
                  <a:cxn ang="0">
                    <a:pos x="16" y="142"/>
                  </a:cxn>
                  <a:cxn ang="0">
                    <a:pos x="24" y="168"/>
                  </a:cxn>
                  <a:cxn ang="0">
                    <a:pos x="32" y="212"/>
                  </a:cxn>
                  <a:cxn ang="0">
                    <a:pos x="36" y="218"/>
                  </a:cxn>
                  <a:cxn ang="0">
                    <a:pos x="42" y="224"/>
                  </a:cxn>
                  <a:cxn ang="0">
                    <a:pos x="52" y="252"/>
                  </a:cxn>
                  <a:cxn ang="0">
                    <a:pos x="58" y="256"/>
                  </a:cxn>
                  <a:cxn ang="0">
                    <a:pos x="68" y="250"/>
                  </a:cxn>
                  <a:cxn ang="0">
                    <a:pos x="86" y="242"/>
                  </a:cxn>
                  <a:cxn ang="0">
                    <a:pos x="102" y="248"/>
                  </a:cxn>
                  <a:cxn ang="0">
                    <a:pos x="112" y="250"/>
                  </a:cxn>
                  <a:cxn ang="0">
                    <a:pos x="124" y="244"/>
                  </a:cxn>
                  <a:cxn ang="0">
                    <a:pos x="140" y="220"/>
                  </a:cxn>
                  <a:cxn ang="0">
                    <a:pos x="146" y="202"/>
                  </a:cxn>
                  <a:cxn ang="0">
                    <a:pos x="158" y="190"/>
                  </a:cxn>
                  <a:cxn ang="0">
                    <a:pos x="178" y="184"/>
                  </a:cxn>
                  <a:cxn ang="0">
                    <a:pos x="194" y="188"/>
                  </a:cxn>
                  <a:cxn ang="0">
                    <a:pos x="208" y="186"/>
                  </a:cxn>
                  <a:cxn ang="0">
                    <a:pos x="214" y="174"/>
                  </a:cxn>
                  <a:cxn ang="0">
                    <a:pos x="214" y="160"/>
                  </a:cxn>
                  <a:cxn ang="0">
                    <a:pos x="204" y="148"/>
                  </a:cxn>
                  <a:cxn ang="0">
                    <a:pos x="198" y="140"/>
                  </a:cxn>
                  <a:cxn ang="0">
                    <a:pos x="198" y="130"/>
                  </a:cxn>
                  <a:cxn ang="0">
                    <a:pos x="174" y="124"/>
                  </a:cxn>
                  <a:cxn ang="0">
                    <a:pos x="168" y="116"/>
                  </a:cxn>
                  <a:cxn ang="0">
                    <a:pos x="166" y="102"/>
                  </a:cxn>
                  <a:cxn ang="0">
                    <a:pos x="162" y="98"/>
                  </a:cxn>
                  <a:cxn ang="0">
                    <a:pos x="156" y="76"/>
                  </a:cxn>
                  <a:cxn ang="0">
                    <a:pos x="148" y="72"/>
                  </a:cxn>
                  <a:cxn ang="0">
                    <a:pos x="132" y="74"/>
                  </a:cxn>
                  <a:cxn ang="0">
                    <a:pos x="126" y="72"/>
                  </a:cxn>
                  <a:cxn ang="0">
                    <a:pos x="120" y="64"/>
                  </a:cxn>
                  <a:cxn ang="0">
                    <a:pos x="112" y="58"/>
                  </a:cxn>
                  <a:cxn ang="0">
                    <a:pos x="104" y="58"/>
                  </a:cxn>
                  <a:cxn ang="0">
                    <a:pos x="84" y="48"/>
                  </a:cxn>
                  <a:cxn ang="0">
                    <a:pos x="74" y="32"/>
                  </a:cxn>
                  <a:cxn ang="0">
                    <a:pos x="74" y="12"/>
                  </a:cxn>
                  <a:cxn ang="0">
                    <a:pos x="72" y="2"/>
                  </a:cxn>
                  <a:cxn ang="0">
                    <a:pos x="64" y="0"/>
                  </a:cxn>
                  <a:cxn ang="0">
                    <a:pos x="50" y="6"/>
                  </a:cxn>
                  <a:cxn ang="0">
                    <a:pos x="28" y="22"/>
                  </a:cxn>
                  <a:cxn ang="0">
                    <a:pos x="10" y="28"/>
                  </a:cxn>
                  <a:cxn ang="0">
                    <a:pos x="8" y="26"/>
                  </a:cxn>
                </a:cxnLst>
                <a:rect l="0" t="0" r="r" b="b"/>
                <a:pathLst>
                  <a:path w="214" h="256">
                    <a:moveTo>
                      <a:pt x="0" y="24"/>
                    </a:moveTo>
                    <a:lnTo>
                      <a:pt x="12" y="38"/>
                    </a:lnTo>
                    <a:lnTo>
                      <a:pt x="18" y="46"/>
                    </a:lnTo>
                    <a:lnTo>
                      <a:pt x="20" y="54"/>
                    </a:lnTo>
                    <a:lnTo>
                      <a:pt x="18" y="88"/>
                    </a:lnTo>
                    <a:lnTo>
                      <a:pt x="16" y="94"/>
                    </a:lnTo>
                    <a:lnTo>
                      <a:pt x="16" y="98"/>
                    </a:lnTo>
                    <a:lnTo>
                      <a:pt x="14" y="102"/>
                    </a:lnTo>
                    <a:lnTo>
                      <a:pt x="12" y="108"/>
                    </a:lnTo>
                    <a:lnTo>
                      <a:pt x="14" y="122"/>
                    </a:lnTo>
                    <a:lnTo>
                      <a:pt x="16" y="126"/>
                    </a:lnTo>
                    <a:lnTo>
                      <a:pt x="22" y="130"/>
                    </a:lnTo>
                    <a:lnTo>
                      <a:pt x="18" y="136"/>
                    </a:lnTo>
                    <a:lnTo>
                      <a:pt x="16" y="142"/>
                    </a:lnTo>
                    <a:lnTo>
                      <a:pt x="14" y="156"/>
                    </a:lnTo>
                    <a:lnTo>
                      <a:pt x="24" y="168"/>
                    </a:lnTo>
                    <a:lnTo>
                      <a:pt x="28" y="180"/>
                    </a:lnTo>
                    <a:lnTo>
                      <a:pt x="32" y="212"/>
                    </a:lnTo>
                    <a:lnTo>
                      <a:pt x="34" y="216"/>
                    </a:lnTo>
                    <a:lnTo>
                      <a:pt x="36" y="218"/>
                    </a:lnTo>
                    <a:lnTo>
                      <a:pt x="40" y="220"/>
                    </a:lnTo>
                    <a:lnTo>
                      <a:pt x="42" y="224"/>
                    </a:lnTo>
                    <a:lnTo>
                      <a:pt x="48" y="244"/>
                    </a:lnTo>
                    <a:lnTo>
                      <a:pt x="52" y="252"/>
                    </a:lnTo>
                    <a:lnTo>
                      <a:pt x="54" y="256"/>
                    </a:lnTo>
                    <a:lnTo>
                      <a:pt x="58" y="256"/>
                    </a:lnTo>
                    <a:lnTo>
                      <a:pt x="64" y="254"/>
                    </a:lnTo>
                    <a:lnTo>
                      <a:pt x="68" y="250"/>
                    </a:lnTo>
                    <a:lnTo>
                      <a:pt x="78" y="236"/>
                    </a:lnTo>
                    <a:lnTo>
                      <a:pt x="86" y="242"/>
                    </a:lnTo>
                    <a:lnTo>
                      <a:pt x="94" y="244"/>
                    </a:lnTo>
                    <a:lnTo>
                      <a:pt x="102" y="248"/>
                    </a:lnTo>
                    <a:lnTo>
                      <a:pt x="110" y="256"/>
                    </a:lnTo>
                    <a:lnTo>
                      <a:pt x="112" y="250"/>
                    </a:lnTo>
                    <a:lnTo>
                      <a:pt x="116" y="248"/>
                    </a:lnTo>
                    <a:lnTo>
                      <a:pt x="124" y="244"/>
                    </a:lnTo>
                    <a:lnTo>
                      <a:pt x="138" y="244"/>
                    </a:lnTo>
                    <a:lnTo>
                      <a:pt x="140" y="220"/>
                    </a:lnTo>
                    <a:lnTo>
                      <a:pt x="142" y="210"/>
                    </a:lnTo>
                    <a:lnTo>
                      <a:pt x="146" y="202"/>
                    </a:lnTo>
                    <a:lnTo>
                      <a:pt x="150" y="194"/>
                    </a:lnTo>
                    <a:lnTo>
                      <a:pt x="158" y="190"/>
                    </a:lnTo>
                    <a:lnTo>
                      <a:pt x="166" y="186"/>
                    </a:lnTo>
                    <a:lnTo>
                      <a:pt x="178" y="184"/>
                    </a:lnTo>
                    <a:lnTo>
                      <a:pt x="186" y="186"/>
                    </a:lnTo>
                    <a:lnTo>
                      <a:pt x="194" y="188"/>
                    </a:lnTo>
                    <a:lnTo>
                      <a:pt x="208" y="192"/>
                    </a:lnTo>
                    <a:lnTo>
                      <a:pt x="208" y="186"/>
                    </a:lnTo>
                    <a:lnTo>
                      <a:pt x="212" y="180"/>
                    </a:lnTo>
                    <a:lnTo>
                      <a:pt x="214" y="174"/>
                    </a:lnTo>
                    <a:lnTo>
                      <a:pt x="214" y="168"/>
                    </a:lnTo>
                    <a:lnTo>
                      <a:pt x="214" y="160"/>
                    </a:lnTo>
                    <a:lnTo>
                      <a:pt x="212" y="156"/>
                    </a:lnTo>
                    <a:lnTo>
                      <a:pt x="204" y="148"/>
                    </a:lnTo>
                    <a:lnTo>
                      <a:pt x="202" y="144"/>
                    </a:lnTo>
                    <a:lnTo>
                      <a:pt x="198" y="140"/>
                    </a:lnTo>
                    <a:lnTo>
                      <a:pt x="198" y="136"/>
                    </a:lnTo>
                    <a:lnTo>
                      <a:pt x="198" y="130"/>
                    </a:lnTo>
                    <a:lnTo>
                      <a:pt x="184" y="126"/>
                    </a:lnTo>
                    <a:lnTo>
                      <a:pt x="174" y="124"/>
                    </a:lnTo>
                    <a:lnTo>
                      <a:pt x="170" y="120"/>
                    </a:lnTo>
                    <a:lnTo>
                      <a:pt x="168" y="116"/>
                    </a:lnTo>
                    <a:lnTo>
                      <a:pt x="166" y="110"/>
                    </a:lnTo>
                    <a:lnTo>
                      <a:pt x="166" y="102"/>
                    </a:lnTo>
                    <a:lnTo>
                      <a:pt x="164" y="100"/>
                    </a:lnTo>
                    <a:lnTo>
                      <a:pt x="162" y="98"/>
                    </a:lnTo>
                    <a:lnTo>
                      <a:pt x="160" y="86"/>
                    </a:lnTo>
                    <a:lnTo>
                      <a:pt x="156" y="76"/>
                    </a:lnTo>
                    <a:lnTo>
                      <a:pt x="152" y="74"/>
                    </a:lnTo>
                    <a:lnTo>
                      <a:pt x="148" y="72"/>
                    </a:lnTo>
                    <a:lnTo>
                      <a:pt x="136" y="74"/>
                    </a:lnTo>
                    <a:lnTo>
                      <a:pt x="132" y="74"/>
                    </a:lnTo>
                    <a:lnTo>
                      <a:pt x="128" y="74"/>
                    </a:lnTo>
                    <a:lnTo>
                      <a:pt x="126" y="72"/>
                    </a:lnTo>
                    <a:lnTo>
                      <a:pt x="126" y="66"/>
                    </a:lnTo>
                    <a:lnTo>
                      <a:pt x="120" y="64"/>
                    </a:lnTo>
                    <a:lnTo>
                      <a:pt x="116" y="62"/>
                    </a:lnTo>
                    <a:lnTo>
                      <a:pt x="112" y="58"/>
                    </a:lnTo>
                    <a:lnTo>
                      <a:pt x="110" y="56"/>
                    </a:lnTo>
                    <a:lnTo>
                      <a:pt x="104" y="58"/>
                    </a:lnTo>
                    <a:lnTo>
                      <a:pt x="94" y="54"/>
                    </a:lnTo>
                    <a:lnTo>
                      <a:pt x="84" y="48"/>
                    </a:lnTo>
                    <a:lnTo>
                      <a:pt x="78" y="40"/>
                    </a:lnTo>
                    <a:lnTo>
                      <a:pt x="74" y="32"/>
                    </a:lnTo>
                    <a:lnTo>
                      <a:pt x="72" y="22"/>
                    </a:lnTo>
                    <a:lnTo>
                      <a:pt x="74" y="12"/>
                    </a:lnTo>
                    <a:lnTo>
                      <a:pt x="74" y="6"/>
                    </a:lnTo>
                    <a:lnTo>
                      <a:pt x="72" y="2"/>
                    </a:lnTo>
                    <a:lnTo>
                      <a:pt x="70" y="0"/>
                    </a:lnTo>
                    <a:lnTo>
                      <a:pt x="64" y="0"/>
                    </a:lnTo>
                    <a:lnTo>
                      <a:pt x="56" y="2"/>
                    </a:lnTo>
                    <a:lnTo>
                      <a:pt x="50" y="6"/>
                    </a:lnTo>
                    <a:lnTo>
                      <a:pt x="36" y="16"/>
                    </a:lnTo>
                    <a:lnTo>
                      <a:pt x="28" y="22"/>
                    </a:lnTo>
                    <a:lnTo>
                      <a:pt x="20" y="26"/>
                    </a:lnTo>
                    <a:lnTo>
                      <a:pt x="10" y="28"/>
                    </a:lnTo>
                    <a:lnTo>
                      <a:pt x="0" y="26"/>
                    </a:lnTo>
                    <a:lnTo>
                      <a:pt x="8" y="26"/>
                    </a:lnTo>
                    <a:lnTo>
                      <a:pt x="0"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6" name="Freeform 40"/>
              <p:cNvSpPr>
                <a:spLocks/>
              </p:cNvSpPr>
              <p:nvPr/>
            </p:nvSpPr>
            <p:spPr bwMode="auto">
              <a:xfrm>
                <a:off x="2312115" y="4453426"/>
                <a:ext cx="229482" cy="261354"/>
              </a:xfrm>
              <a:custGeom>
                <a:avLst/>
                <a:gdLst/>
                <a:ahLst/>
                <a:cxnLst>
                  <a:cxn ang="0">
                    <a:pos x="142" y="126"/>
                  </a:cxn>
                  <a:cxn ang="0">
                    <a:pos x="144" y="132"/>
                  </a:cxn>
                  <a:cxn ang="0">
                    <a:pos x="144" y="140"/>
                  </a:cxn>
                  <a:cxn ang="0">
                    <a:pos x="144" y="146"/>
                  </a:cxn>
                  <a:cxn ang="0">
                    <a:pos x="140" y="150"/>
                  </a:cxn>
                  <a:cxn ang="0">
                    <a:pos x="132" y="158"/>
                  </a:cxn>
                  <a:cxn ang="0">
                    <a:pos x="122" y="162"/>
                  </a:cxn>
                  <a:cxn ang="0">
                    <a:pos x="110" y="164"/>
                  </a:cxn>
                  <a:cxn ang="0">
                    <a:pos x="102" y="164"/>
                  </a:cxn>
                  <a:cxn ang="0">
                    <a:pos x="94" y="162"/>
                  </a:cxn>
                  <a:cxn ang="0">
                    <a:pos x="88" y="160"/>
                  </a:cxn>
                  <a:cxn ang="0">
                    <a:pos x="80" y="160"/>
                  </a:cxn>
                  <a:cxn ang="0">
                    <a:pos x="82" y="150"/>
                  </a:cxn>
                  <a:cxn ang="0">
                    <a:pos x="86" y="142"/>
                  </a:cxn>
                  <a:cxn ang="0">
                    <a:pos x="90" y="134"/>
                  </a:cxn>
                  <a:cxn ang="0">
                    <a:pos x="92" y="126"/>
                  </a:cxn>
                  <a:cxn ang="0">
                    <a:pos x="90" y="120"/>
                  </a:cxn>
                  <a:cxn ang="0">
                    <a:pos x="88" y="118"/>
                  </a:cxn>
                  <a:cxn ang="0">
                    <a:pos x="84" y="114"/>
                  </a:cxn>
                  <a:cxn ang="0">
                    <a:pos x="78" y="114"/>
                  </a:cxn>
                  <a:cxn ang="0">
                    <a:pos x="70" y="112"/>
                  </a:cxn>
                  <a:cxn ang="0">
                    <a:pos x="68" y="110"/>
                  </a:cxn>
                  <a:cxn ang="0">
                    <a:pos x="66" y="106"/>
                  </a:cxn>
                  <a:cxn ang="0">
                    <a:pos x="64" y="102"/>
                  </a:cxn>
                  <a:cxn ang="0">
                    <a:pos x="58" y="100"/>
                  </a:cxn>
                  <a:cxn ang="0">
                    <a:pos x="50" y="98"/>
                  </a:cxn>
                  <a:cxn ang="0">
                    <a:pos x="44" y="96"/>
                  </a:cxn>
                  <a:cxn ang="0">
                    <a:pos x="38" y="96"/>
                  </a:cxn>
                  <a:cxn ang="0">
                    <a:pos x="34" y="94"/>
                  </a:cxn>
                  <a:cxn ang="0">
                    <a:pos x="26" y="88"/>
                  </a:cxn>
                  <a:cxn ang="0">
                    <a:pos x="14" y="72"/>
                  </a:cxn>
                  <a:cxn ang="0">
                    <a:pos x="6" y="68"/>
                  </a:cxn>
                  <a:cxn ang="0">
                    <a:pos x="4" y="64"/>
                  </a:cxn>
                  <a:cxn ang="0">
                    <a:pos x="4" y="60"/>
                  </a:cxn>
                  <a:cxn ang="0">
                    <a:pos x="0" y="60"/>
                  </a:cxn>
                  <a:cxn ang="0">
                    <a:pos x="2" y="36"/>
                  </a:cxn>
                  <a:cxn ang="0">
                    <a:pos x="4" y="26"/>
                  </a:cxn>
                  <a:cxn ang="0">
                    <a:pos x="8" y="18"/>
                  </a:cxn>
                  <a:cxn ang="0">
                    <a:pos x="12" y="10"/>
                  </a:cxn>
                  <a:cxn ang="0">
                    <a:pos x="20" y="6"/>
                  </a:cxn>
                  <a:cxn ang="0">
                    <a:pos x="28" y="2"/>
                  </a:cxn>
                  <a:cxn ang="0">
                    <a:pos x="40" y="0"/>
                  </a:cxn>
                  <a:cxn ang="0">
                    <a:pos x="48" y="2"/>
                  </a:cxn>
                  <a:cxn ang="0">
                    <a:pos x="56" y="4"/>
                  </a:cxn>
                  <a:cxn ang="0">
                    <a:pos x="70" y="10"/>
                  </a:cxn>
                  <a:cxn ang="0">
                    <a:pos x="70" y="20"/>
                  </a:cxn>
                  <a:cxn ang="0">
                    <a:pos x="76" y="38"/>
                  </a:cxn>
                  <a:cxn ang="0">
                    <a:pos x="82" y="54"/>
                  </a:cxn>
                  <a:cxn ang="0">
                    <a:pos x="84" y="58"/>
                  </a:cxn>
                  <a:cxn ang="0">
                    <a:pos x="88" y="60"/>
                  </a:cxn>
                  <a:cxn ang="0">
                    <a:pos x="100" y="62"/>
                  </a:cxn>
                  <a:cxn ang="0">
                    <a:pos x="108" y="64"/>
                  </a:cxn>
                  <a:cxn ang="0">
                    <a:pos x="114" y="68"/>
                  </a:cxn>
                  <a:cxn ang="0">
                    <a:pos x="118" y="74"/>
                  </a:cxn>
                  <a:cxn ang="0">
                    <a:pos x="124" y="86"/>
                  </a:cxn>
                  <a:cxn ang="0">
                    <a:pos x="130" y="98"/>
                  </a:cxn>
                  <a:cxn ang="0">
                    <a:pos x="132" y="94"/>
                  </a:cxn>
                  <a:cxn ang="0">
                    <a:pos x="136" y="92"/>
                  </a:cxn>
                  <a:cxn ang="0">
                    <a:pos x="138" y="90"/>
                  </a:cxn>
                  <a:cxn ang="0">
                    <a:pos x="142" y="92"/>
                  </a:cxn>
                  <a:cxn ang="0">
                    <a:pos x="142" y="96"/>
                  </a:cxn>
                  <a:cxn ang="0">
                    <a:pos x="142" y="102"/>
                  </a:cxn>
                  <a:cxn ang="0">
                    <a:pos x="142" y="126"/>
                  </a:cxn>
                </a:cxnLst>
                <a:rect l="0" t="0" r="r" b="b"/>
                <a:pathLst>
                  <a:path w="144" h="164">
                    <a:moveTo>
                      <a:pt x="142" y="126"/>
                    </a:moveTo>
                    <a:lnTo>
                      <a:pt x="144" y="132"/>
                    </a:lnTo>
                    <a:lnTo>
                      <a:pt x="144" y="140"/>
                    </a:lnTo>
                    <a:lnTo>
                      <a:pt x="144" y="146"/>
                    </a:lnTo>
                    <a:lnTo>
                      <a:pt x="140" y="150"/>
                    </a:lnTo>
                    <a:lnTo>
                      <a:pt x="132" y="158"/>
                    </a:lnTo>
                    <a:lnTo>
                      <a:pt x="122" y="162"/>
                    </a:lnTo>
                    <a:lnTo>
                      <a:pt x="110" y="164"/>
                    </a:lnTo>
                    <a:lnTo>
                      <a:pt x="102" y="164"/>
                    </a:lnTo>
                    <a:lnTo>
                      <a:pt x="94" y="162"/>
                    </a:lnTo>
                    <a:lnTo>
                      <a:pt x="88" y="160"/>
                    </a:lnTo>
                    <a:lnTo>
                      <a:pt x="80" y="160"/>
                    </a:lnTo>
                    <a:lnTo>
                      <a:pt x="82" y="150"/>
                    </a:lnTo>
                    <a:lnTo>
                      <a:pt x="86" y="142"/>
                    </a:lnTo>
                    <a:lnTo>
                      <a:pt x="90" y="134"/>
                    </a:lnTo>
                    <a:lnTo>
                      <a:pt x="92" y="126"/>
                    </a:lnTo>
                    <a:lnTo>
                      <a:pt x="90" y="120"/>
                    </a:lnTo>
                    <a:lnTo>
                      <a:pt x="88" y="118"/>
                    </a:lnTo>
                    <a:lnTo>
                      <a:pt x="84" y="114"/>
                    </a:lnTo>
                    <a:lnTo>
                      <a:pt x="78" y="114"/>
                    </a:lnTo>
                    <a:lnTo>
                      <a:pt x="70" y="112"/>
                    </a:lnTo>
                    <a:lnTo>
                      <a:pt x="68" y="110"/>
                    </a:lnTo>
                    <a:lnTo>
                      <a:pt x="66" y="106"/>
                    </a:lnTo>
                    <a:lnTo>
                      <a:pt x="64" y="102"/>
                    </a:lnTo>
                    <a:lnTo>
                      <a:pt x="58" y="100"/>
                    </a:lnTo>
                    <a:lnTo>
                      <a:pt x="50" y="98"/>
                    </a:lnTo>
                    <a:lnTo>
                      <a:pt x="44" y="96"/>
                    </a:lnTo>
                    <a:lnTo>
                      <a:pt x="38" y="96"/>
                    </a:lnTo>
                    <a:lnTo>
                      <a:pt x="34" y="94"/>
                    </a:lnTo>
                    <a:lnTo>
                      <a:pt x="26" y="88"/>
                    </a:lnTo>
                    <a:lnTo>
                      <a:pt x="14" y="72"/>
                    </a:lnTo>
                    <a:lnTo>
                      <a:pt x="6" y="68"/>
                    </a:lnTo>
                    <a:lnTo>
                      <a:pt x="4" y="64"/>
                    </a:lnTo>
                    <a:lnTo>
                      <a:pt x="4" y="60"/>
                    </a:lnTo>
                    <a:lnTo>
                      <a:pt x="0" y="60"/>
                    </a:lnTo>
                    <a:lnTo>
                      <a:pt x="2" y="36"/>
                    </a:lnTo>
                    <a:lnTo>
                      <a:pt x="4" y="26"/>
                    </a:lnTo>
                    <a:lnTo>
                      <a:pt x="8" y="18"/>
                    </a:lnTo>
                    <a:lnTo>
                      <a:pt x="12" y="10"/>
                    </a:lnTo>
                    <a:lnTo>
                      <a:pt x="20" y="6"/>
                    </a:lnTo>
                    <a:lnTo>
                      <a:pt x="28" y="2"/>
                    </a:lnTo>
                    <a:lnTo>
                      <a:pt x="40" y="0"/>
                    </a:lnTo>
                    <a:lnTo>
                      <a:pt x="48" y="2"/>
                    </a:lnTo>
                    <a:lnTo>
                      <a:pt x="56" y="4"/>
                    </a:lnTo>
                    <a:lnTo>
                      <a:pt x="70" y="10"/>
                    </a:lnTo>
                    <a:lnTo>
                      <a:pt x="70" y="20"/>
                    </a:lnTo>
                    <a:lnTo>
                      <a:pt x="76" y="38"/>
                    </a:lnTo>
                    <a:lnTo>
                      <a:pt x="82" y="54"/>
                    </a:lnTo>
                    <a:lnTo>
                      <a:pt x="84" y="58"/>
                    </a:lnTo>
                    <a:lnTo>
                      <a:pt x="88" y="60"/>
                    </a:lnTo>
                    <a:lnTo>
                      <a:pt x="100" y="62"/>
                    </a:lnTo>
                    <a:lnTo>
                      <a:pt x="108" y="64"/>
                    </a:lnTo>
                    <a:lnTo>
                      <a:pt x="114" y="68"/>
                    </a:lnTo>
                    <a:lnTo>
                      <a:pt x="118" y="74"/>
                    </a:lnTo>
                    <a:lnTo>
                      <a:pt x="124" y="86"/>
                    </a:lnTo>
                    <a:lnTo>
                      <a:pt x="130" y="98"/>
                    </a:lnTo>
                    <a:lnTo>
                      <a:pt x="132" y="94"/>
                    </a:lnTo>
                    <a:lnTo>
                      <a:pt x="136" y="92"/>
                    </a:lnTo>
                    <a:lnTo>
                      <a:pt x="138" y="90"/>
                    </a:lnTo>
                    <a:lnTo>
                      <a:pt x="142" y="92"/>
                    </a:lnTo>
                    <a:lnTo>
                      <a:pt x="142" y="96"/>
                    </a:lnTo>
                    <a:lnTo>
                      <a:pt x="142" y="102"/>
                    </a:lnTo>
                    <a:lnTo>
                      <a:pt x="142" y="12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7" name="Freeform 41"/>
              <p:cNvSpPr>
                <a:spLocks/>
              </p:cNvSpPr>
              <p:nvPr/>
            </p:nvSpPr>
            <p:spPr bwMode="auto">
              <a:xfrm>
                <a:off x="2477852" y="4800835"/>
                <a:ext cx="143426" cy="140239"/>
              </a:xfrm>
              <a:custGeom>
                <a:avLst/>
                <a:gdLst/>
                <a:ahLst/>
                <a:cxnLst>
                  <a:cxn ang="0">
                    <a:pos x="2" y="0"/>
                  </a:cxn>
                  <a:cxn ang="0">
                    <a:pos x="12" y="0"/>
                  </a:cxn>
                  <a:cxn ang="0">
                    <a:pos x="24" y="4"/>
                  </a:cxn>
                  <a:cxn ang="0">
                    <a:pos x="36" y="12"/>
                  </a:cxn>
                  <a:cxn ang="0">
                    <a:pos x="48" y="20"/>
                  </a:cxn>
                  <a:cxn ang="0">
                    <a:pos x="70" y="38"/>
                  </a:cxn>
                  <a:cxn ang="0">
                    <a:pos x="90" y="54"/>
                  </a:cxn>
                  <a:cxn ang="0">
                    <a:pos x="84" y="66"/>
                  </a:cxn>
                  <a:cxn ang="0">
                    <a:pos x="78" y="78"/>
                  </a:cxn>
                  <a:cxn ang="0">
                    <a:pos x="70" y="86"/>
                  </a:cxn>
                  <a:cxn ang="0">
                    <a:pos x="66" y="88"/>
                  </a:cxn>
                  <a:cxn ang="0">
                    <a:pos x="62" y="88"/>
                  </a:cxn>
                  <a:cxn ang="0">
                    <a:pos x="42" y="86"/>
                  </a:cxn>
                  <a:cxn ang="0">
                    <a:pos x="26" y="82"/>
                  </a:cxn>
                  <a:cxn ang="0">
                    <a:pos x="12" y="76"/>
                  </a:cxn>
                  <a:cxn ang="0">
                    <a:pos x="0" y="70"/>
                  </a:cxn>
                  <a:cxn ang="0">
                    <a:pos x="2" y="0"/>
                  </a:cxn>
                </a:cxnLst>
                <a:rect l="0" t="0" r="r" b="b"/>
                <a:pathLst>
                  <a:path w="90" h="88">
                    <a:moveTo>
                      <a:pt x="2" y="0"/>
                    </a:moveTo>
                    <a:lnTo>
                      <a:pt x="12" y="0"/>
                    </a:lnTo>
                    <a:lnTo>
                      <a:pt x="24" y="4"/>
                    </a:lnTo>
                    <a:lnTo>
                      <a:pt x="36" y="12"/>
                    </a:lnTo>
                    <a:lnTo>
                      <a:pt x="48" y="20"/>
                    </a:lnTo>
                    <a:lnTo>
                      <a:pt x="70" y="38"/>
                    </a:lnTo>
                    <a:lnTo>
                      <a:pt x="90" y="54"/>
                    </a:lnTo>
                    <a:lnTo>
                      <a:pt x="84" y="66"/>
                    </a:lnTo>
                    <a:lnTo>
                      <a:pt x="78" y="78"/>
                    </a:lnTo>
                    <a:lnTo>
                      <a:pt x="70" y="86"/>
                    </a:lnTo>
                    <a:lnTo>
                      <a:pt x="66" y="88"/>
                    </a:lnTo>
                    <a:lnTo>
                      <a:pt x="62" y="88"/>
                    </a:lnTo>
                    <a:lnTo>
                      <a:pt x="42" y="86"/>
                    </a:lnTo>
                    <a:lnTo>
                      <a:pt x="26" y="82"/>
                    </a:lnTo>
                    <a:lnTo>
                      <a:pt x="12" y="76"/>
                    </a:lnTo>
                    <a:lnTo>
                      <a:pt x="0" y="70"/>
                    </a:lnTo>
                    <a:lnTo>
                      <a:pt x="2"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8" name="Freeform 42"/>
              <p:cNvSpPr>
                <a:spLocks/>
              </p:cNvSpPr>
              <p:nvPr/>
            </p:nvSpPr>
            <p:spPr bwMode="auto">
              <a:xfrm>
                <a:off x="2146378" y="4536294"/>
                <a:ext cx="420716" cy="943425"/>
              </a:xfrm>
              <a:custGeom>
                <a:avLst/>
                <a:gdLst/>
                <a:ahLst/>
                <a:cxnLst>
                  <a:cxn ang="0">
                    <a:pos x="222" y="138"/>
                  </a:cxn>
                  <a:cxn ang="0">
                    <a:pos x="262" y="104"/>
                  </a:cxn>
                  <a:cxn ang="0">
                    <a:pos x="260" y="74"/>
                  </a:cxn>
                  <a:cxn ang="0">
                    <a:pos x="248" y="88"/>
                  </a:cxn>
                  <a:cxn ang="0">
                    <a:pos x="226" y="110"/>
                  </a:cxn>
                  <a:cxn ang="0">
                    <a:pos x="192" y="108"/>
                  </a:cxn>
                  <a:cxn ang="0">
                    <a:pos x="194" y="82"/>
                  </a:cxn>
                  <a:cxn ang="0">
                    <a:pos x="188" y="62"/>
                  </a:cxn>
                  <a:cxn ang="0">
                    <a:pos x="170" y="54"/>
                  </a:cxn>
                  <a:cxn ang="0">
                    <a:pos x="148" y="44"/>
                  </a:cxn>
                  <a:cxn ang="0">
                    <a:pos x="118" y="20"/>
                  </a:cxn>
                  <a:cxn ang="0">
                    <a:pos x="90" y="8"/>
                  </a:cxn>
                  <a:cxn ang="0">
                    <a:pos x="68" y="12"/>
                  </a:cxn>
                  <a:cxn ang="0">
                    <a:pos x="38" y="10"/>
                  </a:cxn>
                  <a:cxn ang="0">
                    <a:pos x="30" y="44"/>
                  </a:cxn>
                  <a:cxn ang="0">
                    <a:pos x="12" y="68"/>
                  </a:cxn>
                  <a:cxn ang="0">
                    <a:pos x="16" y="108"/>
                  </a:cxn>
                  <a:cxn ang="0">
                    <a:pos x="2" y="150"/>
                  </a:cxn>
                  <a:cxn ang="0">
                    <a:pos x="4" y="174"/>
                  </a:cxn>
                  <a:cxn ang="0">
                    <a:pos x="4" y="200"/>
                  </a:cxn>
                  <a:cxn ang="0">
                    <a:pos x="16" y="226"/>
                  </a:cxn>
                  <a:cxn ang="0">
                    <a:pos x="20" y="280"/>
                  </a:cxn>
                  <a:cxn ang="0">
                    <a:pos x="16" y="302"/>
                  </a:cxn>
                  <a:cxn ang="0">
                    <a:pos x="26" y="334"/>
                  </a:cxn>
                  <a:cxn ang="0">
                    <a:pos x="22" y="360"/>
                  </a:cxn>
                  <a:cxn ang="0">
                    <a:pos x="32" y="402"/>
                  </a:cxn>
                  <a:cxn ang="0">
                    <a:pos x="54" y="442"/>
                  </a:cxn>
                  <a:cxn ang="0">
                    <a:pos x="56" y="464"/>
                  </a:cxn>
                  <a:cxn ang="0">
                    <a:pos x="62" y="496"/>
                  </a:cxn>
                  <a:cxn ang="0">
                    <a:pos x="58" y="510"/>
                  </a:cxn>
                  <a:cxn ang="0">
                    <a:pos x="58" y="530"/>
                  </a:cxn>
                  <a:cxn ang="0">
                    <a:pos x="68" y="558"/>
                  </a:cxn>
                  <a:cxn ang="0">
                    <a:pos x="92" y="580"/>
                  </a:cxn>
                  <a:cxn ang="0">
                    <a:pos x="138" y="572"/>
                  </a:cxn>
                  <a:cxn ang="0">
                    <a:pos x="132" y="554"/>
                  </a:cxn>
                  <a:cxn ang="0">
                    <a:pos x="148" y="542"/>
                  </a:cxn>
                  <a:cxn ang="0">
                    <a:pos x="146" y="526"/>
                  </a:cxn>
                  <a:cxn ang="0">
                    <a:pos x="162" y="504"/>
                  </a:cxn>
                  <a:cxn ang="0">
                    <a:pos x="150" y="490"/>
                  </a:cxn>
                  <a:cxn ang="0">
                    <a:pos x="122" y="472"/>
                  </a:cxn>
                  <a:cxn ang="0">
                    <a:pos x="144" y="448"/>
                  </a:cxn>
                  <a:cxn ang="0">
                    <a:pos x="148" y="420"/>
                  </a:cxn>
                  <a:cxn ang="0">
                    <a:pos x="146" y="402"/>
                  </a:cxn>
                  <a:cxn ang="0">
                    <a:pos x="162" y="408"/>
                  </a:cxn>
                  <a:cxn ang="0">
                    <a:pos x="150" y="396"/>
                  </a:cxn>
                  <a:cxn ang="0">
                    <a:pos x="138" y="372"/>
                  </a:cxn>
                  <a:cxn ang="0">
                    <a:pos x="170" y="374"/>
                  </a:cxn>
                  <a:cxn ang="0">
                    <a:pos x="168" y="358"/>
                  </a:cxn>
                  <a:cxn ang="0">
                    <a:pos x="188" y="336"/>
                  </a:cxn>
                  <a:cxn ang="0">
                    <a:pos x="232" y="322"/>
                  </a:cxn>
                  <a:cxn ang="0">
                    <a:pos x="246" y="282"/>
                  </a:cxn>
                  <a:cxn ang="0">
                    <a:pos x="236" y="266"/>
                  </a:cxn>
                  <a:cxn ang="0">
                    <a:pos x="208" y="236"/>
                  </a:cxn>
                  <a:cxn ang="0">
                    <a:pos x="222" y="138"/>
                  </a:cxn>
                  <a:cxn ang="0">
                    <a:pos x="262" y="104"/>
                  </a:cxn>
                  <a:cxn ang="0">
                    <a:pos x="260" y="74"/>
                  </a:cxn>
                  <a:cxn ang="0">
                    <a:pos x="246" y="80"/>
                  </a:cxn>
                  <a:cxn ang="0">
                    <a:pos x="264" y="94"/>
                  </a:cxn>
                  <a:cxn ang="0">
                    <a:pos x="240" y="116"/>
                  </a:cxn>
                  <a:cxn ang="0">
                    <a:pos x="210" y="160"/>
                  </a:cxn>
                </a:cxnLst>
                <a:rect l="0" t="0" r="r" b="b"/>
                <a:pathLst>
                  <a:path w="264" h="592">
                    <a:moveTo>
                      <a:pt x="210" y="166"/>
                    </a:moveTo>
                    <a:lnTo>
                      <a:pt x="210" y="160"/>
                    </a:lnTo>
                    <a:lnTo>
                      <a:pt x="214" y="152"/>
                    </a:lnTo>
                    <a:lnTo>
                      <a:pt x="222" y="138"/>
                    </a:lnTo>
                    <a:lnTo>
                      <a:pt x="232" y="126"/>
                    </a:lnTo>
                    <a:lnTo>
                      <a:pt x="240" y="116"/>
                    </a:lnTo>
                    <a:lnTo>
                      <a:pt x="256" y="110"/>
                    </a:lnTo>
                    <a:lnTo>
                      <a:pt x="262" y="104"/>
                    </a:lnTo>
                    <a:lnTo>
                      <a:pt x="264" y="100"/>
                    </a:lnTo>
                    <a:lnTo>
                      <a:pt x="264" y="94"/>
                    </a:lnTo>
                    <a:lnTo>
                      <a:pt x="262" y="84"/>
                    </a:lnTo>
                    <a:lnTo>
                      <a:pt x="260" y="74"/>
                    </a:lnTo>
                    <a:lnTo>
                      <a:pt x="252" y="74"/>
                    </a:lnTo>
                    <a:lnTo>
                      <a:pt x="248" y="78"/>
                    </a:lnTo>
                    <a:lnTo>
                      <a:pt x="248" y="80"/>
                    </a:lnTo>
                    <a:lnTo>
                      <a:pt x="248" y="88"/>
                    </a:lnTo>
                    <a:lnTo>
                      <a:pt x="248" y="94"/>
                    </a:lnTo>
                    <a:lnTo>
                      <a:pt x="244" y="98"/>
                    </a:lnTo>
                    <a:lnTo>
                      <a:pt x="236" y="106"/>
                    </a:lnTo>
                    <a:lnTo>
                      <a:pt x="226" y="110"/>
                    </a:lnTo>
                    <a:lnTo>
                      <a:pt x="214" y="112"/>
                    </a:lnTo>
                    <a:lnTo>
                      <a:pt x="206" y="112"/>
                    </a:lnTo>
                    <a:lnTo>
                      <a:pt x="198" y="110"/>
                    </a:lnTo>
                    <a:lnTo>
                      <a:pt x="192" y="108"/>
                    </a:lnTo>
                    <a:lnTo>
                      <a:pt x="184" y="108"/>
                    </a:lnTo>
                    <a:lnTo>
                      <a:pt x="186" y="98"/>
                    </a:lnTo>
                    <a:lnTo>
                      <a:pt x="190" y="90"/>
                    </a:lnTo>
                    <a:lnTo>
                      <a:pt x="194" y="82"/>
                    </a:lnTo>
                    <a:lnTo>
                      <a:pt x="196" y="74"/>
                    </a:lnTo>
                    <a:lnTo>
                      <a:pt x="194" y="68"/>
                    </a:lnTo>
                    <a:lnTo>
                      <a:pt x="192" y="66"/>
                    </a:lnTo>
                    <a:lnTo>
                      <a:pt x="188" y="62"/>
                    </a:lnTo>
                    <a:lnTo>
                      <a:pt x="182" y="62"/>
                    </a:lnTo>
                    <a:lnTo>
                      <a:pt x="174" y="60"/>
                    </a:lnTo>
                    <a:lnTo>
                      <a:pt x="172" y="58"/>
                    </a:lnTo>
                    <a:lnTo>
                      <a:pt x="170" y="54"/>
                    </a:lnTo>
                    <a:lnTo>
                      <a:pt x="168" y="50"/>
                    </a:lnTo>
                    <a:lnTo>
                      <a:pt x="162" y="48"/>
                    </a:lnTo>
                    <a:lnTo>
                      <a:pt x="154" y="46"/>
                    </a:lnTo>
                    <a:lnTo>
                      <a:pt x="148" y="44"/>
                    </a:lnTo>
                    <a:lnTo>
                      <a:pt x="142" y="44"/>
                    </a:lnTo>
                    <a:lnTo>
                      <a:pt x="138" y="42"/>
                    </a:lnTo>
                    <a:lnTo>
                      <a:pt x="130" y="36"/>
                    </a:lnTo>
                    <a:lnTo>
                      <a:pt x="118" y="20"/>
                    </a:lnTo>
                    <a:lnTo>
                      <a:pt x="110" y="16"/>
                    </a:lnTo>
                    <a:lnTo>
                      <a:pt x="106" y="12"/>
                    </a:lnTo>
                    <a:lnTo>
                      <a:pt x="104" y="8"/>
                    </a:lnTo>
                    <a:lnTo>
                      <a:pt x="90" y="8"/>
                    </a:lnTo>
                    <a:lnTo>
                      <a:pt x="82" y="12"/>
                    </a:lnTo>
                    <a:lnTo>
                      <a:pt x="78" y="14"/>
                    </a:lnTo>
                    <a:lnTo>
                      <a:pt x="76" y="20"/>
                    </a:lnTo>
                    <a:lnTo>
                      <a:pt x="68" y="12"/>
                    </a:lnTo>
                    <a:lnTo>
                      <a:pt x="60" y="8"/>
                    </a:lnTo>
                    <a:lnTo>
                      <a:pt x="52" y="6"/>
                    </a:lnTo>
                    <a:lnTo>
                      <a:pt x="44" y="0"/>
                    </a:lnTo>
                    <a:lnTo>
                      <a:pt x="38" y="10"/>
                    </a:lnTo>
                    <a:lnTo>
                      <a:pt x="30" y="18"/>
                    </a:lnTo>
                    <a:lnTo>
                      <a:pt x="32" y="32"/>
                    </a:lnTo>
                    <a:lnTo>
                      <a:pt x="32" y="38"/>
                    </a:lnTo>
                    <a:lnTo>
                      <a:pt x="30" y="44"/>
                    </a:lnTo>
                    <a:lnTo>
                      <a:pt x="24" y="50"/>
                    </a:lnTo>
                    <a:lnTo>
                      <a:pt x="18" y="54"/>
                    </a:lnTo>
                    <a:lnTo>
                      <a:pt x="14" y="58"/>
                    </a:lnTo>
                    <a:lnTo>
                      <a:pt x="12" y="68"/>
                    </a:lnTo>
                    <a:lnTo>
                      <a:pt x="14" y="86"/>
                    </a:lnTo>
                    <a:lnTo>
                      <a:pt x="18" y="92"/>
                    </a:lnTo>
                    <a:lnTo>
                      <a:pt x="22" y="100"/>
                    </a:lnTo>
                    <a:lnTo>
                      <a:pt x="16" y="108"/>
                    </a:lnTo>
                    <a:lnTo>
                      <a:pt x="8" y="120"/>
                    </a:lnTo>
                    <a:lnTo>
                      <a:pt x="2" y="132"/>
                    </a:lnTo>
                    <a:lnTo>
                      <a:pt x="0" y="146"/>
                    </a:lnTo>
                    <a:lnTo>
                      <a:pt x="2" y="150"/>
                    </a:lnTo>
                    <a:lnTo>
                      <a:pt x="4" y="154"/>
                    </a:lnTo>
                    <a:lnTo>
                      <a:pt x="8" y="158"/>
                    </a:lnTo>
                    <a:lnTo>
                      <a:pt x="8" y="164"/>
                    </a:lnTo>
                    <a:lnTo>
                      <a:pt x="4" y="174"/>
                    </a:lnTo>
                    <a:lnTo>
                      <a:pt x="2" y="182"/>
                    </a:lnTo>
                    <a:lnTo>
                      <a:pt x="0" y="188"/>
                    </a:lnTo>
                    <a:lnTo>
                      <a:pt x="2" y="194"/>
                    </a:lnTo>
                    <a:lnTo>
                      <a:pt x="4" y="200"/>
                    </a:lnTo>
                    <a:lnTo>
                      <a:pt x="8" y="206"/>
                    </a:lnTo>
                    <a:lnTo>
                      <a:pt x="10" y="212"/>
                    </a:lnTo>
                    <a:lnTo>
                      <a:pt x="12" y="220"/>
                    </a:lnTo>
                    <a:lnTo>
                      <a:pt x="16" y="226"/>
                    </a:lnTo>
                    <a:lnTo>
                      <a:pt x="20" y="234"/>
                    </a:lnTo>
                    <a:lnTo>
                      <a:pt x="22" y="242"/>
                    </a:lnTo>
                    <a:lnTo>
                      <a:pt x="22" y="276"/>
                    </a:lnTo>
                    <a:lnTo>
                      <a:pt x="20" y="280"/>
                    </a:lnTo>
                    <a:lnTo>
                      <a:pt x="18" y="286"/>
                    </a:lnTo>
                    <a:lnTo>
                      <a:pt x="14" y="290"/>
                    </a:lnTo>
                    <a:lnTo>
                      <a:pt x="12" y="294"/>
                    </a:lnTo>
                    <a:lnTo>
                      <a:pt x="16" y="302"/>
                    </a:lnTo>
                    <a:lnTo>
                      <a:pt x="20" y="314"/>
                    </a:lnTo>
                    <a:lnTo>
                      <a:pt x="26" y="322"/>
                    </a:lnTo>
                    <a:lnTo>
                      <a:pt x="28" y="330"/>
                    </a:lnTo>
                    <a:lnTo>
                      <a:pt x="26" y="334"/>
                    </a:lnTo>
                    <a:lnTo>
                      <a:pt x="24" y="336"/>
                    </a:lnTo>
                    <a:lnTo>
                      <a:pt x="22" y="340"/>
                    </a:lnTo>
                    <a:lnTo>
                      <a:pt x="20" y="346"/>
                    </a:lnTo>
                    <a:lnTo>
                      <a:pt x="22" y="360"/>
                    </a:lnTo>
                    <a:lnTo>
                      <a:pt x="28" y="374"/>
                    </a:lnTo>
                    <a:lnTo>
                      <a:pt x="32" y="388"/>
                    </a:lnTo>
                    <a:lnTo>
                      <a:pt x="34" y="398"/>
                    </a:lnTo>
                    <a:lnTo>
                      <a:pt x="32" y="402"/>
                    </a:lnTo>
                    <a:lnTo>
                      <a:pt x="28" y="402"/>
                    </a:lnTo>
                    <a:lnTo>
                      <a:pt x="40" y="424"/>
                    </a:lnTo>
                    <a:lnTo>
                      <a:pt x="50" y="438"/>
                    </a:lnTo>
                    <a:lnTo>
                      <a:pt x="54" y="442"/>
                    </a:lnTo>
                    <a:lnTo>
                      <a:pt x="58" y="444"/>
                    </a:lnTo>
                    <a:lnTo>
                      <a:pt x="56" y="450"/>
                    </a:lnTo>
                    <a:lnTo>
                      <a:pt x="54" y="454"/>
                    </a:lnTo>
                    <a:lnTo>
                      <a:pt x="56" y="464"/>
                    </a:lnTo>
                    <a:lnTo>
                      <a:pt x="58" y="470"/>
                    </a:lnTo>
                    <a:lnTo>
                      <a:pt x="62" y="480"/>
                    </a:lnTo>
                    <a:lnTo>
                      <a:pt x="62" y="490"/>
                    </a:lnTo>
                    <a:lnTo>
                      <a:pt x="62" y="496"/>
                    </a:lnTo>
                    <a:lnTo>
                      <a:pt x="60" y="498"/>
                    </a:lnTo>
                    <a:lnTo>
                      <a:pt x="58" y="502"/>
                    </a:lnTo>
                    <a:lnTo>
                      <a:pt x="56" y="506"/>
                    </a:lnTo>
                    <a:lnTo>
                      <a:pt x="58" y="510"/>
                    </a:lnTo>
                    <a:lnTo>
                      <a:pt x="58" y="512"/>
                    </a:lnTo>
                    <a:lnTo>
                      <a:pt x="60" y="516"/>
                    </a:lnTo>
                    <a:lnTo>
                      <a:pt x="60" y="520"/>
                    </a:lnTo>
                    <a:lnTo>
                      <a:pt x="58" y="530"/>
                    </a:lnTo>
                    <a:lnTo>
                      <a:pt x="56" y="542"/>
                    </a:lnTo>
                    <a:lnTo>
                      <a:pt x="58" y="548"/>
                    </a:lnTo>
                    <a:lnTo>
                      <a:pt x="60" y="552"/>
                    </a:lnTo>
                    <a:lnTo>
                      <a:pt x="68" y="558"/>
                    </a:lnTo>
                    <a:lnTo>
                      <a:pt x="76" y="562"/>
                    </a:lnTo>
                    <a:lnTo>
                      <a:pt x="84" y="568"/>
                    </a:lnTo>
                    <a:lnTo>
                      <a:pt x="90" y="574"/>
                    </a:lnTo>
                    <a:lnTo>
                      <a:pt x="92" y="580"/>
                    </a:lnTo>
                    <a:lnTo>
                      <a:pt x="94" y="586"/>
                    </a:lnTo>
                    <a:lnTo>
                      <a:pt x="98" y="592"/>
                    </a:lnTo>
                    <a:lnTo>
                      <a:pt x="150" y="592"/>
                    </a:lnTo>
                    <a:lnTo>
                      <a:pt x="138" y="572"/>
                    </a:lnTo>
                    <a:lnTo>
                      <a:pt x="134" y="564"/>
                    </a:lnTo>
                    <a:lnTo>
                      <a:pt x="132" y="560"/>
                    </a:lnTo>
                    <a:lnTo>
                      <a:pt x="132" y="556"/>
                    </a:lnTo>
                    <a:lnTo>
                      <a:pt x="132" y="554"/>
                    </a:lnTo>
                    <a:lnTo>
                      <a:pt x="134" y="552"/>
                    </a:lnTo>
                    <a:lnTo>
                      <a:pt x="138" y="550"/>
                    </a:lnTo>
                    <a:lnTo>
                      <a:pt x="144" y="546"/>
                    </a:lnTo>
                    <a:lnTo>
                      <a:pt x="148" y="542"/>
                    </a:lnTo>
                    <a:lnTo>
                      <a:pt x="144" y="540"/>
                    </a:lnTo>
                    <a:lnTo>
                      <a:pt x="144" y="536"/>
                    </a:lnTo>
                    <a:lnTo>
                      <a:pt x="144" y="530"/>
                    </a:lnTo>
                    <a:lnTo>
                      <a:pt x="146" y="526"/>
                    </a:lnTo>
                    <a:lnTo>
                      <a:pt x="152" y="520"/>
                    </a:lnTo>
                    <a:lnTo>
                      <a:pt x="160" y="514"/>
                    </a:lnTo>
                    <a:lnTo>
                      <a:pt x="162" y="510"/>
                    </a:lnTo>
                    <a:lnTo>
                      <a:pt x="162" y="504"/>
                    </a:lnTo>
                    <a:lnTo>
                      <a:pt x="162" y="498"/>
                    </a:lnTo>
                    <a:lnTo>
                      <a:pt x="158" y="494"/>
                    </a:lnTo>
                    <a:lnTo>
                      <a:pt x="158" y="492"/>
                    </a:lnTo>
                    <a:lnTo>
                      <a:pt x="150" y="490"/>
                    </a:lnTo>
                    <a:lnTo>
                      <a:pt x="138" y="484"/>
                    </a:lnTo>
                    <a:lnTo>
                      <a:pt x="126" y="478"/>
                    </a:lnTo>
                    <a:lnTo>
                      <a:pt x="124" y="474"/>
                    </a:lnTo>
                    <a:lnTo>
                      <a:pt x="122" y="472"/>
                    </a:lnTo>
                    <a:lnTo>
                      <a:pt x="124" y="468"/>
                    </a:lnTo>
                    <a:lnTo>
                      <a:pt x="126" y="464"/>
                    </a:lnTo>
                    <a:lnTo>
                      <a:pt x="134" y="456"/>
                    </a:lnTo>
                    <a:lnTo>
                      <a:pt x="144" y="448"/>
                    </a:lnTo>
                    <a:lnTo>
                      <a:pt x="150" y="440"/>
                    </a:lnTo>
                    <a:lnTo>
                      <a:pt x="148" y="434"/>
                    </a:lnTo>
                    <a:lnTo>
                      <a:pt x="146" y="426"/>
                    </a:lnTo>
                    <a:lnTo>
                      <a:pt x="148" y="420"/>
                    </a:lnTo>
                    <a:lnTo>
                      <a:pt x="150" y="416"/>
                    </a:lnTo>
                    <a:lnTo>
                      <a:pt x="154" y="414"/>
                    </a:lnTo>
                    <a:lnTo>
                      <a:pt x="150" y="408"/>
                    </a:lnTo>
                    <a:lnTo>
                      <a:pt x="146" y="402"/>
                    </a:lnTo>
                    <a:lnTo>
                      <a:pt x="152" y="406"/>
                    </a:lnTo>
                    <a:lnTo>
                      <a:pt x="154" y="408"/>
                    </a:lnTo>
                    <a:lnTo>
                      <a:pt x="158" y="410"/>
                    </a:lnTo>
                    <a:lnTo>
                      <a:pt x="162" y="408"/>
                    </a:lnTo>
                    <a:lnTo>
                      <a:pt x="164" y="402"/>
                    </a:lnTo>
                    <a:lnTo>
                      <a:pt x="162" y="396"/>
                    </a:lnTo>
                    <a:lnTo>
                      <a:pt x="156" y="394"/>
                    </a:lnTo>
                    <a:lnTo>
                      <a:pt x="150" y="396"/>
                    </a:lnTo>
                    <a:lnTo>
                      <a:pt x="144" y="398"/>
                    </a:lnTo>
                    <a:lnTo>
                      <a:pt x="136" y="386"/>
                    </a:lnTo>
                    <a:lnTo>
                      <a:pt x="130" y="372"/>
                    </a:lnTo>
                    <a:lnTo>
                      <a:pt x="138" y="372"/>
                    </a:lnTo>
                    <a:lnTo>
                      <a:pt x="146" y="372"/>
                    </a:lnTo>
                    <a:lnTo>
                      <a:pt x="154" y="376"/>
                    </a:lnTo>
                    <a:lnTo>
                      <a:pt x="162" y="376"/>
                    </a:lnTo>
                    <a:lnTo>
                      <a:pt x="170" y="374"/>
                    </a:lnTo>
                    <a:lnTo>
                      <a:pt x="176" y="370"/>
                    </a:lnTo>
                    <a:lnTo>
                      <a:pt x="172" y="366"/>
                    </a:lnTo>
                    <a:lnTo>
                      <a:pt x="168" y="362"/>
                    </a:lnTo>
                    <a:lnTo>
                      <a:pt x="168" y="358"/>
                    </a:lnTo>
                    <a:lnTo>
                      <a:pt x="168" y="350"/>
                    </a:lnTo>
                    <a:lnTo>
                      <a:pt x="174" y="344"/>
                    </a:lnTo>
                    <a:lnTo>
                      <a:pt x="180" y="338"/>
                    </a:lnTo>
                    <a:lnTo>
                      <a:pt x="188" y="336"/>
                    </a:lnTo>
                    <a:lnTo>
                      <a:pt x="206" y="332"/>
                    </a:lnTo>
                    <a:lnTo>
                      <a:pt x="222" y="328"/>
                    </a:lnTo>
                    <a:lnTo>
                      <a:pt x="226" y="326"/>
                    </a:lnTo>
                    <a:lnTo>
                      <a:pt x="232" y="322"/>
                    </a:lnTo>
                    <a:lnTo>
                      <a:pt x="240" y="312"/>
                    </a:lnTo>
                    <a:lnTo>
                      <a:pt x="246" y="300"/>
                    </a:lnTo>
                    <a:lnTo>
                      <a:pt x="248" y="288"/>
                    </a:lnTo>
                    <a:lnTo>
                      <a:pt x="246" y="282"/>
                    </a:lnTo>
                    <a:lnTo>
                      <a:pt x="242" y="278"/>
                    </a:lnTo>
                    <a:lnTo>
                      <a:pt x="238" y="272"/>
                    </a:lnTo>
                    <a:lnTo>
                      <a:pt x="236" y="268"/>
                    </a:lnTo>
                    <a:lnTo>
                      <a:pt x="236" y="266"/>
                    </a:lnTo>
                    <a:lnTo>
                      <a:pt x="236" y="260"/>
                    </a:lnTo>
                    <a:lnTo>
                      <a:pt x="222" y="250"/>
                    </a:lnTo>
                    <a:lnTo>
                      <a:pt x="212" y="242"/>
                    </a:lnTo>
                    <a:lnTo>
                      <a:pt x="208" y="236"/>
                    </a:lnTo>
                    <a:lnTo>
                      <a:pt x="210" y="166"/>
                    </a:lnTo>
                    <a:lnTo>
                      <a:pt x="210" y="160"/>
                    </a:lnTo>
                    <a:lnTo>
                      <a:pt x="214" y="152"/>
                    </a:lnTo>
                    <a:lnTo>
                      <a:pt x="222" y="138"/>
                    </a:lnTo>
                    <a:lnTo>
                      <a:pt x="232" y="126"/>
                    </a:lnTo>
                    <a:lnTo>
                      <a:pt x="240" y="116"/>
                    </a:lnTo>
                    <a:lnTo>
                      <a:pt x="256" y="110"/>
                    </a:lnTo>
                    <a:lnTo>
                      <a:pt x="262" y="104"/>
                    </a:lnTo>
                    <a:lnTo>
                      <a:pt x="264" y="100"/>
                    </a:lnTo>
                    <a:lnTo>
                      <a:pt x="264" y="94"/>
                    </a:lnTo>
                    <a:lnTo>
                      <a:pt x="262" y="84"/>
                    </a:lnTo>
                    <a:lnTo>
                      <a:pt x="260" y="74"/>
                    </a:lnTo>
                    <a:lnTo>
                      <a:pt x="252" y="74"/>
                    </a:lnTo>
                    <a:lnTo>
                      <a:pt x="246" y="80"/>
                    </a:lnTo>
                    <a:lnTo>
                      <a:pt x="246" y="78"/>
                    </a:lnTo>
                    <a:lnTo>
                      <a:pt x="246" y="80"/>
                    </a:lnTo>
                    <a:lnTo>
                      <a:pt x="252" y="74"/>
                    </a:lnTo>
                    <a:lnTo>
                      <a:pt x="260" y="74"/>
                    </a:lnTo>
                    <a:lnTo>
                      <a:pt x="262" y="84"/>
                    </a:lnTo>
                    <a:lnTo>
                      <a:pt x="264" y="94"/>
                    </a:lnTo>
                    <a:lnTo>
                      <a:pt x="264" y="100"/>
                    </a:lnTo>
                    <a:lnTo>
                      <a:pt x="262" y="104"/>
                    </a:lnTo>
                    <a:lnTo>
                      <a:pt x="256" y="110"/>
                    </a:lnTo>
                    <a:lnTo>
                      <a:pt x="240" y="116"/>
                    </a:lnTo>
                    <a:lnTo>
                      <a:pt x="232" y="126"/>
                    </a:lnTo>
                    <a:lnTo>
                      <a:pt x="222" y="138"/>
                    </a:lnTo>
                    <a:lnTo>
                      <a:pt x="214" y="152"/>
                    </a:lnTo>
                    <a:lnTo>
                      <a:pt x="210" y="160"/>
                    </a:lnTo>
                    <a:lnTo>
                      <a:pt x="210" y="166"/>
                    </a:lnTo>
                    <a:lnTo>
                      <a:pt x="208" y="236"/>
                    </a:lnTo>
                    <a:lnTo>
                      <a:pt x="210" y="16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89" name="Freeform 43"/>
              <p:cNvSpPr>
                <a:spLocks/>
              </p:cNvSpPr>
              <p:nvPr/>
            </p:nvSpPr>
            <p:spPr bwMode="auto">
              <a:xfrm>
                <a:off x="2085821" y="4408804"/>
                <a:ext cx="331474" cy="1163344"/>
              </a:xfrm>
              <a:custGeom>
                <a:avLst/>
                <a:gdLst/>
                <a:ahLst/>
                <a:cxnLst>
                  <a:cxn ang="0">
                    <a:pos x="130" y="660"/>
                  </a:cxn>
                  <a:cxn ang="0">
                    <a:pos x="106" y="638"/>
                  </a:cxn>
                  <a:cxn ang="0">
                    <a:pos x="96" y="610"/>
                  </a:cxn>
                  <a:cxn ang="0">
                    <a:pos x="96" y="590"/>
                  </a:cxn>
                  <a:cxn ang="0">
                    <a:pos x="100" y="576"/>
                  </a:cxn>
                  <a:cxn ang="0">
                    <a:pos x="94" y="544"/>
                  </a:cxn>
                  <a:cxn ang="0">
                    <a:pos x="92" y="522"/>
                  </a:cxn>
                  <a:cxn ang="0">
                    <a:pos x="70" y="482"/>
                  </a:cxn>
                  <a:cxn ang="0">
                    <a:pos x="60" y="440"/>
                  </a:cxn>
                  <a:cxn ang="0">
                    <a:pos x="64" y="414"/>
                  </a:cxn>
                  <a:cxn ang="0">
                    <a:pos x="54" y="382"/>
                  </a:cxn>
                  <a:cxn ang="0">
                    <a:pos x="58" y="360"/>
                  </a:cxn>
                  <a:cxn ang="0">
                    <a:pos x="54" y="306"/>
                  </a:cxn>
                  <a:cxn ang="0">
                    <a:pos x="42" y="280"/>
                  </a:cxn>
                  <a:cxn ang="0">
                    <a:pos x="42" y="254"/>
                  </a:cxn>
                  <a:cxn ang="0">
                    <a:pos x="40" y="230"/>
                  </a:cxn>
                  <a:cxn ang="0">
                    <a:pos x="54" y="188"/>
                  </a:cxn>
                  <a:cxn ang="0">
                    <a:pos x="50" y="148"/>
                  </a:cxn>
                  <a:cxn ang="0">
                    <a:pos x="68" y="124"/>
                  </a:cxn>
                  <a:cxn ang="0">
                    <a:pos x="66" y="100"/>
                  </a:cxn>
                  <a:cxn ang="0">
                    <a:pos x="52" y="88"/>
                  </a:cxn>
                  <a:cxn ang="0">
                    <a:pos x="38" y="60"/>
                  </a:cxn>
                  <a:cxn ang="0">
                    <a:pos x="16" y="0"/>
                  </a:cxn>
                  <a:cxn ang="0">
                    <a:pos x="0" y="12"/>
                  </a:cxn>
                  <a:cxn ang="0">
                    <a:pos x="16" y="74"/>
                  </a:cxn>
                  <a:cxn ang="0">
                    <a:pos x="18" y="118"/>
                  </a:cxn>
                  <a:cxn ang="0">
                    <a:pos x="12" y="210"/>
                  </a:cxn>
                  <a:cxn ang="0">
                    <a:pos x="20" y="228"/>
                  </a:cxn>
                  <a:cxn ang="0">
                    <a:pos x="16" y="238"/>
                  </a:cxn>
                  <a:cxn ang="0">
                    <a:pos x="28" y="310"/>
                  </a:cxn>
                  <a:cxn ang="0">
                    <a:pos x="24" y="354"/>
                  </a:cxn>
                  <a:cxn ang="0">
                    <a:pos x="14" y="378"/>
                  </a:cxn>
                  <a:cxn ang="0">
                    <a:pos x="20" y="402"/>
                  </a:cxn>
                  <a:cxn ang="0">
                    <a:pos x="30" y="452"/>
                  </a:cxn>
                  <a:cxn ang="0">
                    <a:pos x="44" y="500"/>
                  </a:cxn>
                  <a:cxn ang="0">
                    <a:pos x="48" y="484"/>
                  </a:cxn>
                  <a:cxn ang="0">
                    <a:pos x="58" y="478"/>
                  </a:cxn>
                  <a:cxn ang="0">
                    <a:pos x="62" y="518"/>
                  </a:cxn>
                  <a:cxn ang="0">
                    <a:pos x="52" y="528"/>
                  </a:cxn>
                  <a:cxn ang="0">
                    <a:pos x="50" y="546"/>
                  </a:cxn>
                  <a:cxn ang="0">
                    <a:pos x="50" y="566"/>
                  </a:cxn>
                  <a:cxn ang="0">
                    <a:pos x="64" y="582"/>
                  </a:cxn>
                  <a:cxn ang="0">
                    <a:pos x="60" y="604"/>
                  </a:cxn>
                  <a:cxn ang="0">
                    <a:pos x="72" y="628"/>
                  </a:cxn>
                  <a:cxn ang="0">
                    <a:pos x="104" y="654"/>
                  </a:cxn>
                  <a:cxn ang="0">
                    <a:pos x="104" y="680"/>
                  </a:cxn>
                  <a:cxn ang="0">
                    <a:pos x="168" y="716"/>
                  </a:cxn>
                  <a:cxn ang="0">
                    <a:pos x="186" y="722"/>
                  </a:cxn>
                </a:cxnLst>
                <a:rect l="0" t="0" r="r" b="b"/>
                <a:pathLst>
                  <a:path w="208" h="730">
                    <a:moveTo>
                      <a:pt x="188" y="672"/>
                    </a:moveTo>
                    <a:lnTo>
                      <a:pt x="136" y="672"/>
                    </a:lnTo>
                    <a:lnTo>
                      <a:pt x="132" y="666"/>
                    </a:lnTo>
                    <a:lnTo>
                      <a:pt x="130" y="660"/>
                    </a:lnTo>
                    <a:lnTo>
                      <a:pt x="128" y="654"/>
                    </a:lnTo>
                    <a:lnTo>
                      <a:pt x="122" y="648"/>
                    </a:lnTo>
                    <a:lnTo>
                      <a:pt x="114" y="642"/>
                    </a:lnTo>
                    <a:lnTo>
                      <a:pt x="106" y="638"/>
                    </a:lnTo>
                    <a:lnTo>
                      <a:pt x="98" y="632"/>
                    </a:lnTo>
                    <a:lnTo>
                      <a:pt x="96" y="628"/>
                    </a:lnTo>
                    <a:lnTo>
                      <a:pt x="94" y="622"/>
                    </a:lnTo>
                    <a:lnTo>
                      <a:pt x="96" y="610"/>
                    </a:lnTo>
                    <a:lnTo>
                      <a:pt x="98" y="600"/>
                    </a:lnTo>
                    <a:lnTo>
                      <a:pt x="98" y="596"/>
                    </a:lnTo>
                    <a:lnTo>
                      <a:pt x="96" y="592"/>
                    </a:lnTo>
                    <a:lnTo>
                      <a:pt x="96" y="590"/>
                    </a:lnTo>
                    <a:lnTo>
                      <a:pt x="94" y="586"/>
                    </a:lnTo>
                    <a:lnTo>
                      <a:pt x="96" y="582"/>
                    </a:lnTo>
                    <a:lnTo>
                      <a:pt x="98" y="578"/>
                    </a:lnTo>
                    <a:lnTo>
                      <a:pt x="100" y="576"/>
                    </a:lnTo>
                    <a:lnTo>
                      <a:pt x="100" y="570"/>
                    </a:lnTo>
                    <a:lnTo>
                      <a:pt x="100" y="560"/>
                    </a:lnTo>
                    <a:lnTo>
                      <a:pt x="96" y="550"/>
                    </a:lnTo>
                    <a:lnTo>
                      <a:pt x="94" y="544"/>
                    </a:lnTo>
                    <a:lnTo>
                      <a:pt x="92" y="534"/>
                    </a:lnTo>
                    <a:lnTo>
                      <a:pt x="94" y="530"/>
                    </a:lnTo>
                    <a:lnTo>
                      <a:pt x="96" y="524"/>
                    </a:lnTo>
                    <a:lnTo>
                      <a:pt x="92" y="522"/>
                    </a:lnTo>
                    <a:lnTo>
                      <a:pt x="88" y="518"/>
                    </a:lnTo>
                    <a:lnTo>
                      <a:pt x="78" y="504"/>
                    </a:lnTo>
                    <a:lnTo>
                      <a:pt x="66" y="482"/>
                    </a:lnTo>
                    <a:lnTo>
                      <a:pt x="70" y="482"/>
                    </a:lnTo>
                    <a:lnTo>
                      <a:pt x="72" y="478"/>
                    </a:lnTo>
                    <a:lnTo>
                      <a:pt x="70" y="468"/>
                    </a:lnTo>
                    <a:lnTo>
                      <a:pt x="66" y="454"/>
                    </a:lnTo>
                    <a:lnTo>
                      <a:pt x="60" y="440"/>
                    </a:lnTo>
                    <a:lnTo>
                      <a:pt x="58" y="426"/>
                    </a:lnTo>
                    <a:lnTo>
                      <a:pt x="60" y="420"/>
                    </a:lnTo>
                    <a:lnTo>
                      <a:pt x="62" y="416"/>
                    </a:lnTo>
                    <a:lnTo>
                      <a:pt x="64" y="414"/>
                    </a:lnTo>
                    <a:lnTo>
                      <a:pt x="66" y="410"/>
                    </a:lnTo>
                    <a:lnTo>
                      <a:pt x="64" y="402"/>
                    </a:lnTo>
                    <a:lnTo>
                      <a:pt x="58" y="394"/>
                    </a:lnTo>
                    <a:lnTo>
                      <a:pt x="54" y="382"/>
                    </a:lnTo>
                    <a:lnTo>
                      <a:pt x="50" y="374"/>
                    </a:lnTo>
                    <a:lnTo>
                      <a:pt x="52" y="370"/>
                    </a:lnTo>
                    <a:lnTo>
                      <a:pt x="56" y="366"/>
                    </a:lnTo>
                    <a:lnTo>
                      <a:pt x="58" y="360"/>
                    </a:lnTo>
                    <a:lnTo>
                      <a:pt x="60" y="356"/>
                    </a:lnTo>
                    <a:lnTo>
                      <a:pt x="60" y="322"/>
                    </a:lnTo>
                    <a:lnTo>
                      <a:pt x="58" y="314"/>
                    </a:lnTo>
                    <a:lnTo>
                      <a:pt x="54" y="306"/>
                    </a:lnTo>
                    <a:lnTo>
                      <a:pt x="50" y="300"/>
                    </a:lnTo>
                    <a:lnTo>
                      <a:pt x="48" y="292"/>
                    </a:lnTo>
                    <a:lnTo>
                      <a:pt x="46" y="286"/>
                    </a:lnTo>
                    <a:lnTo>
                      <a:pt x="42" y="280"/>
                    </a:lnTo>
                    <a:lnTo>
                      <a:pt x="40" y="274"/>
                    </a:lnTo>
                    <a:lnTo>
                      <a:pt x="38" y="268"/>
                    </a:lnTo>
                    <a:lnTo>
                      <a:pt x="40" y="262"/>
                    </a:lnTo>
                    <a:lnTo>
                      <a:pt x="42" y="254"/>
                    </a:lnTo>
                    <a:lnTo>
                      <a:pt x="46" y="244"/>
                    </a:lnTo>
                    <a:lnTo>
                      <a:pt x="46" y="238"/>
                    </a:lnTo>
                    <a:lnTo>
                      <a:pt x="42" y="234"/>
                    </a:lnTo>
                    <a:lnTo>
                      <a:pt x="40" y="230"/>
                    </a:lnTo>
                    <a:lnTo>
                      <a:pt x="38" y="226"/>
                    </a:lnTo>
                    <a:lnTo>
                      <a:pt x="40" y="212"/>
                    </a:lnTo>
                    <a:lnTo>
                      <a:pt x="46" y="200"/>
                    </a:lnTo>
                    <a:lnTo>
                      <a:pt x="54" y="188"/>
                    </a:lnTo>
                    <a:lnTo>
                      <a:pt x="60" y="180"/>
                    </a:lnTo>
                    <a:lnTo>
                      <a:pt x="56" y="172"/>
                    </a:lnTo>
                    <a:lnTo>
                      <a:pt x="52" y="166"/>
                    </a:lnTo>
                    <a:lnTo>
                      <a:pt x="50" y="148"/>
                    </a:lnTo>
                    <a:lnTo>
                      <a:pt x="52" y="138"/>
                    </a:lnTo>
                    <a:lnTo>
                      <a:pt x="56" y="134"/>
                    </a:lnTo>
                    <a:lnTo>
                      <a:pt x="62" y="130"/>
                    </a:lnTo>
                    <a:lnTo>
                      <a:pt x="68" y="124"/>
                    </a:lnTo>
                    <a:lnTo>
                      <a:pt x="70" y="118"/>
                    </a:lnTo>
                    <a:lnTo>
                      <a:pt x="70" y="112"/>
                    </a:lnTo>
                    <a:lnTo>
                      <a:pt x="68" y="98"/>
                    </a:lnTo>
                    <a:lnTo>
                      <a:pt x="66" y="100"/>
                    </a:lnTo>
                    <a:lnTo>
                      <a:pt x="62" y="100"/>
                    </a:lnTo>
                    <a:lnTo>
                      <a:pt x="58" y="100"/>
                    </a:lnTo>
                    <a:lnTo>
                      <a:pt x="56" y="96"/>
                    </a:lnTo>
                    <a:lnTo>
                      <a:pt x="52" y="88"/>
                    </a:lnTo>
                    <a:lnTo>
                      <a:pt x="46" y="68"/>
                    </a:lnTo>
                    <a:lnTo>
                      <a:pt x="44" y="64"/>
                    </a:lnTo>
                    <a:lnTo>
                      <a:pt x="40" y="62"/>
                    </a:lnTo>
                    <a:lnTo>
                      <a:pt x="38" y="60"/>
                    </a:lnTo>
                    <a:lnTo>
                      <a:pt x="36" y="56"/>
                    </a:lnTo>
                    <a:lnTo>
                      <a:pt x="32" y="24"/>
                    </a:lnTo>
                    <a:lnTo>
                      <a:pt x="26" y="12"/>
                    </a:lnTo>
                    <a:lnTo>
                      <a:pt x="16" y="0"/>
                    </a:lnTo>
                    <a:lnTo>
                      <a:pt x="14" y="6"/>
                    </a:lnTo>
                    <a:lnTo>
                      <a:pt x="10" y="8"/>
                    </a:lnTo>
                    <a:lnTo>
                      <a:pt x="6" y="10"/>
                    </a:lnTo>
                    <a:lnTo>
                      <a:pt x="0" y="12"/>
                    </a:lnTo>
                    <a:lnTo>
                      <a:pt x="6" y="22"/>
                    </a:lnTo>
                    <a:lnTo>
                      <a:pt x="10" y="38"/>
                    </a:lnTo>
                    <a:lnTo>
                      <a:pt x="14" y="54"/>
                    </a:lnTo>
                    <a:lnTo>
                      <a:pt x="16" y="74"/>
                    </a:lnTo>
                    <a:lnTo>
                      <a:pt x="12" y="90"/>
                    </a:lnTo>
                    <a:lnTo>
                      <a:pt x="10" y="106"/>
                    </a:lnTo>
                    <a:lnTo>
                      <a:pt x="14" y="112"/>
                    </a:lnTo>
                    <a:lnTo>
                      <a:pt x="18" y="118"/>
                    </a:lnTo>
                    <a:lnTo>
                      <a:pt x="20" y="130"/>
                    </a:lnTo>
                    <a:lnTo>
                      <a:pt x="20" y="148"/>
                    </a:lnTo>
                    <a:lnTo>
                      <a:pt x="18" y="178"/>
                    </a:lnTo>
                    <a:lnTo>
                      <a:pt x="12" y="210"/>
                    </a:lnTo>
                    <a:lnTo>
                      <a:pt x="14" y="216"/>
                    </a:lnTo>
                    <a:lnTo>
                      <a:pt x="16" y="220"/>
                    </a:lnTo>
                    <a:lnTo>
                      <a:pt x="18" y="224"/>
                    </a:lnTo>
                    <a:lnTo>
                      <a:pt x="20" y="228"/>
                    </a:lnTo>
                    <a:lnTo>
                      <a:pt x="20" y="232"/>
                    </a:lnTo>
                    <a:lnTo>
                      <a:pt x="18" y="232"/>
                    </a:lnTo>
                    <a:lnTo>
                      <a:pt x="16" y="234"/>
                    </a:lnTo>
                    <a:lnTo>
                      <a:pt x="16" y="238"/>
                    </a:lnTo>
                    <a:lnTo>
                      <a:pt x="16" y="256"/>
                    </a:lnTo>
                    <a:lnTo>
                      <a:pt x="22" y="274"/>
                    </a:lnTo>
                    <a:lnTo>
                      <a:pt x="26" y="290"/>
                    </a:lnTo>
                    <a:lnTo>
                      <a:pt x="28" y="310"/>
                    </a:lnTo>
                    <a:lnTo>
                      <a:pt x="24" y="328"/>
                    </a:lnTo>
                    <a:lnTo>
                      <a:pt x="24" y="336"/>
                    </a:lnTo>
                    <a:lnTo>
                      <a:pt x="22" y="344"/>
                    </a:lnTo>
                    <a:lnTo>
                      <a:pt x="24" y="354"/>
                    </a:lnTo>
                    <a:lnTo>
                      <a:pt x="24" y="360"/>
                    </a:lnTo>
                    <a:lnTo>
                      <a:pt x="22" y="368"/>
                    </a:lnTo>
                    <a:lnTo>
                      <a:pt x="18" y="374"/>
                    </a:lnTo>
                    <a:lnTo>
                      <a:pt x="14" y="378"/>
                    </a:lnTo>
                    <a:lnTo>
                      <a:pt x="12" y="382"/>
                    </a:lnTo>
                    <a:lnTo>
                      <a:pt x="12" y="388"/>
                    </a:lnTo>
                    <a:lnTo>
                      <a:pt x="14" y="392"/>
                    </a:lnTo>
                    <a:lnTo>
                      <a:pt x="20" y="402"/>
                    </a:lnTo>
                    <a:lnTo>
                      <a:pt x="26" y="412"/>
                    </a:lnTo>
                    <a:lnTo>
                      <a:pt x="28" y="420"/>
                    </a:lnTo>
                    <a:lnTo>
                      <a:pt x="28" y="436"/>
                    </a:lnTo>
                    <a:lnTo>
                      <a:pt x="30" y="452"/>
                    </a:lnTo>
                    <a:lnTo>
                      <a:pt x="32" y="472"/>
                    </a:lnTo>
                    <a:lnTo>
                      <a:pt x="38" y="492"/>
                    </a:lnTo>
                    <a:lnTo>
                      <a:pt x="40" y="498"/>
                    </a:lnTo>
                    <a:lnTo>
                      <a:pt x="44" y="500"/>
                    </a:lnTo>
                    <a:lnTo>
                      <a:pt x="48" y="500"/>
                    </a:lnTo>
                    <a:lnTo>
                      <a:pt x="50" y="498"/>
                    </a:lnTo>
                    <a:lnTo>
                      <a:pt x="50" y="496"/>
                    </a:lnTo>
                    <a:lnTo>
                      <a:pt x="48" y="484"/>
                    </a:lnTo>
                    <a:lnTo>
                      <a:pt x="44" y="472"/>
                    </a:lnTo>
                    <a:lnTo>
                      <a:pt x="48" y="470"/>
                    </a:lnTo>
                    <a:lnTo>
                      <a:pt x="54" y="468"/>
                    </a:lnTo>
                    <a:lnTo>
                      <a:pt x="58" y="478"/>
                    </a:lnTo>
                    <a:lnTo>
                      <a:pt x="58" y="492"/>
                    </a:lnTo>
                    <a:lnTo>
                      <a:pt x="60" y="498"/>
                    </a:lnTo>
                    <a:lnTo>
                      <a:pt x="62" y="504"/>
                    </a:lnTo>
                    <a:lnTo>
                      <a:pt x="62" y="518"/>
                    </a:lnTo>
                    <a:lnTo>
                      <a:pt x="54" y="520"/>
                    </a:lnTo>
                    <a:lnTo>
                      <a:pt x="48" y="520"/>
                    </a:lnTo>
                    <a:lnTo>
                      <a:pt x="50" y="524"/>
                    </a:lnTo>
                    <a:lnTo>
                      <a:pt x="52" y="528"/>
                    </a:lnTo>
                    <a:lnTo>
                      <a:pt x="54" y="532"/>
                    </a:lnTo>
                    <a:lnTo>
                      <a:pt x="56" y="536"/>
                    </a:lnTo>
                    <a:lnTo>
                      <a:pt x="54" y="542"/>
                    </a:lnTo>
                    <a:lnTo>
                      <a:pt x="50" y="546"/>
                    </a:lnTo>
                    <a:lnTo>
                      <a:pt x="46" y="552"/>
                    </a:lnTo>
                    <a:lnTo>
                      <a:pt x="44" y="560"/>
                    </a:lnTo>
                    <a:lnTo>
                      <a:pt x="46" y="564"/>
                    </a:lnTo>
                    <a:lnTo>
                      <a:pt x="50" y="566"/>
                    </a:lnTo>
                    <a:lnTo>
                      <a:pt x="62" y="568"/>
                    </a:lnTo>
                    <a:lnTo>
                      <a:pt x="60" y="572"/>
                    </a:lnTo>
                    <a:lnTo>
                      <a:pt x="62" y="576"/>
                    </a:lnTo>
                    <a:lnTo>
                      <a:pt x="64" y="582"/>
                    </a:lnTo>
                    <a:lnTo>
                      <a:pt x="64" y="588"/>
                    </a:lnTo>
                    <a:lnTo>
                      <a:pt x="56" y="588"/>
                    </a:lnTo>
                    <a:lnTo>
                      <a:pt x="56" y="598"/>
                    </a:lnTo>
                    <a:lnTo>
                      <a:pt x="60" y="604"/>
                    </a:lnTo>
                    <a:lnTo>
                      <a:pt x="68" y="612"/>
                    </a:lnTo>
                    <a:lnTo>
                      <a:pt x="68" y="616"/>
                    </a:lnTo>
                    <a:lnTo>
                      <a:pt x="68" y="622"/>
                    </a:lnTo>
                    <a:lnTo>
                      <a:pt x="72" y="628"/>
                    </a:lnTo>
                    <a:lnTo>
                      <a:pt x="80" y="640"/>
                    </a:lnTo>
                    <a:lnTo>
                      <a:pt x="88" y="650"/>
                    </a:lnTo>
                    <a:lnTo>
                      <a:pt x="94" y="654"/>
                    </a:lnTo>
                    <a:lnTo>
                      <a:pt x="104" y="654"/>
                    </a:lnTo>
                    <a:lnTo>
                      <a:pt x="102" y="666"/>
                    </a:lnTo>
                    <a:lnTo>
                      <a:pt x="104" y="670"/>
                    </a:lnTo>
                    <a:lnTo>
                      <a:pt x="108" y="676"/>
                    </a:lnTo>
                    <a:lnTo>
                      <a:pt x="104" y="680"/>
                    </a:lnTo>
                    <a:lnTo>
                      <a:pt x="116" y="690"/>
                    </a:lnTo>
                    <a:lnTo>
                      <a:pt x="132" y="698"/>
                    </a:lnTo>
                    <a:lnTo>
                      <a:pt x="166" y="712"/>
                    </a:lnTo>
                    <a:lnTo>
                      <a:pt x="168" y="716"/>
                    </a:lnTo>
                    <a:lnTo>
                      <a:pt x="172" y="718"/>
                    </a:lnTo>
                    <a:lnTo>
                      <a:pt x="174" y="720"/>
                    </a:lnTo>
                    <a:lnTo>
                      <a:pt x="178" y="722"/>
                    </a:lnTo>
                    <a:lnTo>
                      <a:pt x="186" y="722"/>
                    </a:lnTo>
                    <a:lnTo>
                      <a:pt x="192" y="726"/>
                    </a:lnTo>
                    <a:lnTo>
                      <a:pt x="208" y="730"/>
                    </a:lnTo>
                    <a:lnTo>
                      <a:pt x="188" y="67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0" name="Freeform 44"/>
              <p:cNvSpPr>
                <a:spLocks/>
              </p:cNvSpPr>
              <p:nvPr/>
            </p:nvSpPr>
            <p:spPr bwMode="auto">
              <a:xfrm>
                <a:off x="2385422" y="5479719"/>
                <a:ext cx="117928" cy="95617"/>
              </a:xfrm>
              <a:custGeom>
                <a:avLst/>
                <a:gdLst/>
                <a:ahLst/>
                <a:cxnLst>
                  <a:cxn ang="0">
                    <a:pos x="0" y="0"/>
                  </a:cxn>
                  <a:cxn ang="0">
                    <a:pos x="6" y="8"/>
                  </a:cxn>
                  <a:cxn ang="0">
                    <a:pos x="14" y="16"/>
                  </a:cxn>
                  <a:cxn ang="0">
                    <a:pos x="30" y="28"/>
                  </a:cxn>
                  <a:cxn ang="0">
                    <a:pos x="42" y="34"/>
                  </a:cxn>
                  <a:cxn ang="0">
                    <a:pos x="54" y="36"/>
                  </a:cxn>
                  <a:cxn ang="0">
                    <a:pos x="66" y="40"/>
                  </a:cxn>
                  <a:cxn ang="0">
                    <a:pos x="70" y="42"/>
                  </a:cxn>
                  <a:cxn ang="0">
                    <a:pos x="74" y="46"/>
                  </a:cxn>
                  <a:cxn ang="0">
                    <a:pos x="52" y="56"/>
                  </a:cxn>
                  <a:cxn ang="0">
                    <a:pos x="42" y="58"/>
                  </a:cxn>
                  <a:cxn ang="0">
                    <a:pos x="30" y="60"/>
                  </a:cxn>
                  <a:cxn ang="0">
                    <a:pos x="20" y="58"/>
                  </a:cxn>
                  <a:cxn ang="0">
                    <a:pos x="0" y="0"/>
                  </a:cxn>
                </a:cxnLst>
                <a:rect l="0" t="0" r="r" b="b"/>
                <a:pathLst>
                  <a:path w="74" h="60">
                    <a:moveTo>
                      <a:pt x="0" y="0"/>
                    </a:moveTo>
                    <a:lnTo>
                      <a:pt x="6" y="8"/>
                    </a:lnTo>
                    <a:lnTo>
                      <a:pt x="14" y="16"/>
                    </a:lnTo>
                    <a:lnTo>
                      <a:pt x="30" y="28"/>
                    </a:lnTo>
                    <a:lnTo>
                      <a:pt x="42" y="34"/>
                    </a:lnTo>
                    <a:lnTo>
                      <a:pt x="54" y="36"/>
                    </a:lnTo>
                    <a:lnTo>
                      <a:pt x="66" y="40"/>
                    </a:lnTo>
                    <a:lnTo>
                      <a:pt x="70" y="42"/>
                    </a:lnTo>
                    <a:lnTo>
                      <a:pt x="74" y="46"/>
                    </a:lnTo>
                    <a:lnTo>
                      <a:pt x="52" y="56"/>
                    </a:lnTo>
                    <a:lnTo>
                      <a:pt x="42" y="58"/>
                    </a:lnTo>
                    <a:lnTo>
                      <a:pt x="30" y="60"/>
                    </a:lnTo>
                    <a:lnTo>
                      <a:pt x="20" y="58"/>
                    </a:lnTo>
                    <a:lnTo>
                      <a:pt x="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1" name="Freeform 45"/>
              <p:cNvSpPr>
                <a:spLocks/>
              </p:cNvSpPr>
              <p:nvPr/>
            </p:nvSpPr>
            <p:spPr bwMode="auto">
              <a:xfrm>
                <a:off x="1728849" y="3545061"/>
                <a:ext cx="152988" cy="73307"/>
              </a:xfrm>
              <a:custGeom>
                <a:avLst/>
                <a:gdLst/>
                <a:ahLst/>
                <a:cxnLst>
                  <a:cxn ang="0">
                    <a:pos x="0" y="24"/>
                  </a:cxn>
                  <a:cxn ang="0">
                    <a:pos x="2" y="20"/>
                  </a:cxn>
                  <a:cxn ang="0">
                    <a:pos x="2" y="16"/>
                  </a:cxn>
                  <a:cxn ang="0">
                    <a:pos x="0" y="6"/>
                  </a:cxn>
                  <a:cxn ang="0">
                    <a:pos x="6" y="8"/>
                  </a:cxn>
                  <a:cxn ang="0">
                    <a:pos x="12" y="6"/>
                  </a:cxn>
                  <a:cxn ang="0">
                    <a:pos x="16" y="10"/>
                  </a:cxn>
                  <a:cxn ang="0">
                    <a:pos x="20" y="10"/>
                  </a:cxn>
                  <a:cxn ang="0">
                    <a:pos x="24" y="14"/>
                  </a:cxn>
                  <a:cxn ang="0">
                    <a:pos x="30" y="14"/>
                  </a:cxn>
                  <a:cxn ang="0">
                    <a:pos x="34" y="14"/>
                  </a:cxn>
                  <a:cxn ang="0">
                    <a:pos x="40" y="12"/>
                  </a:cxn>
                  <a:cxn ang="0">
                    <a:pos x="44" y="8"/>
                  </a:cxn>
                  <a:cxn ang="0">
                    <a:pos x="50" y="2"/>
                  </a:cxn>
                  <a:cxn ang="0">
                    <a:pos x="54" y="0"/>
                  </a:cxn>
                  <a:cxn ang="0">
                    <a:pos x="58" y="0"/>
                  </a:cxn>
                  <a:cxn ang="0">
                    <a:pos x="68" y="2"/>
                  </a:cxn>
                  <a:cxn ang="0">
                    <a:pos x="78" y="8"/>
                  </a:cxn>
                  <a:cxn ang="0">
                    <a:pos x="88" y="14"/>
                  </a:cxn>
                  <a:cxn ang="0">
                    <a:pos x="94" y="20"/>
                  </a:cxn>
                  <a:cxn ang="0">
                    <a:pos x="96" y="20"/>
                  </a:cxn>
                  <a:cxn ang="0">
                    <a:pos x="94" y="22"/>
                  </a:cxn>
                  <a:cxn ang="0">
                    <a:pos x="94" y="28"/>
                  </a:cxn>
                  <a:cxn ang="0">
                    <a:pos x="96" y="34"/>
                  </a:cxn>
                  <a:cxn ang="0">
                    <a:pos x="94" y="36"/>
                  </a:cxn>
                  <a:cxn ang="0">
                    <a:pos x="90" y="40"/>
                  </a:cxn>
                  <a:cxn ang="0">
                    <a:pos x="84" y="44"/>
                  </a:cxn>
                  <a:cxn ang="0">
                    <a:pos x="78" y="32"/>
                  </a:cxn>
                  <a:cxn ang="0">
                    <a:pos x="78" y="28"/>
                  </a:cxn>
                  <a:cxn ang="0">
                    <a:pos x="84" y="28"/>
                  </a:cxn>
                  <a:cxn ang="0">
                    <a:pos x="76" y="18"/>
                  </a:cxn>
                  <a:cxn ang="0">
                    <a:pos x="70" y="16"/>
                  </a:cxn>
                  <a:cxn ang="0">
                    <a:pos x="62" y="14"/>
                  </a:cxn>
                  <a:cxn ang="0">
                    <a:pos x="58" y="16"/>
                  </a:cxn>
                  <a:cxn ang="0">
                    <a:pos x="52" y="22"/>
                  </a:cxn>
                  <a:cxn ang="0">
                    <a:pos x="42" y="32"/>
                  </a:cxn>
                  <a:cxn ang="0">
                    <a:pos x="46" y="34"/>
                  </a:cxn>
                  <a:cxn ang="0">
                    <a:pos x="50" y="34"/>
                  </a:cxn>
                  <a:cxn ang="0">
                    <a:pos x="50" y="40"/>
                  </a:cxn>
                  <a:cxn ang="0">
                    <a:pos x="48" y="44"/>
                  </a:cxn>
                  <a:cxn ang="0">
                    <a:pos x="44" y="46"/>
                  </a:cxn>
                  <a:cxn ang="0">
                    <a:pos x="40" y="46"/>
                  </a:cxn>
                  <a:cxn ang="0">
                    <a:pos x="36" y="46"/>
                  </a:cxn>
                  <a:cxn ang="0">
                    <a:pos x="34" y="44"/>
                  </a:cxn>
                  <a:cxn ang="0">
                    <a:pos x="34" y="38"/>
                  </a:cxn>
                  <a:cxn ang="0">
                    <a:pos x="28" y="36"/>
                  </a:cxn>
                  <a:cxn ang="0">
                    <a:pos x="24" y="34"/>
                  </a:cxn>
                  <a:cxn ang="0">
                    <a:pos x="20" y="32"/>
                  </a:cxn>
                  <a:cxn ang="0">
                    <a:pos x="14" y="28"/>
                  </a:cxn>
                  <a:cxn ang="0">
                    <a:pos x="2" y="24"/>
                  </a:cxn>
                  <a:cxn ang="0">
                    <a:pos x="0" y="24"/>
                  </a:cxn>
                </a:cxnLst>
                <a:rect l="0" t="0" r="r" b="b"/>
                <a:pathLst>
                  <a:path w="96" h="46">
                    <a:moveTo>
                      <a:pt x="0" y="24"/>
                    </a:moveTo>
                    <a:lnTo>
                      <a:pt x="2" y="20"/>
                    </a:lnTo>
                    <a:lnTo>
                      <a:pt x="2" y="16"/>
                    </a:lnTo>
                    <a:lnTo>
                      <a:pt x="0" y="6"/>
                    </a:lnTo>
                    <a:lnTo>
                      <a:pt x="6" y="8"/>
                    </a:lnTo>
                    <a:lnTo>
                      <a:pt x="12" y="6"/>
                    </a:lnTo>
                    <a:lnTo>
                      <a:pt x="16" y="10"/>
                    </a:lnTo>
                    <a:lnTo>
                      <a:pt x="20" y="10"/>
                    </a:lnTo>
                    <a:lnTo>
                      <a:pt x="24" y="14"/>
                    </a:lnTo>
                    <a:lnTo>
                      <a:pt x="30" y="14"/>
                    </a:lnTo>
                    <a:lnTo>
                      <a:pt x="34" y="14"/>
                    </a:lnTo>
                    <a:lnTo>
                      <a:pt x="40" y="12"/>
                    </a:lnTo>
                    <a:lnTo>
                      <a:pt x="44" y="8"/>
                    </a:lnTo>
                    <a:lnTo>
                      <a:pt x="50" y="2"/>
                    </a:lnTo>
                    <a:lnTo>
                      <a:pt x="54" y="0"/>
                    </a:lnTo>
                    <a:lnTo>
                      <a:pt x="58" y="0"/>
                    </a:lnTo>
                    <a:lnTo>
                      <a:pt x="68" y="2"/>
                    </a:lnTo>
                    <a:lnTo>
                      <a:pt x="78" y="8"/>
                    </a:lnTo>
                    <a:lnTo>
                      <a:pt x="88" y="14"/>
                    </a:lnTo>
                    <a:lnTo>
                      <a:pt x="94" y="20"/>
                    </a:lnTo>
                    <a:lnTo>
                      <a:pt x="96" y="20"/>
                    </a:lnTo>
                    <a:lnTo>
                      <a:pt x="94" y="22"/>
                    </a:lnTo>
                    <a:lnTo>
                      <a:pt x="94" y="28"/>
                    </a:lnTo>
                    <a:lnTo>
                      <a:pt x="96" y="34"/>
                    </a:lnTo>
                    <a:lnTo>
                      <a:pt x="94" y="36"/>
                    </a:lnTo>
                    <a:lnTo>
                      <a:pt x="90" y="40"/>
                    </a:lnTo>
                    <a:lnTo>
                      <a:pt x="84" y="44"/>
                    </a:lnTo>
                    <a:lnTo>
                      <a:pt x="78" y="32"/>
                    </a:lnTo>
                    <a:lnTo>
                      <a:pt x="78" y="28"/>
                    </a:lnTo>
                    <a:lnTo>
                      <a:pt x="84" y="28"/>
                    </a:lnTo>
                    <a:lnTo>
                      <a:pt x="76" y="18"/>
                    </a:lnTo>
                    <a:lnTo>
                      <a:pt x="70" y="16"/>
                    </a:lnTo>
                    <a:lnTo>
                      <a:pt x="62" y="14"/>
                    </a:lnTo>
                    <a:lnTo>
                      <a:pt x="58" y="16"/>
                    </a:lnTo>
                    <a:lnTo>
                      <a:pt x="52" y="22"/>
                    </a:lnTo>
                    <a:lnTo>
                      <a:pt x="42" y="32"/>
                    </a:lnTo>
                    <a:lnTo>
                      <a:pt x="46" y="34"/>
                    </a:lnTo>
                    <a:lnTo>
                      <a:pt x="50" y="34"/>
                    </a:lnTo>
                    <a:lnTo>
                      <a:pt x="50" y="40"/>
                    </a:lnTo>
                    <a:lnTo>
                      <a:pt x="48" y="44"/>
                    </a:lnTo>
                    <a:lnTo>
                      <a:pt x="44" y="46"/>
                    </a:lnTo>
                    <a:lnTo>
                      <a:pt x="40" y="46"/>
                    </a:lnTo>
                    <a:lnTo>
                      <a:pt x="36" y="46"/>
                    </a:lnTo>
                    <a:lnTo>
                      <a:pt x="34" y="44"/>
                    </a:lnTo>
                    <a:lnTo>
                      <a:pt x="34" y="38"/>
                    </a:lnTo>
                    <a:lnTo>
                      <a:pt x="28" y="36"/>
                    </a:lnTo>
                    <a:lnTo>
                      <a:pt x="24" y="34"/>
                    </a:lnTo>
                    <a:lnTo>
                      <a:pt x="20" y="32"/>
                    </a:lnTo>
                    <a:lnTo>
                      <a:pt x="14" y="28"/>
                    </a:lnTo>
                    <a:lnTo>
                      <a:pt x="2" y="24"/>
                    </a:lnTo>
                    <a:lnTo>
                      <a:pt x="0"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2" name="Freeform 47"/>
              <p:cNvSpPr>
                <a:spLocks/>
              </p:cNvSpPr>
              <p:nvPr/>
            </p:nvSpPr>
            <p:spPr bwMode="auto">
              <a:xfrm>
                <a:off x="1617295" y="3385698"/>
                <a:ext cx="121115" cy="130677"/>
              </a:xfrm>
              <a:custGeom>
                <a:avLst/>
                <a:gdLst/>
                <a:ahLst/>
                <a:cxnLst>
                  <a:cxn ang="0">
                    <a:pos x="76" y="0"/>
                  </a:cxn>
                  <a:cxn ang="0">
                    <a:pos x="76" y="2"/>
                  </a:cxn>
                  <a:cxn ang="0">
                    <a:pos x="74" y="10"/>
                  </a:cxn>
                  <a:cxn ang="0">
                    <a:pos x="72" y="20"/>
                  </a:cxn>
                  <a:cxn ang="0">
                    <a:pos x="70" y="28"/>
                  </a:cxn>
                  <a:cxn ang="0">
                    <a:pos x="68" y="38"/>
                  </a:cxn>
                  <a:cxn ang="0">
                    <a:pos x="68" y="46"/>
                  </a:cxn>
                  <a:cxn ang="0">
                    <a:pos x="64" y="52"/>
                  </a:cxn>
                  <a:cxn ang="0">
                    <a:pos x="60" y="56"/>
                  </a:cxn>
                  <a:cxn ang="0">
                    <a:pos x="60" y="64"/>
                  </a:cxn>
                  <a:cxn ang="0">
                    <a:pos x="60" y="72"/>
                  </a:cxn>
                  <a:cxn ang="0">
                    <a:pos x="64" y="82"/>
                  </a:cxn>
                  <a:cxn ang="0">
                    <a:pos x="44" y="80"/>
                  </a:cxn>
                  <a:cxn ang="0">
                    <a:pos x="28" y="76"/>
                  </a:cxn>
                  <a:cxn ang="0">
                    <a:pos x="26" y="70"/>
                  </a:cxn>
                  <a:cxn ang="0">
                    <a:pos x="24" y="66"/>
                  </a:cxn>
                  <a:cxn ang="0">
                    <a:pos x="16" y="62"/>
                  </a:cxn>
                  <a:cxn ang="0">
                    <a:pos x="8" y="52"/>
                  </a:cxn>
                  <a:cxn ang="0">
                    <a:pos x="0" y="38"/>
                  </a:cxn>
                  <a:cxn ang="0">
                    <a:pos x="6" y="38"/>
                  </a:cxn>
                  <a:cxn ang="0">
                    <a:pos x="10" y="32"/>
                  </a:cxn>
                  <a:cxn ang="0">
                    <a:pos x="12" y="26"/>
                  </a:cxn>
                  <a:cxn ang="0">
                    <a:pos x="14" y="24"/>
                  </a:cxn>
                  <a:cxn ang="0">
                    <a:pos x="16" y="22"/>
                  </a:cxn>
                  <a:cxn ang="0">
                    <a:pos x="22" y="20"/>
                  </a:cxn>
                  <a:cxn ang="0">
                    <a:pos x="28" y="20"/>
                  </a:cxn>
                  <a:cxn ang="0">
                    <a:pos x="34" y="18"/>
                  </a:cxn>
                  <a:cxn ang="0">
                    <a:pos x="42" y="8"/>
                  </a:cxn>
                  <a:cxn ang="0">
                    <a:pos x="46" y="4"/>
                  </a:cxn>
                  <a:cxn ang="0">
                    <a:pos x="50" y="4"/>
                  </a:cxn>
                  <a:cxn ang="0">
                    <a:pos x="52" y="4"/>
                  </a:cxn>
                  <a:cxn ang="0">
                    <a:pos x="54" y="4"/>
                  </a:cxn>
                  <a:cxn ang="0">
                    <a:pos x="54" y="6"/>
                  </a:cxn>
                  <a:cxn ang="0">
                    <a:pos x="56" y="6"/>
                  </a:cxn>
                  <a:cxn ang="0">
                    <a:pos x="62" y="4"/>
                  </a:cxn>
                  <a:cxn ang="0">
                    <a:pos x="66" y="2"/>
                  </a:cxn>
                  <a:cxn ang="0">
                    <a:pos x="70" y="2"/>
                  </a:cxn>
                  <a:cxn ang="0">
                    <a:pos x="76" y="0"/>
                  </a:cxn>
                </a:cxnLst>
                <a:rect l="0" t="0" r="r" b="b"/>
                <a:pathLst>
                  <a:path w="76" h="82">
                    <a:moveTo>
                      <a:pt x="76" y="0"/>
                    </a:moveTo>
                    <a:lnTo>
                      <a:pt x="76" y="2"/>
                    </a:lnTo>
                    <a:lnTo>
                      <a:pt x="74" y="10"/>
                    </a:lnTo>
                    <a:lnTo>
                      <a:pt x="72" y="20"/>
                    </a:lnTo>
                    <a:lnTo>
                      <a:pt x="70" y="28"/>
                    </a:lnTo>
                    <a:lnTo>
                      <a:pt x="68" y="38"/>
                    </a:lnTo>
                    <a:lnTo>
                      <a:pt x="68" y="46"/>
                    </a:lnTo>
                    <a:lnTo>
                      <a:pt x="64" y="52"/>
                    </a:lnTo>
                    <a:lnTo>
                      <a:pt x="60" y="56"/>
                    </a:lnTo>
                    <a:lnTo>
                      <a:pt x="60" y="64"/>
                    </a:lnTo>
                    <a:lnTo>
                      <a:pt x="60" y="72"/>
                    </a:lnTo>
                    <a:lnTo>
                      <a:pt x="64" y="82"/>
                    </a:lnTo>
                    <a:lnTo>
                      <a:pt x="44" y="80"/>
                    </a:lnTo>
                    <a:lnTo>
                      <a:pt x="28" y="76"/>
                    </a:lnTo>
                    <a:lnTo>
                      <a:pt x="26" y="70"/>
                    </a:lnTo>
                    <a:lnTo>
                      <a:pt x="24" y="66"/>
                    </a:lnTo>
                    <a:lnTo>
                      <a:pt x="16" y="62"/>
                    </a:lnTo>
                    <a:lnTo>
                      <a:pt x="8" y="52"/>
                    </a:lnTo>
                    <a:lnTo>
                      <a:pt x="0" y="38"/>
                    </a:lnTo>
                    <a:lnTo>
                      <a:pt x="6" y="38"/>
                    </a:lnTo>
                    <a:lnTo>
                      <a:pt x="10" y="32"/>
                    </a:lnTo>
                    <a:lnTo>
                      <a:pt x="12" y="26"/>
                    </a:lnTo>
                    <a:lnTo>
                      <a:pt x="14" y="24"/>
                    </a:lnTo>
                    <a:lnTo>
                      <a:pt x="16" y="22"/>
                    </a:lnTo>
                    <a:lnTo>
                      <a:pt x="22" y="20"/>
                    </a:lnTo>
                    <a:lnTo>
                      <a:pt x="28" y="20"/>
                    </a:lnTo>
                    <a:lnTo>
                      <a:pt x="34" y="18"/>
                    </a:lnTo>
                    <a:lnTo>
                      <a:pt x="42" y="8"/>
                    </a:lnTo>
                    <a:lnTo>
                      <a:pt x="46" y="4"/>
                    </a:lnTo>
                    <a:lnTo>
                      <a:pt x="50" y="4"/>
                    </a:lnTo>
                    <a:lnTo>
                      <a:pt x="52" y="4"/>
                    </a:lnTo>
                    <a:lnTo>
                      <a:pt x="54" y="4"/>
                    </a:lnTo>
                    <a:lnTo>
                      <a:pt x="54" y="6"/>
                    </a:lnTo>
                    <a:lnTo>
                      <a:pt x="56" y="6"/>
                    </a:lnTo>
                    <a:lnTo>
                      <a:pt x="62" y="4"/>
                    </a:lnTo>
                    <a:lnTo>
                      <a:pt x="66" y="2"/>
                    </a:lnTo>
                    <a:lnTo>
                      <a:pt x="70" y="2"/>
                    </a:lnTo>
                    <a:lnTo>
                      <a:pt x="7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3" name="Freeform 48"/>
              <p:cNvSpPr>
                <a:spLocks/>
              </p:cNvSpPr>
              <p:nvPr/>
            </p:nvSpPr>
            <p:spPr bwMode="auto">
              <a:xfrm>
                <a:off x="1569487" y="3344264"/>
                <a:ext cx="168924" cy="101992"/>
              </a:xfrm>
              <a:custGeom>
                <a:avLst/>
                <a:gdLst/>
                <a:ahLst/>
                <a:cxnLst>
                  <a:cxn ang="0">
                    <a:pos x="106" y="26"/>
                  </a:cxn>
                  <a:cxn ang="0">
                    <a:pos x="100" y="28"/>
                  </a:cxn>
                  <a:cxn ang="0">
                    <a:pos x="96" y="28"/>
                  </a:cxn>
                  <a:cxn ang="0">
                    <a:pos x="92" y="30"/>
                  </a:cxn>
                  <a:cxn ang="0">
                    <a:pos x="86" y="32"/>
                  </a:cxn>
                  <a:cxn ang="0">
                    <a:pos x="84" y="32"/>
                  </a:cxn>
                  <a:cxn ang="0">
                    <a:pos x="84" y="30"/>
                  </a:cxn>
                  <a:cxn ang="0">
                    <a:pos x="82" y="30"/>
                  </a:cxn>
                  <a:cxn ang="0">
                    <a:pos x="80" y="30"/>
                  </a:cxn>
                  <a:cxn ang="0">
                    <a:pos x="76" y="30"/>
                  </a:cxn>
                  <a:cxn ang="0">
                    <a:pos x="72" y="34"/>
                  </a:cxn>
                  <a:cxn ang="0">
                    <a:pos x="64" y="44"/>
                  </a:cxn>
                  <a:cxn ang="0">
                    <a:pos x="58" y="46"/>
                  </a:cxn>
                  <a:cxn ang="0">
                    <a:pos x="52" y="46"/>
                  </a:cxn>
                  <a:cxn ang="0">
                    <a:pos x="46" y="48"/>
                  </a:cxn>
                  <a:cxn ang="0">
                    <a:pos x="44" y="50"/>
                  </a:cxn>
                  <a:cxn ang="0">
                    <a:pos x="42" y="52"/>
                  </a:cxn>
                  <a:cxn ang="0">
                    <a:pos x="40" y="58"/>
                  </a:cxn>
                  <a:cxn ang="0">
                    <a:pos x="36" y="64"/>
                  </a:cxn>
                  <a:cxn ang="0">
                    <a:pos x="30" y="64"/>
                  </a:cxn>
                  <a:cxn ang="0">
                    <a:pos x="26" y="56"/>
                  </a:cxn>
                  <a:cxn ang="0">
                    <a:pos x="26" y="54"/>
                  </a:cxn>
                  <a:cxn ang="0">
                    <a:pos x="24" y="50"/>
                  </a:cxn>
                  <a:cxn ang="0">
                    <a:pos x="22" y="48"/>
                  </a:cxn>
                  <a:cxn ang="0">
                    <a:pos x="18" y="48"/>
                  </a:cxn>
                  <a:cxn ang="0">
                    <a:pos x="12" y="46"/>
                  </a:cxn>
                  <a:cxn ang="0">
                    <a:pos x="8" y="42"/>
                  </a:cxn>
                  <a:cxn ang="0">
                    <a:pos x="4" y="40"/>
                  </a:cxn>
                  <a:cxn ang="0">
                    <a:pos x="0" y="38"/>
                  </a:cxn>
                  <a:cxn ang="0">
                    <a:pos x="4" y="30"/>
                  </a:cxn>
                  <a:cxn ang="0">
                    <a:pos x="8" y="24"/>
                  </a:cxn>
                  <a:cxn ang="0">
                    <a:pos x="18" y="16"/>
                  </a:cxn>
                  <a:cxn ang="0">
                    <a:pos x="22" y="8"/>
                  </a:cxn>
                  <a:cxn ang="0">
                    <a:pos x="28" y="2"/>
                  </a:cxn>
                  <a:cxn ang="0">
                    <a:pos x="36" y="0"/>
                  </a:cxn>
                  <a:cxn ang="0">
                    <a:pos x="86" y="0"/>
                  </a:cxn>
                  <a:cxn ang="0">
                    <a:pos x="90" y="6"/>
                  </a:cxn>
                  <a:cxn ang="0">
                    <a:pos x="96" y="12"/>
                  </a:cxn>
                  <a:cxn ang="0">
                    <a:pos x="102" y="18"/>
                  </a:cxn>
                  <a:cxn ang="0">
                    <a:pos x="106" y="26"/>
                  </a:cxn>
                </a:cxnLst>
                <a:rect l="0" t="0" r="r" b="b"/>
                <a:pathLst>
                  <a:path w="106" h="64">
                    <a:moveTo>
                      <a:pt x="106" y="26"/>
                    </a:moveTo>
                    <a:lnTo>
                      <a:pt x="100" y="28"/>
                    </a:lnTo>
                    <a:lnTo>
                      <a:pt x="96" y="28"/>
                    </a:lnTo>
                    <a:lnTo>
                      <a:pt x="92" y="30"/>
                    </a:lnTo>
                    <a:lnTo>
                      <a:pt x="86" y="32"/>
                    </a:lnTo>
                    <a:lnTo>
                      <a:pt x="84" y="32"/>
                    </a:lnTo>
                    <a:lnTo>
                      <a:pt x="84" y="30"/>
                    </a:lnTo>
                    <a:lnTo>
                      <a:pt x="82" y="30"/>
                    </a:lnTo>
                    <a:lnTo>
                      <a:pt x="80" y="30"/>
                    </a:lnTo>
                    <a:lnTo>
                      <a:pt x="76" y="30"/>
                    </a:lnTo>
                    <a:lnTo>
                      <a:pt x="72" y="34"/>
                    </a:lnTo>
                    <a:lnTo>
                      <a:pt x="64" y="44"/>
                    </a:lnTo>
                    <a:lnTo>
                      <a:pt x="58" y="46"/>
                    </a:lnTo>
                    <a:lnTo>
                      <a:pt x="52" y="46"/>
                    </a:lnTo>
                    <a:lnTo>
                      <a:pt x="46" y="48"/>
                    </a:lnTo>
                    <a:lnTo>
                      <a:pt x="44" y="50"/>
                    </a:lnTo>
                    <a:lnTo>
                      <a:pt x="42" y="52"/>
                    </a:lnTo>
                    <a:lnTo>
                      <a:pt x="40" y="58"/>
                    </a:lnTo>
                    <a:lnTo>
                      <a:pt x="36" y="64"/>
                    </a:lnTo>
                    <a:lnTo>
                      <a:pt x="30" y="64"/>
                    </a:lnTo>
                    <a:lnTo>
                      <a:pt x="26" y="56"/>
                    </a:lnTo>
                    <a:lnTo>
                      <a:pt x="26" y="54"/>
                    </a:lnTo>
                    <a:lnTo>
                      <a:pt x="24" y="50"/>
                    </a:lnTo>
                    <a:lnTo>
                      <a:pt x="22" y="48"/>
                    </a:lnTo>
                    <a:lnTo>
                      <a:pt x="18" y="48"/>
                    </a:lnTo>
                    <a:lnTo>
                      <a:pt x="12" y="46"/>
                    </a:lnTo>
                    <a:lnTo>
                      <a:pt x="8" y="42"/>
                    </a:lnTo>
                    <a:lnTo>
                      <a:pt x="4" y="40"/>
                    </a:lnTo>
                    <a:lnTo>
                      <a:pt x="0" y="38"/>
                    </a:lnTo>
                    <a:lnTo>
                      <a:pt x="4" y="30"/>
                    </a:lnTo>
                    <a:lnTo>
                      <a:pt x="8" y="24"/>
                    </a:lnTo>
                    <a:lnTo>
                      <a:pt x="18" y="16"/>
                    </a:lnTo>
                    <a:lnTo>
                      <a:pt x="22" y="8"/>
                    </a:lnTo>
                    <a:lnTo>
                      <a:pt x="28" y="2"/>
                    </a:lnTo>
                    <a:lnTo>
                      <a:pt x="36" y="0"/>
                    </a:lnTo>
                    <a:lnTo>
                      <a:pt x="86" y="0"/>
                    </a:lnTo>
                    <a:lnTo>
                      <a:pt x="90" y="6"/>
                    </a:lnTo>
                    <a:lnTo>
                      <a:pt x="96" y="12"/>
                    </a:lnTo>
                    <a:lnTo>
                      <a:pt x="102" y="18"/>
                    </a:lnTo>
                    <a:lnTo>
                      <a:pt x="106" y="2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4" name="Freeform 49"/>
              <p:cNvSpPr>
                <a:spLocks/>
              </p:cNvSpPr>
              <p:nvPr/>
            </p:nvSpPr>
            <p:spPr bwMode="auto">
              <a:xfrm>
                <a:off x="1489806" y="3296456"/>
                <a:ext cx="124303" cy="121115"/>
              </a:xfrm>
              <a:custGeom>
                <a:avLst/>
                <a:gdLst/>
                <a:ahLst/>
                <a:cxnLst>
                  <a:cxn ang="0">
                    <a:pos x="78" y="32"/>
                  </a:cxn>
                  <a:cxn ang="0">
                    <a:pos x="72" y="34"/>
                  </a:cxn>
                  <a:cxn ang="0">
                    <a:pos x="66" y="34"/>
                  </a:cxn>
                  <a:cxn ang="0">
                    <a:pos x="56" y="34"/>
                  </a:cxn>
                  <a:cxn ang="0">
                    <a:pos x="60" y="0"/>
                  </a:cxn>
                  <a:cxn ang="0">
                    <a:pos x="34" y="0"/>
                  </a:cxn>
                  <a:cxn ang="0">
                    <a:pos x="30" y="2"/>
                  </a:cxn>
                  <a:cxn ang="0">
                    <a:pos x="26" y="6"/>
                  </a:cxn>
                  <a:cxn ang="0">
                    <a:pos x="22" y="14"/>
                  </a:cxn>
                  <a:cxn ang="0">
                    <a:pos x="24" y="18"/>
                  </a:cxn>
                  <a:cxn ang="0">
                    <a:pos x="26" y="22"/>
                  </a:cxn>
                  <a:cxn ang="0">
                    <a:pos x="30" y="24"/>
                  </a:cxn>
                  <a:cxn ang="0">
                    <a:pos x="32" y="30"/>
                  </a:cxn>
                  <a:cxn ang="0">
                    <a:pos x="32" y="36"/>
                  </a:cxn>
                  <a:cxn ang="0">
                    <a:pos x="10" y="36"/>
                  </a:cxn>
                  <a:cxn ang="0">
                    <a:pos x="6" y="42"/>
                  </a:cxn>
                  <a:cxn ang="0">
                    <a:pos x="4" y="48"/>
                  </a:cxn>
                  <a:cxn ang="0">
                    <a:pos x="0" y="62"/>
                  </a:cxn>
                  <a:cxn ang="0">
                    <a:pos x="8" y="70"/>
                  </a:cxn>
                  <a:cxn ang="0">
                    <a:pos x="14" y="72"/>
                  </a:cxn>
                  <a:cxn ang="0">
                    <a:pos x="18" y="74"/>
                  </a:cxn>
                  <a:cxn ang="0">
                    <a:pos x="28" y="74"/>
                  </a:cxn>
                  <a:cxn ang="0">
                    <a:pos x="32" y="74"/>
                  </a:cxn>
                  <a:cxn ang="0">
                    <a:pos x="36" y="76"/>
                  </a:cxn>
                  <a:cxn ang="0">
                    <a:pos x="42" y="74"/>
                  </a:cxn>
                  <a:cxn ang="0">
                    <a:pos x="44" y="68"/>
                  </a:cxn>
                  <a:cxn ang="0">
                    <a:pos x="50" y="68"/>
                  </a:cxn>
                  <a:cxn ang="0">
                    <a:pos x="54" y="60"/>
                  </a:cxn>
                  <a:cxn ang="0">
                    <a:pos x="58" y="54"/>
                  </a:cxn>
                  <a:cxn ang="0">
                    <a:pos x="68" y="46"/>
                  </a:cxn>
                  <a:cxn ang="0">
                    <a:pos x="72" y="38"/>
                  </a:cxn>
                  <a:cxn ang="0">
                    <a:pos x="78" y="32"/>
                  </a:cxn>
                </a:cxnLst>
                <a:rect l="0" t="0" r="r" b="b"/>
                <a:pathLst>
                  <a:path w="78" h="76">
                    <a:moveTo>
                      <a:pt x="78" y="32"/>
                    </a:moveTo>
                    <a:lnTo>
                      <a:pt x="72" y="34"/>
                    </a:lnTo>
                    <a:lnTo>
                      <a:pt x="66" y="34"/>
                    </a:lnTo>
                    <a:lnTo>
                      <a:pt x="56" y="34"/>
                    </a:lnTo>
                    <a:lnTo>
                      <a:pt x="60" y="0"/>
                    </a:lnTo>
                    <a:lnTo>
                      <a:pt x="34" y="0"/>
                    </a:lnTo>
                    <a:lnTo>
                      <a:pt x="30" y="2"/>
                    </a:lnTo>
                    <a:lnTo>
                      <a:pt x="26" y="6"/>
                    </a:lnTo>
                    <a:lnTo>
                      <a:pt x="22" y="14"/>
                    </a:lnTo>
                    <a:lnTo>
                      <a:pt x="24" y="18"/>
                    </a:lnTo>
                    <a:lnTo>
                      <a:pt x="26" y="22"/>
                    </a:lnTo>
                    <a:lnTo>
                      <a:pt x="30" y="24"/>
                    </a:lnTo>
                    <a:lnTo>
                      <a:pt x="32" y="30"/>
                    </a:lnTo>
                    <a:lnTo>
                      <a:pt x="32" y="36"/>
                    </a:lnTo>
                    <a:lnTo>
                      <a:pt x="10" y="36"/>
                    </a:lnTo>
                    <a:lnTo>
                      <a:pt x="6" y="42"/>
                    </a:lnTo>
                    <a:lnTo>
                      <a:pt x="4" y="48"/>
                    </a:lnTo>
                    <a:lnTo>
                      <a:pt x="0" y="62"/>
                    </a:lnTo>
                    <a:lnTo>
                      <a:pt x="8" y="70"/>
                    </a:lnTo>
                    <a:lnTo>
                      <a:pt x="14" y="72"/>
                    </a:lnTo>
                    <a:lnTo>
                      <a:pt x="18" y="74"/>
                    </a:lnTo>
                    <a:lnTo>
                      <a:pt x="28" y="74"/>
                    </a:lnTo>
                    <a:lnTo>
                      <a:pt x="32" y="74"/>
                    </a:lnTo>
                    <a:lnTo>
                      <a:pt x="36" y="76"/>
                    </a:lnTo>
                    <a:lnTo>
                      <a:pt x="42" y="74"/>
                    </a:lnTo>
                    <a:lnTo>
                      <a:pt x="44" y="68"/>
                    </a:lnTo>
                    <a:lnTo>
                      <a:pt x="50" y="68"/>
                    </a:lnTo>
                    <a:lnTo>
                      <a:pt x="54" y="60"/>
                    </a:lnTo>
                    <a:lnTo>
                      <a:pt x="58" y="54"/>
                    </a:lnTo>
                    <a:lnTo>
                      <a:pt x="68" y="46"/>
                    </a:lnTo>
                    <a:lnTo>
                      <a:pt x="72" y="38"/>
                    </a:lnTo>
                    <a:lnTo>
                      <a:pt x="78" y="3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5" name="Freeform 50"/>
              <p:cNvSpPr>
                <a:spLocks/>
              </p:cNvSpPr>
              <p:nvPr/>
            </p:nvSpPr>
            <p:spPr bwMode="auto">
              <a:xfrm>
                <a:off x="935225" y="2821556"/>
                <a:ext cx="733066" cy="573704"/>
              </a:xfrm>
              <a:custGeom>
                <a:avLst/>
                <a:gdLst/>
                <a:ahLst/>
                <a:cxnLst>
                  <a:cxn ang="0">
                    <a:pos x="442" y="266"/>
                  </a:cxn>
                  <a:cxn ang="0">
                    <a:pos x="460" y="224"/>
                  </a:cxn>
                  <a:cxn ang="0">
                    <a:pos x="440" y="216"/>
                  </a:cxn>
                  <a:cxn ang="0">
                    <a:pos x="396" y="230"/>
                  </a:cxn>
                  <a:cxn ang="0">
                    <a:pos x="372" y="272"/>
                  </a:cxn>
                  <a:cxn ang="0">
                    <a:pos x="320" y="282"/>
                  </a:cxn>
                  <a:cxn ang="0">
                    <a:pos x="286" y="254"/>
                  </a:cxn>
                  <a:cxn ang="0">
                    <a:pos x="274" y="208"/>
                  </a:cxn>
                  <a:cxn ang="0">
                    <a:pos x="296" y="136"/>
                  </a:cxn>
                  <a:cxn ang="0">
                    <a:pos x="260" y="118"/>
                  </a:cxn>
                  <a:cxn ang="0">
                    <a:pos x="246" y="64"/>
                  </a:cxn>
                  <a:cxn ang="0">
                    <a:pos x="224" y="60"/>
                  </a:cxn>
                  <a:cxn ang="0">
                    <a:pos x="202" y="72"/>
                  </a:cxn>
                  <a:cxn ang="0">
                    <a:pos x="186" y="40"/>
                  </a:cxn>
                  <a:cxn ang="0">
                    <a:pos x="170" y="18"/>
                  </a:cxn>
                  <a:cxn ang="0">
                    <a:pos x="138" y="28"/>
                  </a:cxn>
                  <a:cxn ang="0">
                    <a:pos x="22" y="0"/>
                  </a:cxn>
                  <a:cxn ang="0">
                    <a:pos x="2" y="14"/>
                  </a:cxn>
                  <a:cxn ang="0">
                    <a:pos x="4" y="50"/>
                  </a:cxn>
                  <a:cxn ang="0">
                    <a:pos x="22" y="74"/>
                  </a:cxn>
                  <a:cxn ang="0">
                    <a:pos x="16" y="90"/>
                  </a:cxn>
                  <a:cxn ang="0">
                    <a:pos x="12" y="108"/>
                  </a:cxn>
                  <a:cxn ang="0">
                    <a:pos x="36" y="126"/>
                  </a:cxn>
                  <a:cxn ang="0">
                    <a:pos x="44" y="142"/>
                  </a:cxn>
                  <a:cxn ang="0">
                    <a:pos x="40" y="158"/>
                  </a:cxn>
                  <a:cxn ang="0">
                    <a:pos x="58" y="174"/>
                  </a:cxn>
                  <a:cxn ang="0">
                    <a:pos x="80" y="188"/>
                  </a:cxn>
                  <a:cxn ang="0">
                    <a:pos x="70" y="162"/>
                  </a:cxn>
                  <a:cxn ang="0">
                    <a:pos x="60" y="136"/>
                  </a:cxn>
                  <a:cxn ang="0">
                    <a:pos x="50" y="110"/>
                  </a:cxn>
                  <a:cxn ang="0">
                    <a:pos x="38" y="66"/>
                  </a:cxn>
                  <a:cxn ang="0">
                    <a:pos x="32" y="60"/>
                  </a:cxn>
                  <a:cxn ang="0">
                    <a:pos x="32" y="24"/>
                  </a:cxn>
                  <a:cxn ang="0">
                    <a:pos x="46" y="24"/>
                  </a:cxn>
                  <a:cxn ang="0">
                    <a:pos x="58" y="58"/>
                  </a:cxn>
                  <a:cxn ang="0">
                    <a:pos x="54" y="76"/>
                  </a:cxn>
                  <a:cxn ang="0">
                    <a:pos x="66" y="90"/>
                  </a:cxn>
                  <a:cxn ang="0">
                    <a:pos x="82" y="112"/>
                  </a:cxn>
                  <a:cxn ang="0">
                    <a:pos x="94" y="124"/>
                  </a:cxn>
                  <a:cxn ang="0">
                    <a:pos x="98" y="150"/>
                  </a:cxn>
                  <a:cxn ang="0">
                    <a:pos x="132" y="190"/>
                  </a:cxn>
                  <a:cxn ang="0">
                    <a:pos x="142" y="224"/>
                  </a:cxn>
                  <a:cxn ang="0">
                    <a:pos x="138" y="236"/>
                  </a:cxn>
                  <a:cxn ang="0">
                    <a:pos x="136" y="254"/>
                  </a:cxn>
                  <a:cxn ang="0">
                    <a:pos x="162" y="280"/>
                  </a:cxn>
                  <a:cxn ang="0">
                    <a:pos x="186" y="290"/>
                  </a:cxn>
                  <a:cxn ang="0">
                    <a:pos x="220" y="314"/>
                  </a:cxn>
                  <a:cxn ang="0">
                    <a:pos x="272" y="336"/>
                  </a:cxn>
                  <a:cxn ang="0">
                    <a:pos x="300" y="326"/>
                  </a:cxn>
                  <a:cxn ang="0">
                    <a:pos x="328" y="334"/>
                  </a:cxn>
                  <a:cxn ang="0">
                    <a:pos x="352" y="346"/>
                  </a:cxn>
                  <a:cxn ang="0">
                    <a:pos x="380" y="328"/>
                  </a:cxn>
                  <a:cxn ang="0">
                    <a:pos x="370" y="312"/>
                  </a:cxn>
                  <a:cxn ang="0">
                    <a:pos x="408" y="298"/>
                  </a:cxn>
                  <a:cxn ang="0">
                    <a:pos x="418" y="288"/>
                  </a:cxn>
                  <a:cxn ang="0">
                    <a:pos x="428" y="288"/>
                  </a:cxn>
                </a:cxnLst>
                <a:rect l="0" t="0" r="r" b="b"/>
                <a:pathLst>
                  <a:path w="460" h="360">
                    <a:moveTo>
                      <a:pt x="430" y="292"/>
                    </a:moveTo>
                    <a:lnTo>
                      <a:pt x="434" y="288"/>
                    </a:lnTo>
                    <a:lnTo>
                      <a:pt x="436" y="280"/>
                    </a:lnTo>
                    <a:lnTo>
                      <a:pt x="442" y="266"/>
                    </a:lnTo>
                    <a:lnTo>
                      <a:pt x="446" y="250"/>
                    </a:lnTo>
                    <a:lnTo>
                      <a:pt x="448" y="244"/>
                    </a:lnTo>
                    <a:lnTo>
                      <a:pt x="452" y="238"/>
                    </a:lnTo>
                    <a:lnTo>
                      <a:pt x="460" y="224"/>
                    </a:lnTo>
                    <a:lnTo>
                      <a:pt x="458" y="220"/>
                    </a:lnTo>
                    <a:lnTo>
                      <a:pt x="458" y="216"/>
                    </a:lnTo>
                    <a:lnTo>
                      <a:pt x="454" y="216"/>
                    </a:lnTo>
                    <a:lnTo>
                      <a:pt x="440" y="216"/>
                    </a:lnTo>
                    <a:lnTo>
                      <a:pt x="422" y="218"/>
                    </a:lnTo>
                    <a:lnTo>
                      <a:pt x="406" y="222"/>
                    </a:lnTo>
                    <a:lnTo>
                      <a:pt x="400" y="226"/>
                    </a:lnTo>
                    <a:lnTo>
                      <a:pt x="396" y="230"/>
                    </a:lnTo>
                    <a:lnTo>
                      <a:pt x="390" y="240"/>
                    </a:lnTo>
                    <a:lnTo>
                      <a:pt x="384" y="250"/>
                    </a:lnTo>
                    <a:lnTo>
                      <a:pt x="378" y="262"/>
                    </a:lnTo>
                    <a:lnTo>
                      <a:pt x="372" y="272"/>
                    </a:lnTo>
                    <a:lnTo>
                      <a:pt x="358" y="274"/>
                    </a:lnTo>
                    <a:lnTo>
                      <a:pt x="344" y="278"/>
                    </a:lnTo>
                    <a:lnTo>
                      <a:pt x="332" y="280"/>
                    </a:lnTo>
                    <a:lnTo>
                      <a:pt x="320" y="282"/>
                    </a:lnTo>
                    <a:lnTo>
                      <a:pt x="310" y="280"/>
                    </a:lnTo>
                    <a:lnTo>
                      <a:pt x="300" y="274"/>
                    </a:lnTo>
                    <a:lnTo>
                      <a:pt x="292" y="266"/>
                    </a:lnTo>
                    <a:lnTo>
                      <a:pt x="286" y="254"/>
                    </a:lnTo>
                    <a:lnTo>
                      <a:pt x="280" y="242"/>
                    </a:lnTo>
                    <a:lnTo>
                      <a:pt x="276" y="230"/>
                    </a:lnTo>
                    <a:lnTo>
                      <a:pt x="274" y="218"/>
                    </a:lnTo>
                    <a:lnTo>
                      <a:pt x="274" y="208"/>
                    </a:lnTo>
                    <a:lnTo>
                      <a:pt x="276" y="190"/>
                    </a:lnTo>
                    <a:lnTo>
                      <a:pt x="280" y="170"/>
                    </a:lnTo>
                    <a:lnTo>
                      <a:pt x="288" y="152"/>
                    </a:lnTo>
                    <a:lnTo>
                      <a:pt x="296" y="136"/>
                    </a:lnTo>
                    <a:lnTo>
                      <a:pt x="276" y="130"/>
                    </a:lnTo>
                    <a:lnTo>
                      <a:pt x="266" y="124"/>
                    </a:lnTo>
                    <a:lnTo>
                      <a:pt x="262" y="122"/>
                    </a:lnTo>
                    <a:lnTo>
                      <a:pt x="260" y="118"/>
                    </a:lnTo>
                    <a:lnTo>
                      <a:pt x="258" y="100"/>
                    </a:lnTo>
                    <a:lnTo>
                      <a:pt x="254" y="80"/>
                    </a:lnTo>
                    <a:lnTo>
                      <a:pt x="250" y="72"/>
                    </a:lnTo>
                    <a:lnTo>
                      <a:pt x="246" y="64"/>
                    </a:lnTo>
                    <a:lnTo>
                      <a:pt x="240" y="60"/>
                    </a:lnTo>
                    <a:lnTo>
                      <a:pt x="232" y="58"/>
                    </a:lnTo>
                    <a:lnTo>
                      <a:pt x="226" y="60"/>
                    </a:lnTo>
                    <a:lnTo>
                      <a:pt x="224" y="60"/>
                    </a:lnTo>
                    <a:lnTo>
                      <a:pt x="218" y="66"/>
                    </a:lnTo>
                    <a:lnTo>
                      <a:pt x="212" y="70"/>
                    </a:lnTo>
                    <a:lnTo>
                      <a:pt x="206" y="72"/>
                    </a:lnTo>
                    <a:lnTo>
                      <a:pt x="202" y="72"/>
                    </a:lnTo>
                    <a:lnTo>
                      <a:pt x="198" y="70"/>
                    </a:lnTo>
                    <a:lnTo>
                      <a:pt x="194" y="66"/>
                    </a:lnTo>
                    <a:lnTo>
                      <a:pt x="192" y="62"/>
                    </a:lnTo>
                    <a:lnTo>
                      <a:pt x="186" y="40"/>
                    </a:lnTo>
                    <a:lnTo>
                      <a:pt x="182" y="36"/>
                    </a:lnTo>
                    <a:lnTo>
                      <a:pt x="178" y="32"/>
                    </a:lnTo>
                    <a:lnTo>
                      <a:pt x="172" y="26"/>
                    </a:lnTo>
                    <a:lnTo>
                      <a:pt x="170" y="18"/>
                    </a:lnTo>
                    <a:lnTo>
                      <a:pt x="164" y="20"/>
                    </a:lnTo>
                    <a:lnTo>
                      <a:pt x="158" y="20"/>
                    </a:lnTo>
                    <a:lnTo>
                      <a:pt x="142" y="18"/>
                    </a:lnTo>
                    <a:lnTo>
                      <a:pt x="138" y="28"/>
                    </a:lnTo>
                    <a:lnTo>
                      <a:pt x="84" y="28"/>
                    </a:lnTo>
                    <a:lnTo>
                      <a:pt x="36" y="2"/>
                    </a:lnTo>
                    <a:lnTo>
                      <a:pt x="30" y="0"/>
                    </a:lnTo>
                    <a:lnTo>
                      <a:pt x="22" y="0"/>
                    </a:lnTo>
                    <a:lnTo>
                      <a:pt x="0" y="2"/>
                    </a:lnTo>
                    <a:lnTo>
                      <a:pt x="0" y="8"/>
                    </a:lnTo>
                    <a:lnTo>
                      <a:pt x="0" y="12"/>
                    </a:lnTo>
                    <a:lnTo>
                      <a:pt x="2" y="14"/>
                    </a:lnTo>
                    <a:lnTo>
                      <a:pt x="2" y="38"/>
                    </a:lnTo>
                    <a:lnTo>
                      <a:pt x="2" y="40"/>
                    </a:lnTo>
                    <a:lnTo>
                      <a:pt x="2" y="44"/>
                    </a:lnTo>
                    <a:lnTo>
                      <a:pt x="4" y="50"/>
                    </a:lnTo>
                    <a:lnTo>
                      <a:pt x="4" y="56"/>
                    </a:lnTo>
                    <a:lnTo>
                      <a:pt x="8" y="60"/>
                    </a:lnTo>
                    <a:lnTo>
                      <a:pt x="14" y="66"/>
                    </a:lnTo>
                    <a:lnTo>
                      <a:pt x="22" y="74"/>
                    </a:lnTo>
                    <a:lnTo>
                      <a:pt x="24" y="78"/>
                    </a:lnTo>
                    <a:lnTo>
                      <a:pt x="24" y="82"/>
                    </a:lnTo>
                    <a:lnTo>
                      <a:pt x="22" y="88"/>
                    </a:lnTo>
                    <a:lnTo>
                      <a:pt x="16" y="90"/>
                    </a:lnTo>
                    <a:lnTo>
                      <a:pt x="12" y="94"/>
                    </a:lnTo>
                    <a:lnTo>
                      <a:pt x="8" y="98"/>
                    </a:lnTo>
                    <a:lnTo>
                      <a:pt x="8" y="102"/>
                    </a:lnTo>
                    <a:lnTo>
                      <a:pt x="12" y="108"/>
                    </a:lnTo>
                    <a:lnTo>
                      <a:pt x="18" y="114"/>
                    </a:lnTo>
                    <a:lnTo>
                      <a:pt x="26" y="118"/>
                    </a:lnTo>
                    <a:lnTo>
                      <a:pt x="34" y="120"/>
                    </a:lnTo>
                    <a:lnTo>
                      <a:pt x="36" y="126"/>
                    </a:lnTo>
                    <a:lnTo>
                      <a:pt x="40" y="128"/>
                    </a:lnTo>
                    <a:lnTo>
                      <a:pt x="42" y="132"/>
                    </a:lnTo>
                    <a:lnTo>
                      <a:pt x="44" y="138"/>
                    </a:lnTo>
                    <a:lnTo>
                      <a:pt x="44" y="142"/>
                    </a:lnTo>
                    <a:lnTo>
                      <a:pt x="42" y="146"/>
                    </a:lnTo>
                    <a:lnTo>
                      <a:pt x="40" y="150"/>
                    </a:lnTo>
                    <a:lnTo>
                      <a:pt x="40" y="154"/>
                    </a:lnTo>
                    <a:lnTo>
                      <a:pt x="40" y="158"/>
                    </a:lnTo>
                    <a:lnTo>
                      <a:pt x="42" y="160"/>
                    </a:lnTo>
                    <a:lnTo>
                      <a:pt x="46" y="164"/>
                    </a:lnTo>
                    <a:lnTo>
                      <a:pt x="52" y="168"/>
                    </a:lnTo>
                    <a:lnTo>
                      <a:pt x="58" y="174"/>
                    </a:lnTo>
                    <a:lnTo>
                      <a:pt x="70" y="194"/>
                    </a:lnTo>
                    <a:lnTo>
                      <a:pt x="74" y="192"/>
                    </a:lnTo>
                    <a:lnTo>
                      <a:pt x="78" y="190"/>
                    </a:lnTo>
                    <a:lnTo>
                      <a:pt x="80" y="188"/>
                    </a:lnTo>
                    <a:lnTo>
                      <a:pt x="82" y="184"/>
                    </a:lnTo>
                    <a:lnTo>
                      <a:pt x="80" y="176"/>
                    </a:lnTo>
                    <a:lnTo>
                      <a:pt x="74" y="168"/>
                    </a:lnTo>
                    <a:lnTo>
                      <a:pt x="70" y="162"/>
                    </a:lnTo>
                    <a:lnTo>
                      <a:pt x="64" y="156"/>
                    </a:lnTo>
                    <a:lnTo>
                      <a:pt x="66" y="152"/>
                    </a:lnTo>
                    <a:lnTo>
                      <a:pt x="64" y="148"/>
                    </a:lnTo>
                    <a:lnTo>
                      <a:pt x="60" y="136"/>
                    </a:lnTo>
                    <a:lnTo>
                      <a:pt x="58" y="124"/>
                    </a:lnTo>
                    <a:lnTo>
                      <a:pt x="54" y="114"/>
                    </a:lnTo>
                    <a:lnTo>
                      <a:pt x="52" y="112"/>
                    </a:lnTo>
                    <a:lnTo>
                      <a:pt x="50" y="110"/>
                    </a:lnTo>
                    <a:lnTo>
                      <a:pt x="50" y="108"/>
                    </a:lnTo>
                    <a:lnTo>
                      <a:pt x="48" y="96"/>
                    </a:lnTo>
                    <a:lnTo>
                      <a:pt x="46" y="86"/>
                    </a:lnTo>
                    <a:lnTo>
                      <a:pt x="38" y="66"/>
                    </a:lnTo>
                    <a:lnTo>
                      <a:pt x="36" y="64"/>
                    </a:lnTo>
                    <a:lnTo>
                      <a:pt x="36" y="62"/>
                    </a:lnTo>
                    <a:lnTo>
                      <a:pt x="34" y="60"/>
                    </a:lnTo>
                    <a:lnTo>
                      <a:pt x="32" y="60"/>
                    </a:lnTo>
                    <a:lnTo>
                      <a:pt x="30" y="58"/>
                    </a:lnTo>
                    <a:lnTo>
                      <a:pt x="28" y="50"/>
                    </a:lnTo>
                    <a:lnTo>
                      <a:pt x="30" y="32"/>
                    </a:lnTo>
                    <a:lnTo>
                      <a:pt x="32" y="24"/>
                    </a:lnTo>
                    <a:lnTo>
                      <a:pt x="32" y="22"/>
                    </a:lnTo>
                    <a:lnTo>
                      <a:pt x="34" y="20"/>
                    </a:lnTo>
                    <a:lnTo>
                      <a:pt x="40" y="22"/>
                    </a:lnTo>
                    <a:lnTo>
                      <a:pt x="46" y="24"/>
                    </a:lnTo>
                    <a:lnTo>
                      <a:pt x="50" y="28"/>
                    </a:lnTo>
                    <a:lnTo>
                      <a:pt x="52" y="34"/>
                    </a:lnTo>
                    <a:lnTo>
                      <a:pt x="56" y="46"/>
                    </a:lnTo>
                    <a:lnTo>
                      <a:pt x="58" y="58"/>
                    </a:lnTo>
                    <a:lnTo>
                      <a:pt x="58" y="62"/>
                    </a:lnTo>
                    <a:lnTo>
                      <a:pt x="56" y="68"/>
                    </a:lnTo>
                    <a:lnTo>
                      <a:pt x="54" y="74"/>
                    </a:lnTo>
                    <a:lnTo>
                      <a:pt x="54" y="76"/>
                    </a:lnTo>
                    <a:lnTo>
                      <a:pt x="56" y="78"/>
                    </a:lnTo>
                    <a:lnTo>
                      <a:pt x="62" y="78"/>
                    </a:lnTo>
                    <a:lnTo>
                      <a:pt x="62" y="84"/>
                    </a:lnTo>
                    <a:lnTo>
                      <a:pt x="66" y="90"/>
                    </a:lnTo>
                    <a:lnTo>
                      <a:pt x="70" y="94"/>
                    </a:lnTo>
                    <a:lnTo>
                      <a:pt x="74" y="94"/>
                    </a:lnTo>
                    <a:lnTo>
                      <a:pt x="78" y="106"/>
                    </a:lnTo>
                    <a:lnTo>
                      <a:pt x="82" y="112"/>
                    </a:lnTo>
                    <a:lnTo>
                      <a:pt x="86" y="118"/>
                    </a:lnTo>
                    <a:lnTo>
                      <a:pt x="90" y="120"/>
                    </a:lnTo>
                    <a:lnTo>
                      <a:pt x="92" y="122"/>
                    </a:lnTo>
                    <a:lnTo>
                      <a:pt x="94" y="124"/>
                    </a:lnTo>
                    <a:lnTo>
                      <a:pt x="92" y="128"/>
                    </a:lnTo>
                    <a:lnTo>
                      <a:pt x="90" y="134"/>
                    </a:lnTo>
                    <a:lnTo>
                      <a:pt x="92" y="140"/>
                    </a:lnTo>
                    <a:lnTo>
                      <a:pt x="98" y="150"/>
                    </a:lnTo>
                    <a:lnTo>
                      <a:pt x="112" y="164"/>
                    </a:lnTo>
                    <a:lnTo>
                      <a:pt x="120" y="172"/>
                    </a:lnTo>
                    <a:lnTo>
                      <a:pt x="126" y="180"/>
                    </a:lnTo>
                    <a:lnTo>
                      <a:pt x="132" y="190"/>
                    </a:lnTo>
                    <a:lnTo>
                      <a:pt x="140" y="200"/>
                    </a:lnTo>
                    <a:lnTo>
                      <a:pt x="140" y="216"/>
                    </a:lnTo>
                    <a:lnTo>
                      <a:pt x="142" y="220"/>
                    </a:lnTo>
                    <a:lnTo>
                      <a:pt x="142" y="224"/>
                    </a:lnTo>
                    <a:lnTo>
                      <a:pt x="142" y="230"/>
                    </a:lnTo>
                    <a:lnTo>
                      <a:pt x="140" y="234"/>
                    </a:lnTo>
                    <a:lnTo>
                      <a:pt x="138" y="234"/>
                    </a:lnTo>
                    <a:lnTo>
                      <a:pt x="138" y="236"/>
                    </a:lnTo>
                    <a:lnTo>
                      <a:pt x="138" y="242"/>
                    </a:lnTo>
                    <a:lnTo>
                      <a:pt x="134" y="242"/>
                    </a:lnTo>
                    <a:lnTo>
                      <a:pt x="134" y="248"/>
                    </a:lnTo>
                    <a:lnTo>
                      <a:pt x="136" y="254"/>
                    </a:lnTo>
                    <a:lnTo>
                      <a:pt x="140" y="260"/>
                    </a:lnTo>
                    <a:lnTo>
                      <a:pt x="148" y="268"/>
                    </a:lnTo>
                    <a:lnTo>
                      <a:pt x="158" y="274"/>
                    </a:lnTo>
                    <a:lnTo>
                      <a:pt x="162" y="280"/>
                    </a:lnTo>
                    <a:lnTo>
                      <a:pt x="166" y="284"/>
                    </a:lnTo>
                    <a:lnTo>
                      <a:pt x="170" y="288"/>
                    </a:lnTo>
                    <a:lnTo>
                      <a:pt x="178" y="288"/>
                    </a:lnTo>
                    <a:lnTo>
                      <a:pt x="186" y="290"/>
                    </a:lnTo>
                    <a:lnTo>
                      <a:pt x="192" y="294"/>
                    </a:lnTo>
                    <a:lnTo>
                      <a:pt x="204" y="304"/>
                    </a:lnTo>
                    <a:lnTo>
                      <a:pt x="212" y="310"/>
                    </a:lnTo>
                    <a:lnTo>
                      <a:pt x="220" y="314"/>
                    </a:lnTo>
                    <a:lnTo>
                      <a:pt x="234" y="320"/>
                    </a:lnTo>
                    <a:lnTo>
                      <a:pt x="250" y="328"/>
                    </a:lnTo>
                    <a:lnTo>
                      <a:pt x="264" y="334"/>
                    </a:lnTo>
                    <a:lnTo>
                      <a:pt x="272" y="336"/>
                    </a:lnTo>
                    <a:lnTo>
                      <a:pt x="280" y="336"/>
                    </a:lnTo>
                    <a:lnTo>
                      <a:pt x="286" y="336"/>
                    </a:lnTo>
                    <a:lnTo>
                      <a:pt x="294" y="330"/>
                    </a:lnTo>
                    <a:lnTo>
                      <a:pt x="300" y="326"/>
                    </a:lnTo>
                    <a:lnTo>
                      <a:pt x="306" y="324"/>
                    </a:lnTo>
                    <a:lnTo>
                      <a:pt x="312" y="326"/>
                    </a:lnTo>
                    <a:lnTo>
                      <a:pt x="318" y="328"/>
                    </a:lnTo>
                    <a:lnTo>
                      <a:pt x="328" y="334"/>
                    </a:lnTo>
                    <a:lnTo>
                      <a:pt x="336" y="342"/>
                    </a:lnTo>
                    <a:lnTo>
                      <a:pt x="342" y="350"/>
                    </a:lnTo>
                    <a:lnTo>
                      <a:pt x="348" y="360"/>
                    </a:lnTo>
                    <a:lnTo>
                      <a:pt x="352" y="346"/>
                    </a:lnTo>
                    <a:lnTo>
                      <a:pt x="354" y="338"/>
                    </a:lnTo>
                    <a:lnTo>
                      <a:pt x="358" y="334"/>
                    </a:lnTo>
                    <a:lnTo>
                      <a:pt x="380" y="334"/>
                    </a:lnTo>
                    <a:lnTo>
                      <a:pt x="380" y="328"/>
                    </a:lnTo>
                    <a:lnTo>
                      <a:pt x="378" y="322"/>
                    </a:lnTo>
                    <a:lnTo>
                      <a:pt x="374" y="320"/>
                    </a:lnTo>
                    <a:lnTo>
                      <a:pt x="372" y="316"/>
                    </a:lnTo>
                    <a:lnTo>
                      <a:pt x="370" y="312"/>
                    </a:lnTo>
                    <a:lnTo>
                      <a:pt x="374" y="304"/>
                    </a:lnTo>
                    <a:lnTo>
                      <a:pt x="378" y="300"/>
                    </a:lnTo>
                    <a:lnTo>
                      <a:pt x="382" y="298"/>
                    </a:lnTo>
                    <a:lnTo>
                      <a:pt x="408" y="298"/>
                    </a:lnTo>
                    <a:lnTo>
                      <a:pt x="412" y="298"/>
                    </a:lnTo>
                    <a:lnTo>
                      <a:pt x="414" y="296"/>
                    </a:lnTo>
                    <a:lnTo>
                      <a:pt x="416" y="292"/>
                    </a:lnTo>
                    <a:lnTo>
                      <a:pt x="418" y="288"/>
                    </a:lnTo>
                    <a:lnTo>
                      <a:pt x="420" y="286"/>
                    </a:lnTo>
                    <a:lnTo>
                      <a:pt x="424" y="286"/>
                    </a:lnTo>
                    <a:lnTo>
                      <a:pt x="426" y="286"/>
                    </a:lnTo>
                    <a:lnTo>
                      <a:pt x="428" y="288"/>
                    </a:lnTo>
                    <a:lnTo>
                      <a:pt x="428" y="292"/>
                    </a:lnTo>
                    <a:lnTo>
                      <a:pt x="430" y="29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6" name="Freeform 51"/>
              <p:cNvSpPr>
                <a:spLocks/>
              </p:cNvSpPr>
              <p:nvPr/>
            </p:nvSpPr>
            <p:spPr bwMode="auto">
              <a:xfrm>
                <a:off x="2053948" y="3226336"/>
                <a:ext cx="98805" cy="63745"/>
              </a:xfrm>
              <a:custGeom>
                <a:avLst/>
                <a:gdLst/>
                <a:ahLst/>
                <a:cxnLst>
                  <a:cxn ang="0">
                    <a:pos x="0" y="34"/>
                  </a:cxn>
                  <a:cxn ang="0">
                    <a:pos x="0" y="28"/>
                  </a:cxn>
                  <a:cxn ang="0">
                    <a:pos x="2" y="18"/>
                  </a:cxn>
                  <a:cxn ang="0">
                    <a:pos x="2" y="6"/>
                  </a:cxn>
                  <a:cxn ang="0">
                    <a:pos x="4" y="4"/>
                  </a:cxn>
                  <a:cxn ang="0">
                    <a:pos x="4" y="0"/>
                  </a:cxn>
                  <a:cxn ang="0">
                    <a:pos x="16" y="2"/>
                  </a:cxn>
                  <a:cxn ang="0">
                    <a:pos x="28" y="2"/>
                  </a:cxn>
                  <a:cxn ang="0">
                    <a:pos x="28" y="4"/>
                  </a:cxn>
                  <a:cxn ang="0">
                    <a:pos x="30" y="4"/>
                  </a:cxn>
                  <a:cxn ang="0">
                    <a:pos x="36" y="4"/>
                  </a:cxn>
                  <a:cxn ang="0">
                    <a:pos x="38" y="4"/>
                  </a:cxn>
                  <a:cxn ang="0">
                    <a:pos x="40" y="6"/>
                  </a:cxn>
                  <a:cxn ang="0">
                    <a:pos x="42" y="10"/>
                  </a:cxn>
                  <a:cxn ang="0">
                    <a:pos x="44" y="10"/>
                  </a:cxn>
                  <a:cxn ang="0">
                    <a:pos x="44" y="12"/>
                  </a:cxn>
                  <a:cxn ang="0">
                    <a:pos x="46" y="14"/>
                  </a:cxn>
                  <a:cxn ang="0">
                    <a:pos x="52" y="16"/>
                  </a:cxn>
                  <a:cxn ang="0">
                    <a:pos x="56" y="18"/>
                  </a:cxn>
                  <a:cxn ang="0">
                    <a:pos x="58" y="20"/>
                  </a:cxn>
                  <a:cxn ang="0">
                    <a:pos x="62" y="28"/>
                  </a:cxn>
                  <a:cxn ang="0">
                    <a:pos x="56" y="30"/>
                  </a:cxn>
                  <a:cxn ang="0">
                    <a:pos x="54" y="34"/>
                  </a:cxn>
                  <a:cxn ang="0">
                    <a:pos x="52" y="32"/>
                  </a:cxn>
                  <a:cxn ang="0">
                    <a:pos x="50" y="30"/>
                  </a:cxn>
                  <a:cxn ang="0">
                    <a:pos x="32" y="30"/>
                  </a:cxn>
                  <a:cxn ang="0">
                    <a:pos x="30" y="32"/>
                  </a:cxn>
                  <a:cxn ang="0">
                    <a:pos x="28" y="32"/>
                  </a:cxn>
                  <a:cxn ang="0">
                    <a:pos x="20" y="32"/>
                  </a:cxn>
                  <a:cxn ang="0">
                    <a:pos x="14" y="32"/>
                  </a:cxn>
                  <a:cxn ang="0">
                    <a:pos x="12" y="36"/>
                  </a:cxn>
                  <a:cxn ang="0">
                    <a:pos x="8" y="38"/>
                  </a:cxn>
                  <a:cxn ang="0">
                    <a:pos x="2" y="40"/>
                  </a:cxn>
                  <a:cxn ang="0">
                    <a:pos x="2" y="38"/>
                  </a:cxn>
                  <a:cxn ang="0">
                    <a:pos x="2" y="36"/>
                  </a:cxn>
                  <a:cxn ang="0">
                    <a:pos x="0" y="34"/>
                  </a:cxn>
                </a:cxnLst>
                <a:rect l="0" t="0" r="r" b="b"/>
                <a:pathLst>
                  <a:path w="62" h="40">
                    <a:moveTo>
                      <a:pt x="0" y="34"/>
                    </a:moveTo>
                    <a:lnTo>
                      <a:pt x="0" y="28"/>
                    </a:lnTo>
                    <a:lnTo>
                      <a:pt x="2" y="18"/>
                    </a:lnTo>
                    <a:lnTo>
                      <a:pt x="2" y="6"/>
                    </a:lnTo>
                    <a:lnTo>
                      <a:pt x="4" y="4"/>
                    </a:lnTo>
                    <a:lnTo>
                      <a:pt x="4" y="0"/>
                    </a:lnTo>
                    <a:lnTo>
                      <a:pt x="16" y="2"/>
                    </a:lnTo>
                    <a:lnTo>
                      <a:pt x="28" y="2"/>
                    </a:lnTo>
                    <a:lnTo>
                      <a:pt x="28" y="4"/>
                    </a:lnTo>
                    <a:lnTo>
                      <a:pt x="30" y="4"/>
                    </a:lnTo>
                    <a:lnTo>
                      <a:pt x="36" y="4"/>
                    </a:lnTo>
                    <a:lnTo>
                      <a:pt x="38" y="4"/>
                    </a:lnTo>
                    <a:lnTo>
                      <a:pt x="40" y="6"/>
                    </a:lnTo>
                    <a:lnTo>
                      <a:pt x="42" y="10"/>
                    </a:lnTo>
                    <a:lnTo>
                      <a:pt x="44" y="10"/>
                    </a:lnTo>
                    <a:lnTo>
                      <a:pt x="44" y="12"/>
                    </a:lnTo>
                    <a:lnTo>
                      <a:pt x="46" y="14"/>
                    </a:lnTo>
                    <a:lnTo>
                      <a:pt x="52" y="16"/>
                    </a:lnTo>
                    <a:lnTo>
                      <a:pt x="56" y="18"/>
                    </a:lnTo>
                    <a:lnTo>
                      <a:pt x="58" y="20"/>
                    </a:lnTo>
                    <a:lnTo>
                      <a:pt x="62" y="28"/>
                    </a:lnTo>
                    <a:lnTo>
                      <a:pt x="56" y="30"/>
                    </a:lnTo>
                    <a:lnTo>
                      <a:pt x="54" y="34"/>
                    </a:lnTo>
                    <a:lnTo>
                      <a:pt x="52" y="32"/>
                    </a:lnTo>
                    <a:lnTo>
                      <a:pt x="50" y="30"/>
                    </a:lnTo>
                    <a:lnTo>
                      <a:pt x="32" y="30"/>
                    </a:lnTo>
                    <a:lnTo>
                      <a:pt x="30" y="32"/>
                    </a:lnTo>
                    <a:lnTo>
                      <a:pt x="28" y="32"/>
                    </a:lnTo>
                    <a:lnTo>
                      <a:pt x="20" y="32"/>
                    </a:lnTo>
                    <a:lnTo>
                      <a:pt x="14" y="32"/>
                    </a:lnTo>
                    <a:lnTo>
                      <a:pt x="12" y="36"/>
                    </a:lnTo>
                    <a:lnTo>
                      <a:pt x="8" y="38"/>
                    </a:lnTo>
                    <a:lnTo>
                      <a:pt x="2" y="40"/>
                    </a:lnTo>
                    <a:lnTo>
                      <a:pt x="2" y="38"/>
                    </a:lnTo>
                    <a:lnTo>
                      <a:pt x="2" y="36"/>
                    </a:lnTo>
                    <a:lnTo>
                      <a:pt x="0" y="3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7" name="Freeform 52"/>
              <p:cNvSpPr>
                <a:spLocks/>
              </p:cNvSpPr>
              <p:nvPr/>
            </p:nvSpPr>
            <p:spPr bwMode="auto">
              <a:xfrm>
                <a:off x="1885024" y="3267770"/>
                <a:ext cx="54183" cy="25498"/>
              </a:xfrm>
              <a:custGeom>
                <a:avLst/>
                <a:gdLst/>
                <a:ahLst/>
                <a:cxnLst>
                  <a:cxn ang="0">
                    <a:pos x="0" y="8"/>
                  </a:cxn>
                  <a:cxn ang="0">
                    <a:pos x="0" y="4"/>
                  </a:cxn>
                  <a:cxn ang="0">
                    <a:pos x="2" y="2"/>
                  </a:cxn>
                  <a:cxn ang="0">
                    <a:pos x="8" y="0"/>
                  </a:cxn>
                  <a:cxn ang="0">
                    <a:pos x="14" y="0"/>
                  </a:cxn>
                  <a:cxn ang="0">
                    <a:pos x="22" y="4"/>
                  </a:cxn>
                  <a:cxn ang="0">
                    <a:pos x="34" y="12"/>
                  </a:cxn>
                  <a:cxn ang="0">
                    <a:pos x="28" y="14"/>
                  </a:cxn>
                  <a:cxn ang="0">
                    <a:pos x="22" y="16"/>
                  </a:cxn>
                  <a:cxn ang="0">
                    <a:pos x="10" y="14"/>
                  </a:cxn>
                  <a:cxn ang="0">
                    <a:pos x="4" y="10"/>
                  </a:cxn>
                  <a:cxn ang="0">
                    <a:pos x="0" y="6"/>
                  </a:cxn>
                  <a:cxn ang="0">
                    <a:pos x="0" y="8"/>
                  </a:cxn>
                </a:cxnLst>
                <a:rect l="0" t="0" r="r" b="b"/>
                <a:pathLst>
                  <a:path w="34" h="16">
                    <a:moveTo>
                      <a:pt x="0" y="8"/>
                    </a:moveTo>
                    <a:lnTo>
                      <a:pt x="0" y="4"/>
                    </a:lnTo>
                    <a:lnTo>
                      <a:pt x="2" y="2"/>
                    </a:lnTo>
                    <a:lnTo>
                      <a:pt x="8" y="0"/>
                    </a:lnTo>
                    <a:lnTo>
                      <a:pt x="14" y="0"/>
                    </a:lnTo>
                    <a:lnTo>
                      <a:pt x="22" y="4"/>
                    </a:lnTo>
                    <a:lnTo>
                      <a:pt x="34" y="12"/>
                    </a:lnTo>
                    <a:lnTo>
                      <a:pt x="28" y="14"/>
                    </a:lnTo>
                    <a:lnTo>
                      <a:pt x="22" y="16"/>
                    </a:lnTo>
                    <a:lnTo>
                      <a:pt x="10" y="14"/>
                    </a:lnTo>
                    <a:lnTo>
                      <a:pt x="4" y="10"/>
                    </a:lnTo>
                    <a:lnTo>
                      <a:pt x="0" y="6"/>
                    </a:lnTo>
                    <a:lnTo>
                      <a:pt x="0"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8" name="Freeform 53"/>
              <p:cNvSpPr>
                <a:spLocks/>
              </p:cNvSpPr>
              <p:nvPr/>
            </p:nvSpPr>
            <p:spPr bwMode="auto">
              <a:xfrm>
                <a:off x="1987016" y="3223149"/>
                <a:ext cx="165737" cy="66932"/>
              </a:xfrm>
              <a:custGeom>
                <a:avLst/>
                <a:gdLst/>
                <a:ahLst/>
                <a:cxnLst>
                  <a:cxn ang="0">
                    <a:pos x="44" y="42"/>
                  </a:cxn>
                  <a:cxn ang="0">
                    <a:pos x="44" y="40"/>
                  </a:cxn>
                  <a:cxn ang="0">
                    <a:pos x="44" y="36"/>
                  </a:cxn>
                  <a:cxn ang="0">
                    <a:pos x="14" y="36"/>
                  </a:cxn>
                  <a:cxn ang="0">
                    <a:pos x="4" y="34"/>
                  </a:cxn>
                  <a:cxn ang="0">
                    <a:pos x="2" y="32"/>
                  </a:cxn>
                  <a:cxn ang="0">
                    <a:pos x="0" y="28"/>
                  </a:cxn>
                  <a:cxn ang="0">
                    <a:pos x="14" y="24"/>
                  </a:cxn>
                  <a:cxn ang="0">
                    <a:pos x="20" y="26"/>
                  </a:cxn>
                  <a:cxn ang="0">
                    <a:pos x="26" y="28"/>
                  </a:cxn>
                  <a:cxn ang="0">
                    <a:pos x="30" y="26"/>
                  </a:cxn>
                  <a:cxn ang="0">
                    <a:pos x="32" y="22"/>
                  </a:cxn>
                  <a:cxn ang="0">
                    <a:pos x="30" y="20"/>
                  </a:cxn>
                  <a:cxn ang="0">
                    <a:pos x="30" y="16"/>
                  </a:cxn>
                  <a:cxn ang="0">
                    <a:pos x="30" y="10"/>
                  </a:cxn>
                  <a:cxn ang="0">
                    <a:pos x="24" y="8"/>
                  </a:cxn>
                  <a:cxn ang="0">
                    <a:pos x="22" y="6"/>
                  </a:cxn>
                  <a:cxn ang="0">
                    <a:pos x="22" y="2"/>
                  </a:cxn>
                  <a:cxn ang="0">
                    <a:pos x="26" y="2"/>
                  </a:cxn>
                  <a:cxn ang="0">
                    <a:pos x="30" y="0"/>
                  </a:cxn>
                  <a:cxn ang="0">
                    <a:pos x="50" y="2"/>
                  </a:cxn>
                  <a:cxn ang="0">
                    <a:pos x="70" y="4"/>
                  </a:cxn>
                  <a:cxn ang="0">
                    <a:pos x="70" y="6"/>
                  </a:cxn>
                  <a:cxn ang="0">
                    <a:pos x="72" y="6"/>
                  </a:cxn>
                  <a:cxn ang="0">
                    <a:pos x="78" y="6"/>
                  </a:cxn>
                  <a:cxn ang="0">
                    <a:pos x="80" y="6"/>
                  </a:cxn>
                  <a:cxn ang="0">
                    <a:pos x="82" y="8"/>
                  </a:cxn>
                  <a:cxn ang="0">
                    <a:pos x="84" y="12"/>
                  </a:cxn>
                  <a:cxn ang="0">
                    <a:pos x="86" y="12"/>
                  </a:cxn>
                  <a:cxn ang="0">
                    <a:pos x="86" y="14"/>
                  </a:cxn>
                  <a:cxn ang="0">
                    <a:pos x="88" y="16"/>
                  </a:cxn>
                  <a:cxn ang="0">
                    <a:pos x="94" y="18"/>
                  </a:cxn>
                  <a:cxn ang="0">
                    <a:pos x="98" y="20"/>
                  </a:cxn>
                  <a:cxn ang="0">
                    <a:pos x="100" y="22"/>
                  </a:cxn>
                  <a:cxn ang="0">
                    <a:pos x="104" y="30"/>
                  </a:cxn>
                  <a:cxn ang="0">
                    <a:pos x="98" y="32"/>
                  </a:cxn>
                  <a:cxn ang="0">
                    <a:pos x="96" y="36"/>
                  </a:cxn>
                  <a:cxn ang="0">
                    <a:pos x="94" y="34"/>
                  </a:cxn>
                  <a:cxn ang="0">
                    <a:pos x="92" y="32"/>
                  </a:cxn>
                  <a:cxn ang="0">
                    <a:pos x="74" y="32"/>
                  </a:cxn>
                  <a:cxn ang="0">
                    <a:pos x="72" y="34"/>
                  </a:cxn>
                  <a:cxn ang="0">
                    <a:pos x="70" y="34"/>
                  </a:cxn>
                  <a:cxn ang="0">
                    <a:pos x="62" y="34"/>
                  </a:cxn>
                  <a:cxn ang="0">
                    <a:pos x="56" y="34"/>
                  </a:cxn>
                  <a:cxn ang="0">
                    <a:pos x="54" y="38"/>
                  </a:cxn>
                  <a:cxn ang="0">
                    <a:pos x="50" y="40"/>
                  </a:cxn>
                  <a:cxn ang="0">
                    <a:pos x="44" y="42"/>
                  </a:cxn>
                </a:cxnLst>
                <a:rect l="0" t="0" r="r" b="b"/>
                <a:pathLst>
                  <a:path w="104" h="42">
                    <a:moveTo>
                      <a:pt x="44" y="42"/>
                    </a:moveTo>
                    <a:lnTo>
                      <a:pt x="44" y="40"/>
                    </a:lnTo>
                    <a:lnTo>
                      <a:pt x="44" y="36"/>
                    </a:lnTo>
                    <a:lnTo>
                      <a:pt x="14" y="36"/>
                    </a:lnTo>
                    <a:lnTo>
                      <a:pt x="4" y="34"/>
                    </a:lnTo>
                    <a:lnTo>
                      <a:pt x="2" y="32"/>
                    </a:lnTo>
                    <a:lnTo>
                      <a:pt x="0" y="28"/>
                    </a:lnTo>
                    <a:lnTo>
                      <a:pt x="14" y="24"/>
                    </a:lnTo>
                    <a:lnTo>
                      <a:pt x="20" y="26"/>
                    </a:lnTo>
                    <a:lnTo>
                      <a:pt x="26" y="28"/>
                    </a:lnTo>
                    <a:lnTo>
                      <a:pt x="30" y="26"/>
                    </a:lnTo>
                    <a:lnTo>
                      <a:pt x="32" y="22"/>
                    </a:lnTo>
                    <a:lnTo>
                      <a:pt x="30" y="20"/>
                    </a:lnTo>
                    <a:lnTo>
                      <a:pt x="30" y="16"/>
                    </a:lnTo>
                    <a:lnTo>
                      <a:pt x="30" y="10"/>
                    </a:lnTo>
                    <a:lnTo>
                      <a:pt x="24" y="8"/>
                    </a:lnTo>
                    <a:lnTo>
                      <a:pt x="22" y="6"/>
                    </a:lnTo>
                    <a:lnTo>
                      <a:pt x="22" y="2"/>
                    </a:lnTo>
                    <a:lnTo>
                      <a:pt x="26" y="2"/>
                    </a:lnTo>
                    <a:lnTo>
                      <a:pt x="30" y="0"/>
                    </a:lnTo>
                    <a:lnTo>
                      <a:pt x="50" y="2"/>
                    </a:lnTo>
                    <a:lnTo>
                      <a:pt x="70" y="4"/>
                    </a:lnTo>
                    <a:lnTo>
                      <a:pt x="70" y="6"/>
                    </a:lnTo>
                    <a:lnTo>
                      <a:pt x="72" y="6"/>
                    </a:lnTo>
                    <a:lnTo>
                      <a:pt x="78" y="6"/>
                    </a:lnTo>
                    <a:lnTo>
                      <a:pt x="80" y="6"/>
                    </a:lnTo>
                    <a:lnTo>
                      <a:pt x="82" y="8"/>
                    </a:lnTo>
                    <a:lnTo>
                      <a:pt x="84" y="12"/>
                    </a:lnTo>
                    <a:lnTo>
                      <a:pt x="86" y="12"/>
                    </a:lnTo>
                    <a:lnTo>
                      <a:pt x="86" y="14"/>
                    </a:lnTo>
                    <a:lnTo>
                      <a:pt x="88" y="16"/>
                    </a:lnTo>
                    <a:lnTo>
                      <a:pt x="94" y="18"/>
                    </a:lnTo>
                    <a:lnTo>
                      <a:pt x="98" y="20"/>
                    </a:lnTo>
                    <a:lnTo>
                      <a:pt x="100" y="22"/>
                    </a:lnTo>
                    <a:lnTo>
                      <a:pt x="104" y="30"/>
                    </a:lnTo>
                    <a:lnTo>
                      <a:pt x="98" y="32"/>
                    </a:lnTo>
                    <a:lnTo>
                      <a:pt x="96" y="36"/>
                    </a:lnTo>
                    <a:lnTo>
                      <a:pt x="94" y="34"/>
                    </a:lnTo>
                    <a:lnTo>
                      <a:pt x="92" y="32"/>
                    </a:lnTo>
                    <a:lnTo>
                      <a:pt x="74" y="32"/>
                    </a:lnTo>
                    <a:lnTo>
                      <a:pt x="72" y="34"/>
                    </a:lnTo>
                    <a:lnTo>
                      <a:pt x="70" y="34"/>
                    </a:lnTo>
                    <a:lnTo>
                      <a:pt x="62" y="34"/>
                    </a:lnTo>
                    <a:lnTo>
                      <a:pt x="56" y="34"/>
                    </a:lnTo>
                    <a:lnTo>
                      <a:pt x="54" y="38"/>
                    </a:lnTo>
                    <a:lnTo>
                      <a:pt x="50" y="40"/>
                    </a:lnTo>
                    <a:lnTo>
                      <a:pt x="44" y="42"/>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99" name="Freeform 54"/>
              <p:cNvSpPr>
                <a:spLocks/>
              </p:cNvSpPr>
              <p:nvPr/>
            </p:nvSpPr>
            <p:spPr bwMode="auto">
              <a:xfrm>
                <a:off x="2178251" y="3267770"/>
                <a:ext cx="44621" cy="19123"/>
              </a:xfrm>
              <a:custGeom>
                <a:avLst/>
                <a:gdLst/>
                <a:ahLst/>
                <a:cxnLst>
                  <a:cxn ang="0">
                    <a:pos x="10" y="2"/>
                  </a:cxn>
                  <a:cxn ang="0">
                    <a:pos x="24" y="0"/>
                  </a:cxn>
                  <a:cxn ang="0">
                    <a:pos x="26" y="2"/>
                  </a:cxn>
                  <a:cxn ang="0">
                    <a:pos x="28" y="6"/>
                  </a:cxn>
                  <a:cxn ang="0">
                    <a:pos x="26" y="8"/>
                  </a:cxn>
                  <a:cxn ang="0">
                    <a:pos x="22" y="10"/>
                  </a:cxn>
                  <a:cxn ang="0">
                    <a:pos x="12" y="12"/>
                  </a:cxn>
                  <a:cxn ang="0">
                    <a:pos x="4" y="10"/>
                  </a:cxn>
                  <a:cxn ang="0">
                    <a:pos x="0" y="8"/>
                  </a:cxn>
                  <a:cxn ang="0">
                    <a:pos x="0" y="2"/>
                  </a:cxn>
                  <a:cxn ang="0">
                    <a:pos x="10" y="2"/>
                  </a:cxn>
                </a:cxnLst>
                <a:rect l="0" t="0" r="r" b="b"/>
                <a:pathLst>
                  <a:path w="28" h="12">
                    <a:moveTo>
                      <a:pt x="10" y="2"/>
                    </a:moveTo>
                    <a:lnTo>
                      <a:pt x="24" y="0"/>
                    </a:lnTo>
                    <a:lnTo>
                      <a:pt x="26" y="2"/>
                    </a:lnTo>
                    <a:lnTo>
                      <a:pt x="28" y="6"/>
                    </a:lnTo>
                    <a:lnTo>
                      <a:pt x="26" y="8"/>
                    </a:lnTo>
                    <a:lnTo>
                      <a:pt x="22" y="10"/>
                    </a:lnTo>
                    <a:lnTo>
                      <a:pt x="12" y="12"/>
                    </a:lnTo>
                    <a:lnTo>
                      <a:pt x="4" y="10"/>
                    </a:lnTo>
                    <a:lnTo>
                      <a:pt x="0" y="8"/>
                    </a:lnTo>
                    <a:lnTo>
                      <a:pt x="0" y="2"/>
                    </a:lnTo>
                    <a:lnTo>
                      <a:pt x="10"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0" name="Freeform 55"/>
              <p:cNvSpPr>
                <a:spLocks/>
              </p:cNvSpPr>
              <p:nvPr/>
            </p:nvSpPr>
            <p:spPr bwMode="auto">
              <a:xfrm>
                <a:off x="1547176" y="3404822"/>
                <a:ext cx="66932" cy="28685"/>
              </a:xfrm>
              <a:custGeom>
                <a:avLst/>
                <a:gdLst/>
                <a:ahLst/>
                <a:cxnLst>
                  <a:cxn ang="0">
                    <a:pos x="40" y="18"/>
                  </a:cxn>
                  <a:cxn ang="0">
                    <a:pos x="42" y="18"/>
                  </a:cxn>
                  <a:cxn ang="0">
                    <a:pos x="26" y="18"/>
                  </a:cxn>
                  <a:cxn ang="0">
                    <a:pos x="12" y="14"/>
                  </a:cxn>
                  <a:cxn ang="0">
                    <a:pos x="4" y="12"/>
                  </a:cxn>
                  <a:cxn ang="0">
                    <a:pos x="0" y="8"/>
                  </a:cxn>
                  <a:cxn ang="0">
                    <a:pos x="6" y="6"/>
                  </a:cxn>
                  <a:cxn ang="0">
                    <a:pos x="8" y="0"/>
                  </a:cxn>
                  <a:cxn ang="0">
                    <a:pos x="14" y="0"/>
                  </a:cxn>
                  <a:cxn ang="0">
                    <a:pos x="18" y="2"/>
                  </a:cxn>
                  <a:cxn ang="0">
                    <a:pos x="22" y="4"/>
                  </a:cxn>
                  <a:cxn ang="0">
                    <a:pos x="26" y="8"/>
                  </a:cxn>
                  <a:cxn ang="0">
                    <a:pos x="32" y="10"/>
                  </a:cxn>
                  <a:cxn ang="0">
                    <a:pos x="36" y="10"/>
                  </a:cxn>
                  <a:cxn ang="0">
                    <a:pos x="38" y="12"/>
                  </a:cxn>
                  <a:cxn ang="0">
                    <a:pos x="40" y="16"/>
                  </a:cxn>
                  <a:cxn ang="0">
                    <a:pos x="40" y="18"/>
                  </a:cxn>
                </a:cxnLst>
                <a:rect l="0" t="0" r="r" b="b"/>
                <a:pathLst>
                  <a:path w="42" h="18">
                    <a:moveTo>
                      <a:pt x="40" y="18"/>
                    </a:moveTo>
                    <a:lnTo>
                      <a:pt x="42" y="18"/>
                    </a:lnTo>
                    <a:lnTo>
                      <a:pt x="26" y="18"/>
                    </a:lnTo>
                    <a:lnTo>
                      <a:pt x="12" y="14"/>
                    </a:lnTo>
                    <a:lnTo>
                      <a:pt x="4" y="12"/>
                    </a:lnTo>
                    <a:lnTo>
                      <a:pt x="0" y="8"/>
                    </a:lnTo>
                    <a:lnTo>
                      <a:pt x="6" y="6"/>
                    </a:lnTo>
                    <a:lnTo>
                      <a:pt x="8" y="0"/>
                    </a:lnTo>
                    <a:lnTo>
                      <a:pt x="14" y="0"/>
                    </a:lnTo>
                    <a:lnTo>
                      <a:pt x="18" y="2"/>
                    </a:lnTo>
                    <a:lnTo>
                      <a:pt x="22" y="4"/>
                    </a:lnTo>
                    <a:lnTo>
                      <a:pt x="26" y="8"/>
                    </a:lnTo>
                    <a:lnTo>
                      <a:pt x="32" y="10"/>
                    </a:lnTo>
                    <a:lnTo>
                      <a:pt x="36" y="10"/>
                    </a:lnTo>
                    <a:lnTo>
                      <a:pt x="38" y="12"/>
                    </a:lnTo>
                    <a:lnTo>
                      <a:pt x="40" y="16"/>
                    </a:lnTo>
                    <a:lnTo>
                      <a:pt x="40" y="1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1" name="Freeform 56"/>
              <p:cNvSpPr>
                <a:spLocks/>
              </p:cNvSpPr>
              <p:nvPr/>
            </p:nvSpPr>
            <p:spPr bwMode="auto">
              <a:xfrm>
                <a:off x="1579049" y="3277332"/>
                <a:ext cx="41434" cy="73307"/>
              </a:xfrm>
              <a:custGeom>
                <a:avLst/>
                <a:gdLst/>
                <a:ahLst/>
                <a:cxnLst>
                  <a:cxn ang="0">
                    <a:pos x="26" y="6"/>
                  </a:cxn>
                  <a:cxn ang="0">
                    <a:pos x="18" y="12"/>
                  </a:cxn>
                  <a:cxn ang="0">
                    <a:pos x="18" y="20"/>
                  </a:cxn>
                  <a:cxn ang="0">
                    <a:pos x="16" y="28"/>
                  </a:cxn>
                  <a:cxn ang="0">
                    <a:pos x="14" y="34"/>
                  </a:cxn>
                  <a:cxn ang="0">
                    <a:pos x="10" y="40"/>
                  </a:cxn>
                  <a:cxn ang="0">
                    <a:pos x="10" y="46"/>
                  </a:cxn>
                  <a:cxn ang="0">
                    <a:pos x="0" y="46"/>
                  </a:cxn>
                  <a:cxn ang="0">
                    <a:pos x="4" y="12"/>
                  </a:cxn>
                  <a:cxn ang="0">
                    <a:pos x="8" y="12"/>
                  </a:cxn>
                  <a:cxn ang="0">
                    <a:pos x="10" y="10"/>
                  </a:cxn>
                  <a:cxn ang="0">
                    <a:pos x="12" y="6"/>
                  </a:cxn>
                  <a:cxn ang="0">
                    <a:pos x="14" y="2"/>
                  </a:cxn>
                  <a:cxn ang="0">
                    <a:pos x="16" y="0"/>
                  </a:cxn>
                  <a:cxn ang="0">
                    <a:pos x="20" y="0"/>
                  </a:cxn>
                  <a:cxn ang="0">
                    <a:pos x="22" y="0"/>
                  </a:cxn>
                  <a:cxn ang="0">
                    <a:pos x="24" y="2"/>
                  </a:cxn>
                  <a:cxn ang="0">
                    <a:pos x="24" y="6"/>
                  </a:cxn>
                  <a:cxn ang="0">
                    <a:pos x="26" y="6"/>
                  </a:cxn>
                </a:cxnLst>
                <a:rect l="0" t="0" r="r" b="b"/>
                <a:pathLst>
                  <a:path w="26" h="46">
                    <a:moveTo>
                      <a:pt x="26" y="6"/>
                    </a:moveTo>
                    <a:lnTo>
                      <a:pt x="18" y="12"/>
                    </a:lnTo>
                    <a:lnTo>
                      <a:pt x="18" y="20"/>
                    </a:lnTo>
                    <a:lnTo>
                      <a:pt x="16" y="28"/>
                    </a:lnTo>
                    <a:lnTo>
                      <a:pt x="14" y="34"/>
                    </a:lnTo>
                    <a:lnTo>
                      <a:pt x="10" y="40"/>
                    </a:lnTo>
                    <a:lnTo>
                      <a:pt x="10" y="46"/>
                    </a:lnTo>
                    <a:lnTo>
                      <a:pt x="0" y="46"/>
                    </a:lnTo>
                    <a:lnTo>
                      <a:pt x="4" y="12"/>
                    </a:lnTo>
                    <a:lnTo>
                      <a:pt x="8" y="12"/>
                    </a:lnTo>
                    <a:lnTo>
                      <a:pt x="10" y="10"/>
                    </a:lnTo>
                    <a:lnTo>
                      <a:pt x="12" y="6"/>
                    </a:lnTo>
                    <a:lnTo>
                      <a:pt x="14" y="2"/>
                    </a:lnTo>
                    <a:lnTo>
                      <a:pt x="16" y="0"/>
                    </a:lnTo>
                    <a:lnTo>
                      <a:pt x="20" y="0"/>
                    </a:lnTo>
                    <a:lnTo>
                      <a:pt x="22" y="0"/>
                    </a:lnTo>
                    <a:lnTo>
                      <a:pt x="24" y="2"/>
                    </a:lnTo>
                    <a:lnTo>
                      <a:pt x="24" y="6"/>
                    </a:lnTo>
                    <a:lnTo>
                      <a:pt x="26"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2" name="Freeform 57"/>
              <p:cNvSpPr>
                <a:spLocks/>
              </p:cNvSpPr>
              <p:nvPr/>
            </p:nvSpPr>
            <p:spPr bwMode="auto">
              <a:xfrm>
                <a:off x="1987016" y="3223149"/>
                <a:ext cx="73307" cy="60558"/>
              </a:xfrm>
              <a:custGeom>
                <a:avLst/>
                <a:gdLst/>
                <a:ahLst/>
                <a:cxnLst>
                  <a:cxn ang="0">
                    <a:pos x="44" y="38"/>
                  </a:cxn>
                  <a:cxn ang="0">
                    <a:pos x="44" y="36"/>
                  </a:cxn>
                  <a:cxn ang="0">
                    <a:pos x="14" y="36"/>
                  </a:cxn>
                  <a:cxn ang="0">
                    <a:pos x="4" y="34"/>
                  </a:cxn>
                  <a:cxn ang="0">
                    <a:pos x="2" y="32"/>
                  </a:cxn>
                  <a:cxn ang="0">
                    <a:pos x="0" y="28"/>
                  </a:cxn>
                  <a:cxn ang="0">
                    <a:pos x="14" y="24"/>
                  </a:cxn>
                  <a:cxn ang="0">
                    <a:pos x="20" y="26"/>
                  </a:cxn>
                  <a:cxn ang="0">
                    <a:pos x="26" y="28"/>
                  </a:cxn>
                  <a:cxn ang="0">
                    <a:pos x="30" y="26"/>
                  </a:cxn>
                  <a:cxn ang="0">
                    <a:pos x="32" y="22"/>
                  </a:cxn>
                  <a:cxn ang="0">
                    <a:pos x="30" y="20"/>
                  </a:cxn>
                  <a:cxn ang="0">
                    <a:pos x="30" y="16"/>
                  </a:cxn>
                  <a:cxn ang="0">
                    <a:pos x="30" y="10"/>
                  </a:cxn>
                  <a:cxn ang="0">
                    <a:pos x="24" y="8"/>
                  </a:cxn>
                  <a:cxn ang="0">
                    <a:pos x="22" y="6"/>
                  </a:cxn>
                  <a:cxn ang="0">
                    <a:pos x="22" y="2"/>
                  </a:cxn>
                  <a:cxn ang="0">
                    <a:pos x="26" y="2"/>
                  </a:cxn>
                  <a:cxn ang="0">
                    <a:pos x="30" y="0"/>
                  </a:cxn>
                  <a:cxn ang="0">
                    <a:pos x="46" y="2"/>
                  </a:cxn>
                  <a:cxn ang="0">
                    <a:pos x="46" y="6"/>
                  </a:cxn>
                  <a:cxn ang="0">
                    <a:pos x="44" y="8"/>
                  </a:cxn>
                  <a:cxn ang="0">
                    <a:pos x="44" y="20"/>
                  </a:cxn>
                  <a:cxn ang="0">
                    <a:pos x="42" y="30"/>
                  </a:cxn>
                  <a:cxn ang="0">
                    <a:pos x="42" y="36"/>
                  </a:cxn>
                  <a:cxn ang="0">
                    <a:pos x="44" y="38"/>
                  </a:cxn>
                </a:cxnLst>
                <a:rect l="0" t="0" r="r" b="b"/>
                <a:pathLst>
                  <a:path w="46" h="38">
                    <a:moveTo>
                      <a:pt x="44" y="38"/>
                    </a:moveTo>
                    <a:lnTo>
                      <a:pt x="44" y="36"/>
                    </a:lnTo>
                    <a:lnTo>
                      <a:pt x="14" y="36"/>
                    </a:lnTo>
                    <a:lnTo>
                      <a:pt x="4" y="34"/>
                    </a:lnTo>
                    <a:lnTo>
                      <a:pt x="2" y="32"/>
                    </a:lnTo>
                    <a:lnTo>
                      <a:pt x="0" y="28"/>
                    </a:lnTo>
                    <a:lnTo>
                      <a:pt x="14" y="24"/>
                    </a:lnTo>
                    <a:lnTo>
                      <a:pt x="20" y="26"/>
                    </a:lnTo>
                    <a:lnTo>
                      <a:pt x="26" y="28"/>
                    </a:lnTo>
                    <a:lnTo>
                      <a:pt x="30" y="26"/>
                    </a:lnTo>
                    <a:lnTo>
                      <a:pt x="32" y="22"/>
                    </a:lnTo>
                    <a:lnTo>
                      <a:pt x="30" y="20"/>
                    </a:lnTo>
                    <a:lnTo>
                      <a:pt x="30" y="16"/>
                    </a:lnTo>
                    <a:lnTo>
                      <a:pt x="30" y="10"/>
                    </a:lnTo>
                    <a:lnTo>
                      <a:pt x="24" y="8"/>
                    </a:lnTo>
                    <a:lnTo>
                      <a:pt x="22" y="6"/>
                    </a:lnTo>
                    <a:lnTo>
                      <a:pt x="22" y="2"/>
                    </a:lnTo>
                    <a:lnTo>
                      <a:pt x="26" y="2"/>
                    </a:lnTo>
                    <a:lnTo>
                      <a:pt x="30" y="0"/>
                    </a:lnTo>
                    <a:lnTo>
                      <a:pt x="46" y="2"/>
                    </a:lnTo>
                    <a:lnTo>
                      <a:pt x="46" y="6"/>
                    </a:lnTo>
                    <a:lnTo>
                      <a:pt x="44" y="8"/>
                    </a:lnTo>
                    <a:lnTo>
                      <a:pt x="44" y="20"/>
                    </a:lnTo>
                    <a:lnTo>
                      <a:pt x="42" y="30"/>
                    </a:lnTo>
                    <a:lnTo>
                      <a:pt x="42" y="36"/>
                    </a:lnTo>
                    <a:lnTo>
                      <a:pt x="44" y="38"/>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3" name="Freeform 58"/>
              <p:cNvSpPr>
                <a:spLocks/>
              </p:cNvSpPr>
              <p:nvPr/>
            </p:nvSpPr>
            <p:spPr bwMode="auto">
              <a:xfrm>
                <a:off x="5147169" y="4214382"/>
                <a:ext cx="213545" cy="430278"/>
              </a:xfrm>
              <a:custGeom>
                <a:avLst/>
                <a:gdLst/>
                <a:ahLst/>
                <a:cxnLst>
                  <a:cxn ang="0">
                    <a:pos x="32" y="90"/>
                  </a:cxn>
                  <a:cxn ang="0">
                    <a:pos x="40" y="82"/>
                  </a:cxn>
                  <a:cxn ang="0">
                    <a:pos x="48" y="74"/>
                  </a:cxn>
                  <a:cxn ang="0">
                    <a:pos x="60" y="74"/>
                  </a:cxn>
                  <a:cxn ang="0">
                    <a:pos x="70" y="70"/>
                  </a:cxn>
                  <a:cxn ang="0">
                    <a:pos x="94" y="34"/>
                  </a:cxn>
                  <a:cxn ang="0">
                    <a:pos x="100" y="30"/>
                  </a:cxn>
                  <a:cxn ang="0">
                    <a:pos x="108" y="28"/>
                  </a:cxn>
                  <a:cxn ang="0">
                    <a:pos x="112" y="14"/>
                  </a:cxn>
                  <a:cxn ang="0">
                    <a:pos x="118" y="0"/>
                  </a:cxn>
                  <a:cxn ang="0">
                    <a:pos x="120" y="18"/>
                  </a:cxn>
                  <a:cxn ang="0">
                    <a:pos x="132" y="56"/>
                  </a:cxn>
                  <a:cxn ang="0">
                    <a:pos x="134" y="74"/>
                  </a:cxn>
                  <a:cxn ang="0">
                    <a:pos x="130" y="80"/>
                  </a:cxn>
                  <a:cxn ang="0">
                    <a:pos x="126" y="76"/>
                  </a:cxn>
                  <a:cxn ang="0">
                    <a:pos x="120" y="74"/>
                  </a:cxn>
                  <a:cxn ang="0">
                    <a:pos x="118" y="84"/>
                  </a:cxn>
                  <a:cxn ang="0">
                    <a:pos x="120" y="92"/>
                  </a:cxn>
                  <a:cxn ang="0">
                    <a:pos x="122" y="98"/>
                  </a:cxn>
                  <a:cxn ang="0">
                    <a:pos x="114" y="114"/>
                  </a:cxn>
                  <a:cxn ang="0">
                    <a:pos x="88" y="174"/>
                  </a:cxn>
                  <a:cxn ang="0">
                    <a:pos x="76" y="222"/>
                  </a:cxn>
                  <a:cxn ang="0">
                    <a:pos x="68" y="240"/>
                  </a:cxn>
                  <a:cxn ang="0">
                    <a:pos x="62" y="258"/>
                  </a:cxn>
                  <a:cxn ang="0">
                    <a:pos x="46" y="264"/>
                  </a:cxn>
                  <a:cxn ang="0">
                    <a:pos x="30" y="270"/>
                  </a:cxn>
                  <a:cxn ang="0">
                    <a:pos x="16" y="262"/>
                  </a:cxn>
                  <a:cxn ang="0">
                    <a:pos x="8" y="246"/>
                  </a:cxn>
                  <a:cxn ang="0">
                    <a:pos x="0" y="206"/>
                  </a:cxn>
                  <a:cxn ang="0">
                    <a:pos x="6" y="188"/>
                  </a:cxn>
                  <a:cxn ang="0">
                    <a:pos x="14" y="176"/>
                  </a:cxn>
                  <a:cxn ang="0">
                    <a:pos x="26" y="156"/>
                  </a:cxn>
                  <a:cxn ang="0">
                    <a:pos x="26" y="138"/>
                  </a:cxn>
                  <a:cxn ang="0">
                    <a:pos x="20" y="124"/>
                  </a:cxn>
                  <a:cxn ang="0">
                    <a:pos x="28" y="90"/>
                  </a:cxn>
                </a:cxnLst>
                <a:rect l="0" t="0" r="r" b="b"/>
                <a:pathLst>
                  <a:path w="134" h="270">
                    <a:moveTo>
                      <a:pt x="28" y="90"/>
                    </a:moveTo>
                    <a:lnTo>
                      <a:pt x="32" y="90"/>
                    </a:lnTo>
                    <a:lnTo>
                      <a:pt x="34" y="88"/>
                    </a:lnTo>
                    <a:lnTo>
                      <a:pt x="40" y="82"/>
                    </a:lnTo>
                    <a:lnTo>
                      <a:pt x="44" y="76"/>
                    </a:lnTo>
                    <a:lnTo>
                      <a:pt x="48" y="74"/>
                    </a:lnTo>
                    <a:lnTo>
                      <a:pt x="52" y="74"/>
                    </a:lnTo>
                    <a:lnTo>
                      <a:pt x="60" y="74"/>
                    </a:lnTo>
                    <a:lnTo>
                      <a:pt x="66" y="72"/>
                    </a:lnTo>
                    <a:lnTo>
                      <a:pt x="70" y="70"/>
                    </a:lnTo>
                    <a:lnTo>
                      <a:pt x="80" y="60"/>
                    </a:lnTo>
                    <a:lnTo>
                      <a:pt x="94" y="34"/>
                    </a:lnTo>
                    <a:lnTo>
                      <a:pt x="96" y="32"/>
                    </a:lnTo>
                    <a:lnTo>
                      <a:pt x="100" y="30"/>
                    </a:lnTo>
                    <a:lnTo>
                      <a:pt x="104" y="28"/>
                    </a:lnTo>
                    <a:lnTo>
                      <a:pt x="108" y="28"/>
                    </a:lnTo>
                    <a:lnTo>
                      <a:pt x="112" y="20"/>
                    </a:lnTo>
                    <a:lnTo>
                      <a:pt x="112" y="14"/>
                    </a:lnTo>
                    <a:lnTo>
                      <a:pt x="114" y="8"/>
                    </a:lnTo>
                    <a:lnTo>
                      <a:pt x="118" y="0"/>
                    </a:lnTo>
                    <a:lnTo>
                      <a:pt x="118" y="10"/>
                    </a:lnTo>
                    <a:lnTo>
                      <a:pt x="120" y="18"/>
                    </a:lnTo>
                    <a:lnTo>
                      <a:pt x="126" y="36"/>
                    </a:lnTo>
                    <a:lnTo>
                      <a:pt x="132" y="56"/>
                    </a:lnTo>
                    <a:lnTo>
                      <a:pt x="134" y="64"/>
                    </a:lnTo>
                    <a:lnTo>
                      <a:pt x="134" y="74"/>
                    </a:lnTo>
                    <a:lnTo>
                      <a:pt x="132" y="78"/>
                    </a:lnTo>
                    <a:lnTo>
                      <a:pt x="130" y="80"/>
                    </a:lnTo>
                    <a:lnTo>
                      <a:pt x="126" y="78"/>
                    </a:lnTo>
                    <a:lnTo>
                      <a:pt x="126" y="76"/>
                    </a:lnTo>
                    <a:lnTo>
                      <a:pt x="124" y="70"/>
                    </a:lnTo>
                    <a:lnTo>
                      <a:pt x="120" y="74"/>
                    </a:lnTo>
                    <a:lnTo>
                      <a:pt x="118" y="76"/>
                    </a:lnTo>
                    <a:lnTo>
                      <a:pt x="118" y="84"/>
                    </a:lnTo>
                    <a:lnTo>
                      <a:pt x="118" y="88"/>
                    </a:lnTo>
                    <a:lnTo>
                      <a:pt x="120" y="92"/>
                    </a:lnTo>
                    <a:lnTo>
                      <a:pt x="122" y="94"/>
                    </a:lnTo>
                    <a:lnTo>
                      <a:pt x="122" y="98"/>
                    </a:lnTo>
                    <a:lnTo>
                      <a:pt x="120" y="104"/>
                    </a:lnTo>
                    <a:lnTo>
                      <a:pt x="114" y="114"/>
                    </a:lnTo>
                    <a:lnTo>
                      <a:pt x="106" y="128"/>
                    </a:lnTo>
                    <a:lnTo>
                      <a:pt x="88" y="174"/>
                    </a:lnTo>
                    <a:lnTo>
                      <a:pt x="80" y="196"/>
                    </a:lnTo>
                    <a:lnTo>
                      <a:pt x="76" y="222"/>
                    </a:lnTo>
                    <a:lnTo>
                      <a:pt x="72" y="232"/>
                    </a:lnTo>
                    <a:lnTo>
                      <a:pt x="68" y="240"/>
                    </a:lnTo>
                    <a:lnTo>
                      <a:pt x="64" y="248"/>
                    </a:lnTo>
                    <a:lnTo>
                      <a:pt x="62" y="258"/>
                    </a:lnTo>
                    <a:lnTo>
                      <a:pt x="52" y="260"/>
                    </a:lnTo>
                    <a:lnTo>
                      <a:pt x="46" y="264"/>
                    </a:lnTo>
                    <a:lnTo>
                      <a:pt x="40" y="268"/>
                    </a:lnTo>
                    <a:lnTo>
                      <a:pt x="30" y="270"/>
                    </a:lnTo>
                    <a:lnTo>
                      <a:pt x="22" y="268"/>
                    </a:lnTo>
                    <a:lnTo>
                      <a:pt x="16" y="262"/>
                    </a:lnTo>
                    <a:lnTo>
                      <a:pt x="12" y="256"/>
                    </a:lnTo>
                    <a:lnTo>
                      <a:pt x="8" y="246"/>
                    </a:lnTo>
                    <a:lnTo>
                      <a:pt x="2" y="226"/>
                    </a:lnTo>
                    <a:lnTo>
                      <a:pt x="0" y="206"/>
                    </a:lnTo>
                    <a:lnTo>
                      <a:pt x="2" y="196"/>
                    </a:lnTo>
                    <a:lnTo>
                      <a:pt x="6" y="188"/>
                    </a:lnTo>
                    <a:lnTo>
                      <a:pt x="10" y="182"/>
                    </a:lnTo>
                    <a:lnTo>
                      <a:pt x="14" y="176"/>
                    </a:lnTo>
                    <a:lnTo>
                      <a:pt x="24" y="164"/>
                    </a:lnTo>
                    <a:lnTo>
                      <a:pt x="26" y="156"/>
                    </a:lnTo>
                    <a:lnTo>
                      <a:pt x="28" y="146"/>
                    </a:lnTo>
                    <a:lnTo>
                      <a:pt x="26" y="138"/>
                    </a:lnTo>
                    <a:lnTo>
                      <a:pt x="22" y="130"/>
                    </a:lnTo>
                    <a:lnTo>
                      <a:pt x="20" y="124"/>
                    </a:lnTo>
                    <a:lnTo>
                      <a:pt x="18" y="116"/>
                    </a:lnTo>
                    <a:lnTo>
                      <a:pt x="28" y="9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4" name="Freeform 59"/>
              <p:cNvSpPr>
                <a:spLocks/>
              </p:cNvSpPr>
              <p:nvPr/>
            </p:nvSpPr>
            <p:spPr bwMode="auto">
              <a:xfrm>
                <a:off x="6597366" y="3659802"/>
                <a:ext cx="302788" cy="353784"/>
              </a:xfrm>
              <a:custGeom>
                <a:avLst/>
                <a:gdLst/>
                <a:ahLst/>
                <a:cxnLst>
                  <a:cxn ang="0">
                    <a:pos x="40" y="50"/>
                  </a:cxn>
                  <a:cxn ang="0">
                    <a:pos x="24" y="32"/>
                  </a:cxn>
                  <a:cxn ang="0">
                    <a:pos x="6" y="16"/>
                  </a:cxn>
                  <a:cxn ang="0">
                    <a:pos x="0" y="6"/>
                  </a:cxn>
                  <a:cxn ang="0">
                    <a:pos x="4" y="2"/>
                  </a:cxn>
                  <a:cxn ang="0">
                    <a:pos x="10" y="2"/>
                  </a:cxn>
                  <a:cxn ang="0">
                    <a:pos x="20" y="8"/>
                  </a:cxn>
                  <a:cxn ang="0">
                    <a:pos x="40" y="8"/>
                  </a:cxn>
                  <a:cxn ang="0">
                    <a:pos x="48" y="16"/>
                  </a:cxn>
                  <a:cxn ang="0">
                    <a:pos x="56" y="30"/>
                  </a:cxn>
                  <a:cxn ang="0">
                    <a:pos x="66" y="38"/>
                  </a:cxn>
                  <a:cxn ang="0">
                    <a:pos x="76" y="42"/>
                  </a:cxn>
                  <a:cxn ang="0">
                    <a:pos x="88" y="56"/>
                  </a:cxn>
                  <a:cxn ang="0">
                    <a:pos x="96" y="68"/>
                  </a:cxn>
                  <a:cxn ang="0">
                    <a:pos x="106" y="68"/>
                  </a:cxn>
                  <a:cxn ang="0">
                    <a:pos x="116" y="78"/>
                  </a:cxn>
                  <a:cxn ang="0">
                    <a:pos x="130" y="90"/>
                  </a:cxn>
                  <a:cxn ang="0">
                    <a:pos x="134" y="92"/>
                  </a:cxn>
                  <a:cxn ang="0">
                    <a:pos x="138" y="94"/>
                  </a:cxn>
                  <a:cxn ang="0">
                    <a:pos x="134" y="102"/>
                  </a:cxn>
                  <a:cxn ang="0">
                    <a:pos x="150" y="110"/>
                  </a:cxn>
                  <a:cxn ang="0">
                    <a:pos x="148" y="128"/>
                  </a:cxn>
                  <a:cxn ang="0">
                    <a:pos x="158" y="132"/>
                  </a:cxn>
                  <a:cxn ang="0">
                    <a:pos x="164" y="144"/>
                  </a:cxn>
                  <a:cxn ang="0">
                    <a:pos x="164" y="148"/>
                  </a:cxn>
                  <a:cxn ang="0">
                    <a:pos x="170" y="150"/>
                  </a:cxn>
                  <a:cxn ang="0">
                    <a:pos x="174" y="156"/>
                  </a:cxn>
                  <a:cxn ang="0">
                    <a:pos x="188" y="164"/>
                  </a:cxn>
                  <a:cxn ang="0">
                    <a:pos x="188" y="208"/>
                  </a:cxn>
                  <a:cxn ang="0">
                    <a:pos x="182" y="222"/>
                  </a:cxn>
                  <a:cxn ang="0">
                    <a:pos x="172" y="220"/>
                  </a:cxn>
                  <a:cxn ang="0">
                    <a:pos x="164" y="222"/>
                  </a:cxn>
                  <a:cxn ang="0">
                    <a:pos x="158" y="220"/>
                  </a:cxn>
                  <a:cxn ang="0">
                    <a:pos x="150" y="206"/>
                  </a:cxn>
                  <a:cxn ang="0">
                    <a:pos x="134" y="194"/>
                  </a:cxn>
                  <a:cxn ang="0">
                    <a:pos x="120" y="182"/>
                  </a:cxn>
                  <a:cxn ang="0">
                    <a:pos x="106" y="162"/>
                  </a:cxn>
                  <a:cxn ang="0">
                    <a:pos x="102" y="150"/>
                  </a:cxn>
                  <a:cxn ang="0">
                    <a:pos x="88" y="124"/>
                  </a:cxn>
                  <a:cxn ang="0">
                    <a:pos x="72" y="102"/>
                  </a:cxn>
                  <a:cxn ang="0">
                    <a:pos x="68" y="88"/>
                  </a:cxn>
                  <a:cxn ang="0">
                    <a:pos x="64" y="76"/>
                  </a:cxn>
                  <a:cxn ang="0">
                    <a:pos x="52" y="68"/>
                  </a:cxn>
                  <a:cxn ang="0">
                    <a:pos x="44" y="58"/>
                  </a:cxn>
                </a:cxnLst>
                <a:rect l="0" t="0" r="r" b="b"/>
                <a:pathLst>
                  <a:path w="190" h="222">
                    <a:moveTo>
                      <a:pt x="46" y="58"/>
                    </a:moveTo>
                    <a:lnTo>
                      <a:pt x="40" y="50"/>
                    </a:lnTo>
                    <a:lnTo>
                      <a:pt x="34" y="42"/>
                    </a:lnTo>
                    <a:lnTo>
                      <a:pt x="24" y="32"/>
                    </a:lnTo>
                    <a:lnTo>
                      <a:pt x="18" y="26"/>
                    </a:lnTo>
                    <a:lnTo>
                      <a:pt x="6" y="16"/>
                    </a:lnTo>
                    <a:lnTo>
                      <a:pt x="2" y="12"/>
                    </a:lnTo>
                    <a:lnTo>
                      <a:pt x="0" y="6"/>
                    </a:lnTo>
                    <a:lnTo>
                      <a:pt x="0" y="4"/>
                    </a:lnTo>
                    <a:lnTo>
                      <a:pt x="4" y="2"/>
                    </a:lnTo>
                    <a:lnTo>
                      <a:pt x="8" y="0"/>
                    </a:lnTo>
                    <a:lnTo>
                      <a:pt x="10" y="2"/>
                    </a:lnTo>
                    <a:lnTo>
                      <a:pt x="12" y="6"/>
                    </a:lnTo>
                    <a:lnTo>
                      <a:pt x="20" y="8"/>
                    </a:lnTo>
                    <a:lnTo>
                      <a:pt x="36" y="8"/>
                    </a:lnTo>
                    <a:lnTo>
                      <a:pt x="40" y="8"/>
                    </a:lnTo>
                    <a:lnTo>
                      <a:pt x="44" y="10"/>
                    </a:lnTo>
                    <a:lnTo>
                      <a:pt x="48" y="16"/>
                    </a:lnTo>
                    <a:lnTo>
                      <a:pt x="52" y="22"/>
                    </a:lnTo>
                    <a:lnTo>
                      <a:pt x="56" y="30"/>
                    </a:lnTo>
                    <a:lnTo>
                      <a:pt x="64" y="36"/>
                    </a:lnTo>
                    <a:lnTo>
                      <a:pt x="66" y="38"/>
                    </a:lnTo>
                    <a:lnTo>
                      <a:pt x="70" y="40"/>
                    </a:lnTo>
                    <a:lnTo>
                      <a:pt x="76" y="42"/>
                    </a:lnTo>
                    <a:lnTo>
                      <a:pt x="80" y="46"/>
                    </a:lnTo>
                    <a:lnTo>
                      <a:pt x="88" y="56"/>
                    </a:lnTo>
                    <a:lnTo>
                      <a:pt x="94" y="64"/>
                    </a:lnTo>
                    <a:lnTo>
                      <a:pt x="96" y="68"/>
                    </a:lnTo>
                    <a:lnTo>
                      <a:pt x="100" y="70"/>
                    </a:lnTo>
                    <a:lnTo>
                      <a:pt x="106" y="68"/>
                    </a:lnTo>
                    <a:lnTo>
                      <a:pt x="108" y="72"/>
                    </a:lnTo>
                    <a:lnTo>
                      <a:pt x="116" y="78"/>
                    </a:lnTo>
                    <a:lnTo>
                      <a:pt x="128" y="86"/>
                    </a:lnTo>
                    <a:lnTo>
                      <a:pt x="130" y="90"/>
                    </a:lnTo>
                    <a:lnTo>
                      <a:pt x="132" y="94"/>
                    </a:lnTo>
                    <a:lnTo>
                      <a:pt x="134" y="92"/>
                    </a:lnTo>
                    <a:lnTo>
                      <a:pt x="138" y="90"/>
                    </a:lnTo>
                    <a:lnTo>
                      <a:pt x="138" y="94"/>
                    </a:lnTo>
                    <a:lnTo>
                      <a:pt x="136" y="98"/>
                    </a:lnTo>
                    <a:lnTo>
                      <a:pt x="134" y="102"/>
                    </a:lnTo>
                    <a:lnTo>
                      <a:pt x="150" y="102"/>
                    </a:lnTo>
                    <a:lnTo>
                      <a:pt x="150" y="110"/>
                    </a:lnTo>
                    <a:lnTo>
                      <a:pt x="146" y="124"/>
                    </a:lnTo>
                    <a:lnTo>
                      <a:pt x="148" y="128"/>
                    </a:lnTo>
                    <a:lnTo>
                      <a:pt x="152" y="130"/>
                    </a:lnTo>
                    <a:lnTo>
                      <a:pt x="158" y="132"/>
                    </a:lnTo>
                    <a:lnTo>
                      <a:pt x="164" y="132"/>
                    </a:lnTo>
                    <a:lnTo>
                      <a:pt x="164" y="144"/>
                    </a:lnTo>
                    <a:lnTo>
                      <a:pt x="164" y="152"/>
                    </a:lnTo>
                    <a:lnTo>
                      <a:pt x="164" y="148"/>
                    </a:lnTo>
                    <a:lnTo>
                      <a:pt x="168" y="148"/>
                    </a:lnTo>
                    <a:lnTo>
                      <a:pt x="170" y="150"/>
                    </a:lnTo>
                    <a:lnTo>
                      <a:pt x="172" y="152"/>
                    </a:lnTo>
                    <a:lnTo>
                      <a:pt x="174" y="156"/>
                    </a:lnTo>
                    <a:lnTo>
                      <a:pt x="184" y="162"/>
                    </a:lnTo>
                    <a:lnTo>
                      <a:pt x="188" y="164"/>
                    </a:lnTo>
                    <a:lnTo>
                      <a:pt x="190" y="170"/>
                    </a:lnTo>
                    <a:lnTo>
                      <a:pt x="188" y="208"/>
                    </a:lnTo>
                    <a:lnTo>
                      <a:pt x="186" y="220"/>
                    </a:lnTo>
                    <a:lnTo>
                      <a:pt x="182" y="222"/>
                    </a:lnTo>
                    <a:lnTo>
                      <a:pt x="176" y="222"/>
                    </a:lnTo>
                    <a:lnTo>
                      <a:pt x="172" y="220"/>
                    </a:lnTo>
                    <a:lnTo>
                      <a:pt x="166" y="222"/>
                    </a:lnTo>
                    <a:lnTo>
                      <a:pt x="164" y="222"/>
                    </a:lnTo>
                    <a:lnTo>
                      <a:pt x="160" y="222"/>
                    </a:lnTo>
                    <a:lnTo>
                      <a:pt x="158" y="220"/>
                    </a:lnTo>
                    <a:lnTo>
                      <a:pt x="154" y="214"/>
                    </a:lnTo>
                    <a:lnTo>
                      <a:pt x="150" y="206"/>
                    </a:lnTo>
                    <a:lnTo>
                      <a:pt x="142" y="200"/>
                    </a:lnTo>
                    <a:lnTo>
                      <a:pt x="134" y="194"/>
                    </a:lnTo>
                    <a:lnTo>
                      <a:pt x="126" y="190"/>
                    </a:lnTo>
                    <a:lnTo>
                      <a:pt x="120" y="182"/>
                    </a:lnTo>
                    <a:lnTo>
                      <a:pt x="112" y="172"/>
                    </a:lnTo>
                    <a:lnTo>
                      <a:pt x="106" y="162"/>
                    </a:lnTo>
                    <a:lnTo>
                      <a:pt x="104" y="156"/>
                    </a:lnTo>
                    <a:lnTo>
                      <a:pt x="102" y="150"/>
                    </a:lnTo>
                    <a:lnTo>
                      <a:pt x="94" y="136"/>
                    </a:lnTo>
                    <a:lnTo>
                      <a:pt x="88" y="124"/>
                    </a:lnTo>
                    <a:lnTo>
                      <a:pt x="82" y="112"/>
                    </a:lnTo>
                    <a:lnTo>
                      <a:pt x="72" y="102"/>
                    </a:lnTo>
                    <a:lnTo>
                      <a:pt x="70" y="96"/>
                    </a:lnTo>
                    <a:lnTo>
                      <a:pt x="68" y="88"/>
                    </a:lnTo>
                    <a:lnTo>
                      <a:pt x="66" y="82"/>
                    </a:lnTo>
                    <a:lnTo>
                      <a:pt x="64" y="76"/>
                    </a:lnTo>
                    <a:lnTo>
                      <a:pt x="58" y="72"/>
                    </a:lnTo>
                    <a:lnTo>
                      <a:pt x="52" y="68"/>
                    </a:lnTo>
                    <a:lnTo>
                      <a:pt x="46" y="64"/>
                    </a:lnTo>
                    <a:lnTo>
                      <a:pt x="44" y="58"/>
                    </a:lnTo>
                    <a:lnTo>
                      <a:pt x="46" y="5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5" name="Freeform 60"/>
              <p:cNvSpPr>
                <a:spLocks/>
              </p:cNvSpPr>
              <p:nvPr/>
            </p:nvSpPr>
            <p:spPr bwMode="auto">
              <a:xfrm>
                <a:off x="3832431" y="2011996"/>
                <a:ext cx="188047" cy="264541"/>
              </a:xfrm>
              <a:custGeom>
                <a:avLst/>
                <a:gdLst/>
                <a:ahLst/>
                <a:cxnLst>
                  <a:cxn ang="0">
                    <a:pos x="82" y="88"/>
                  </a:cxn>
                  <a:cxn ang="0">
                    <a:pos x="94" y="98"/>
                  </a:cxn>
                  <a:cxn ang="0">
                    <a:pos x="96" y="108"/>
                  </a:cxn>
                  <a:cxn ang="0">
                    <a:pos x="96" y="116"/>
                  </a:cxn>
                  <a:cxn ang="0">
                    <a:pos x="112" y="112"/>
                  </a:cxn>
                  <a:cxn ang="0">
                    <a:pos x="118" y="122"/>
                  </a:cxn>
                  <a:cxn ang="0">
                    <a:pos x="112" y="132"/>
                  </a:cxn>
                  <a:cxn ang="0">
                    <a:pos x="102" y="140"/>
                  </a:cxn>
                  <a:cxn ang="0">
                    <a:pos x="112" y="144"/>
                  </a:cxn>
                  <a:cxn ang="0">
                    <a:pos x="106" y="152"/>
                  </a:cxn>
                  <a:cxn ang="0">
                    <a:pos x="88" y="156"/>
                  </a:cxn>
                  <a:cxn ang="0">
                    <a:pos x="54" y="156"/>
                  </a:cxn>
                  <a:cxn ang="0">
                    <a:pos x="44" y="160"/>
                  </a:cxn>
                  <a:cxn ang="0">
                    <a:pos x="36" y="164"/>
                  </a:cxn>
                  <a:cxn ang="0">
                    <a:pos x="20" y="166"/>
                  </a:cxn>
                  <a:cxn ang="0">
                    <a:pos x="16" y="160"/>
                  </a:cxn>
                  <a:cxn ang="0">
                    <a:pos x="26" y="152"/>
                  </a:cxn>
                  <a:cxn ang="0">
                    <a:pos x="46" y="146"/>
                  </a:cxn>
                  <a:cxn ang="0">
                    <a:pos x="54" y="138"/>
                  </a:cxn>
                  <a:cxn ang="0">
                    <a:pos x="26" y="134"/>
                  </a:cxn>
                  <a:cxn ang="0">
                    <a:pos x="28" y="122"/>
                  </a:cxn>
                  <a:cxn ang="0">
                    <a:pos x="38" y="112"/>
                  </a:cxn>
                  <a:cxn ang="0">
                    <a:pos x="40" y="106"/>
                  </a:cxn>
                  <a:cxn ang="0">
                    <a:pos x="52" y="96"/>
                  </a:cxn>
                  <a:cxn ang="0">
                    <a:pos x="44" y="86"/>
                  </a:cxn>
                  <a:cxn ang="0">
                    <a:pos x="44" y="76"/>
                  </a:cxn>
                  <a:cxn ang="0">
                    <a:pos x="42" y="68"/>
                  </a:cxn>
                  <a:cxn ang="0">
                    <a:pos x="16" y="62"/>
                  </a:cxn>
                  <a:cxn ang="0">
                    <a:pos x="12" y="54"/>
                  </a:cxn>
                  <a:cxn ang="0">
                    <a:pos x="6" y="50"/>
                  </a:cxn>
                  <a:cxn ang="0">
                    <a:pos x="6" y="34"/>
                  </a:cxn>
                  <a:cxn ang="0">
                    <a:pos x="10" y="22"/>
                  </a:cxn>
                  <a:cxn ang="0">
                    <a:pos x="40" y="4"/>
                  </a:cxn>
                  <a:cxn ang="0">
                    <a:pos x="52" y="8"/>
                  </a:cxn>
                  <a:cxn ang="0">
                    <a:pos x="46" y="18"/>
                  </a:cxn>
                  <a:cxn ang="0">
                    <a:pos x="50" y="24"/>
                  </a:cxn>
                  <a:cxn ang="0">
                    <a:pos x="64" y="26"/>
                  </a:cxn>
                  <a:cxn ang="0">
                    <a:pos x="62" y="40"/>
                  </a:cxn>
                  <a:cxn ang="0">
                    <a:pos x="58" y="50"/>
                  </a:cxn>
                  <a:cxn ang="0">
                    <a:pos x="66" y="70"/>
                  </a:cxn>
                  <a:cxn ang="0">
                    <a:pos x="76" y="80"/>
                  </a:cxn>
                </a:cxnLst>
                <a:rect l="0" t="0" r="r" b="b"/>
                <a:pathLst>
                  <a:path w="118" h="166">
                    <a:moveTo>
                      <a:pt x="76" y="80"/>
                    </a:moveTo>
                    <a:lnTo>
                      <a:pt x="82" y="88"/>
                    </a:lnTo>
                    <a:lnTo>
                      <a:pt x="88" y="92"/>
                    </a:lnTo>
                    <a:lnTo>
                      <a:pt x="94" y="98"/>
                    </a:lnTo>
                    <a:lnTo>
                      <a:pt x="96" y="102"/>
                    </a:lnTo>
                    <a:lnTo>
                      <a:pt x="96" y="108"/>
                    </a:lnTo>
                    <a:lnTo>
                      <a:pt x="96" y="112"/>
                    </a:lnTo>
                    <a:lnTo>
                      <a:pt x="96" y="116"/>
                    </a:lnTo>
                    <a:lnTo>
                      <a:pt x="102" y="114"/>
                    </a:lnTo>
                    <a:lnTo>
                      <a:pt x="112" y="112"/>
                    </a:lnTo>
                    <a:lnTo>
                      <a:pt x="116" y="118"/>
                    </a:lnTo>
                    <a:lnTo>
                      <a:pt x="118" y="122"/>
                    </a:lnTo>
                    <a:lnTo>
                      <a:pt x="116" y="128"/>
                    </a:lnTo>
                    <a:lnTo>
                      <a:pt x="112" y="132"/>
                    </a:lnTo>
                    <a:lnTo>
                      <a:pt x="100" y="138"/>
                    </a:lnTo>
                    <a:lnTo>
                      <a:pt x="102" y="140"/>
                    </a:lnTo>
                    <a:lnTo>
                      <a:pt x="106" y="142"/>
                    </a:lnTo>
                    <a:lnTo>
                      <a:pt x="112" y="144"/>
                    </a:lnTo>
                    <a:lnTo>
                      <a:pt x="110" y="148"/>
                    </a:lnTo>
                    <a:lnTo>
                      <a:pt x="106" y="152"/>
                    </a:lnTo>
                    <a:lnTo>
                      <a:pt x="98" y="156"/>
                    </a:lnTo>
                    <a:lnTo>
                      <a:pt x="88" y="156"/>
                    </a:lnTo>
                    <a:lnTo>
                      <a:pt x="70" y="156"/>
                    </a:lnTo>
                    <a:lnTo>
                      <a:pt x="54" y="156"/>
                    </a:lnTo>
                    <a:lnTo>
                      <a:pt x="44" y="156"/>
                    </a:lnTo>
                    <a:lnTo>
                      <a:pt x="44" y="160"/>
                    </a:lnTo>
                    <a:lnTo>
                      <a:pt x="44" y="164"/>
                    </a:lnTo>
                    <a:lnTo>
                      <a:pt x="36" y="164"/>
                    </a:lnTo>
                    <a:lnTo>
                      <a:pt x="28" y="166"/>
                    </a:lnTo>
                    <a:lnTo>
                      <a:pt x="20" y="166"/>
                    </a:lnTo>
                    <a:lnTo>
                      <a:pt x="14" y="166"/>
                    </a:lnTo>
                    <a:lnTo>
                      <a:pt x="16" y="160"/>
                    </a:lnTo>
                    <a:lnTo>
                      <a:pt x="20" y="154"/>
                    </a:lnTo>
                    <a:lnTo>
                      <a:pt x="26" y="152"/>
                    </a:lnTo>
                    <a:lnTo>
                      <a:pt x="32" y="150"/>
                    </a:lnTo>
                    <a:lnTo>
                      <a:pt x="46" y="146"/>
                    </a:lnTo>
                    <a:lnTo>
                      <a:pt x="50" y="142"/>
                    </a:lnTo>
                    <a:lnTo>
                      <a:pt x="54" y="138"/>
                    </a:lnTo>
                    <a:lnTo>
                      <a:pt x="34" y="136"/>
                    </a:lnTo>
                    <a:lnTo>
                      <a:pt x="26" y="134"/>
                    </a:lnTo>
                    <a:lnTo>
                      <a:pt x="20" y="132"/>
                    </a:lnTo>
                    <a:lnTo>
                      <a:pt x="28" y="122"/>
                    </a:lnTo>
                    <a:lnTo>
                      <a:pt x="38" y="116"/>
                    </a:lnTo>
                    <a:lnTo>
                      <a:pt x="38" y="112"/>
                    </a:lnTo>
                    <a:lnTo>
                      <a:pt x="38" y="108"/>
                    </a:lnTo>
                    <a:lnTo>
                      <a:pt x="40" y="106"/>
                    </a:lnTo>
                    <a:lnTo>
                      <a:pt x="42" y="102"/>
                    </a:lnTo>
                    <a:lnTo>
                      <a:pt x="52" y="96"/>
                    </a:lnTo>
                    <a:lnTo>
                      <a:pt x="46" y="90"/>
                    </a:lnTo>
                    <a:lnTo>
                      <a:pt x="44" y="86"/>
                    </a:lnTo>
                    <a:lnTo>
                      <a:pt x="42" y="82"/>
                    </a:lnTo>
                    <a:lnTo>
                      <a:pt x="44" y="76"/>
                    </a:lnTo>
                    <a:lnTo>
                      <a:pt x="46" y="74"/>
                    </a:lnTo>
                    <a:lnTo>
                      <a:pt x="42" y="68"/>
                    </a:lnTo>
                    <a:lnTo>
                      <a:pt x="40" y="62"/>
                    </a:lnTo>
                    <a:lnTo>
                      <a:pt x="16" y="62"/>
                    </a:lnTo>
                    <a:lnTo>
                      <a:pt x="12" y="60"/>
                    </a:lnTo>
                    <a:lnTo>
                      <a:pt x="12" y="54"/>
                    </a:lnTo>
                    <a:lnTo>
                      <a:pt x="10" y="52"/>
                    </a:lnTo>
                    <a:lnTo>
                      <a:pt x="6" y="50"/>
                    </a:lnTo>
                    <a:lnTo>
                      <a:pt x="12" y="38"/>
                    </a:lnTo>
                    <a:lnTo>
                      <a:pt x="6" y="34"/>
                    </a:lnTo>
                    <a:lnTo>
                      <a:pt x="0" y="30"/>
                    </a:lnTo>
                    <a:lnTo>
                      <a:pt x="10" y="22"/>
                    </a:lnTo>
                    <a:lnTo>
                      <a:pt x="24" y="12"/>
                    </a:lnTo>
                    <a:lnTo>
                      <a:pt x="40" y="4"/>
                    </a:lnTo>
                    <a:lnTo>
                      <a:pt x="54" y="0"/>
                    </a:lnTo>
                    <a:lnTo>
                      <a:pt x="52" y="8"/>
                    </a:lnTo>
                    <a:lnTo>
                      <a:pt x="50" y="14"/>
                    </a:lnTo>
                    <a:lnTo>
                      <a:pt x="46" y="18"/>
                    </a:lnTo>
                    <a:lnTo>
                      <a:pt x="40" y="22"/>
                    </a:lnTo>
                    <a:lnTo>
                      <a:pt x="50" y="24"/>
                    </a:lnTo>
                    <a:lnTo>
                      <a:pt x="58" y="24"/>
                    </a:lnTo>
                    <a:lnTo>
                      <a:pt x="64" y="26"/>
                    </a:lnTo>
                    <a:lnTo>
                      <a:pt x="70" y="28"/>
                    </a:lnTo>
                    <a:lnTo>
                      <a:pt x="62" y="40"/>
                    </a:lnTo>
                    <a:lnTo>
                      <a:pt x="58" y="44"/>
                    </a:lnTo>
                    <a:lnTo>
                      <a:pt x="58" y="50"/>
                    </a:lnTo>
                    <a:lnTo>
                      <a:pt x="60" y="60"/>
                    </a:lnTo>
                    <a:lnTo>
                      <a:pt x="66" y="70"/>
                    </a:lnTo>
                    <a:lnTo>
                      <a:pt x="80" y="88"/>
                    </a:lnTo>
                    <a:lnTo>
                      <a:pt x="76" y="80"/>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6" name="Freeform 61"/>
              <p:cNvSpPr>
                <a:spLocks/>
              </p:cNvSpPr>
              <p:nvPr/>
            </p:nvSpPr>
            <p:spPr bwMode="auto">
              <a:xfrm>
                <a:off x="3749563" y="2126737"/>
                <a:ext cx="101992" cy="108366"/>
              </a:xfrm>
              <a:custGeom>
                <a:avLst/>
                <a:gdLst/>
                <a:ahLst/>
                <a:cxnLst>
                  <a:cxn ang="0">
                    <a:pos x="34" y="20"/>
                  </a:cxn>
                  <a:cxn ang="0">
                    <a:pos x="34" y="4"/>
                  </a:cxn>
                  <a:cxn ang="0">
                    <a:pos x="34" y="2"/>
                  </a:cxn>
                  <a:cxn ang="0">
                    <a:pos x="38" y="0"/>
                  </a:cxn>
                  <a:cxn ang="0">
                    <a:pos x="48" y="0"/>
                  </a:cxn>
                  <a:cxn ang="0">
                    <a:pos x="60" y="0"/>
                  </a:cxn>
                  <a:cxn ang="0">
                    <a:pos x="64" y="2"/>
                  </a:cxn>
                  <a:cxn ang="0">
                    <a:pos x="64" y="6"/>
                  </a:cxn>
                  <a:cxn ang="0">
                    <a:pos x="62" y="14"/>
                  </a:cxn>
                  <a:cxn ang="0">
                    <a:pos x="58" y="18"/>
                  </a:cxn>
                  <a:cxn ang="0">
                    <a:pos x="54" y="20"/>
                  </a:cxn>
                  <a:cxn ang="0">
                    <a:pos x="52" y="24"/>
                  </a:cxn>
                  <a:cxn ang="0">
                    <a:pos x="54" y="28"/>
                  </a:cxn>
                  <a:cxn ang="0">
                    <a:pos x="56" y="32"/>
                  </a:cxn>
                  <a:cxn ang="0">
                    <a:pos x="58" y="34"/>
                  </a:cxn>
                  <a:cxn ang="0">
                    <a:pos x="60" y="38"/>
                  </a:cxn>
                  <a:cxn ang="0">
                    <a:pos x="58" y="44"/>
                  </a:cxn>
                  <a:cxn ang="0">
                    <a:pos x="54" y="48"/>
                  </a:cxn>
                  <a:cxn ang="0">
                    <a:pos x="42" y="58"/>
                  </a:cxn>
                  <a:cxn ang="0">
                    <a:pos x="26" y="66"/>
                  </a:cxn>
                  <a:cxn ang="0">
                    <a:pos x="18" y="68"/>
                  </a:cxn>
                  <a:cxn ang="0">
                    <a:pos x="12" y="68"/>
                  </a:cxn>
                  <a:cxn ang="0">
                    <a:pos x="8" y="68"/>
                  </a:cxn>
                  <a:cxn ang="0">
                    <a:pos x="4" y="66"/>
                  </a:cxn>
                  <a:cxn ang="0">
                    <a:pos x="0" y="60"/>
                  </a:cxn>
                  <a:cxn ang="0">
                    <a:pos x="2" y="54"/>
                  </a:cxn>
                  <a:cxn ang="0">
                    <a:pos x="6" y="50"/>
                  </a:cxn>
                  <a:cxn ang="0">
                    <a:pos x="16" y="42"/>
                  </a:cxn>
                  <a:cxn ang="0">
                    <a:pos x="8" y="36"/>
                  </a:cxn>
                  <a:cxn ang="0">
                    <a:pos x="2" y="32"/>
                  </a:cxn>
                  <a:cxn ang="0">
                    <a:pos x="6" y="28"/>
                  </a:cxn>
                  <a:cxn ang="0">
                    <a:pos x="4" y="20"/>
                  </a:cxn>
                  <a:cxn ang="0">
                    <a:pos x="12" y="18"/>
                  </a:cxn>
                  <a:cxn ang="0">
                    <a:pos x="22" y="16"/>
                  </a:cxn>
                  <a:cxn ang="0">
                    <a:pos x="28" y="18"/>
                  </a:cxn>
                  <a:cxn ang="0">
                    <a:pos x="34" y="20"/>
                  </a:cxn>
                </a:cxnLst>
                <a:rect l="0" t="0" r="r" b="b"/>
                <a:pathLst>
                  <a:path w="64" h="68">
                    <a:moveTo>
                      <a:pt x="34" y="20"/>
                    </a:moveTo>
                    <a:lnTo>
                      <a:pt x="34" y="4"/>
                    </a:lnTo>
                    <a:lnTo>
                      <a:pt x="34" y="2"/>
                    </a:lnTo>
                    <a:lnTo>
                      <a:pt x="38" y="0"/>
                    </a:lnTo>
                    <a:lnTo>
                      <a:pt x="48" y="0"/>
                    </a:lnTo>
                    <a:lnTo>
                      <a:pt x="60" y="0"/>
                    </a:lnTo>
                    <a:lnTo>
                      <a:pt x="64" y="2"/>
                    </a:lnTo>
                    <a:lnTo>
                      <a:pt x="64" y="6"/>
                    </a:lnTo>
                    <a:lnTo>
                      <a:pt x="62" y="14"/>
                    </a:lnTo>
                    <a:lnTo>
                      <a:pt x="58" y="18"/>
                    </a:lnTo>
                    <a:lnTo>
                      <a:pt x="54" y="20"/>
                    </a:lnTo>
                    <a:lnTo>
                      <a:pt x="52" y="24"/>
                    </a:lnTo>
                    <a:lnTo>
                      <a:pt x="54" y="28"/>
                    </a:lnTo>
                    <a:lnTo>
                      <a:pt x="56" y="32"/>
                    </a:lnTo>
                    <a:lnTo>
                      <a:pt x="58" y="34"/>
                    </a:lnTo>
                    <a:lnTo>
                      <a:pt x="60" y="38"/>
                    </a:lnTo>
                    <a:lnTo>
                      <a:pt x="58" y="44"/>
                    </a:lnTo>
                    <a:lnTo>
                      <a:pt x="54" y="48"/>
                    </a:lnTo>
                    <a:lnTo>
                      <a:pt x="42" y="58"/>
                    </a:lnTo>
                    <a:lnTo>
                      <a:pt x="26" y="66"/>
                    </a:lnTo>
                    <a:lnTo>
                      <a:pt x="18" y="68"/>
                    </a:lnTo>
                    <a:lnTo>
                      <a:pt x="12" y="68"/>
                    </a:lnTo>
                    <a:lnTo>
                      <a:pt x="8" y="68"/>
                    </a:lnTo>
                    <a:lnTo>
                      <a:pt x="4" y="66"/>
                    </a:lnTo>
                    <a:lnTo>
                      <a:pt x="0" y="60"/>
                    </a:lnTo>
                    <a:lnTo>
                      <a:pt x="2" y="54"/>
                    </a:lnTo>
                    <a:lnTo>
                      <a:pt x="6" y="50"/>
                    </a:lnTo>
                    <a:lnTo>
                      <a:pt x="16" y="42"/>
                    </a:lnTo>
                    <a:lnTo>
                      <a:pt x="8" y="36"/>
                    </a:lnTo>
                    <a:lnTo>
                      <a:pt x="2" y="32"/>
                    </a:lnTo>
                    <a:lnTo>
                      <a:pt x="6" y="28"/>
                    </a:lnTo>
                    <a:lnTo>
                      <a:pt x="4" y="20"/>
                    </a:lnTo>
                    <a:lnTo>
                      <a:pt x="12" y="18"/>
                    </a:lnTo>
                    <a:lnTo>
                      <a:pt x="22" y="16"/>
                    </a:lnTo>
                    <a:lnTo>
                      <a:pt x="28" y="18"/>
                    </a:lnTo>
                    <a:lnTo>
                      <a:pt x="34" y="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7" name="Freeform 62"/>
              <p:cNvSpPr>
                <a:spLocks/>
              </p:cNvSpPr>
              <p:nvPr/>
            </p:nvSpPr>
            <p:spPr bwMode="auto">
              <a:xfrm>
                <a:off x="6728043" y="3108408"/>
                <a:ext cx="254980" cy="458963"/>
              </a:xfrm>
              <a:custGeom>
                <a:avLst/>
                <a:gdLst/>
                <a:ahLst/>
                <a:cxnLst>
                  <a:cxn ang="0">
                    <a:pos x="74" y="244"/>
                  </a:cxn>
                  <a:cxn ang="0">
                    <a:pos x="102" y="236"/>
                  </a:cxn>
                  <a:cxn ang="0">
                    <a:pos x="96" y="230"/>
                  </a:cxn>
                  <a:cxn ang="0">
                    <a:pos x="120" y="214"/>
                  </a:cxn>
                  <a:cxn ang="0">
                    <a:pos x="124" y="208"/>
                  </a:cxn>
                  <a:cxn ang="0">
                    <a:pos x="122" y="198"/>
                  </a:cxn>
                  <a:cxn ang="0">
                    <a:pos x="120" y="188"/>
                  </a:cxn>
                  <a:cxn ang="0">
                    <a:pos x="114" y="156"/>
                  </a:cxn>
                  <a:cxn ang="0">
                    <a:pos x="92" y="126"/>
                  </a:cxn>
                  <a:cxn ang="0">
                    <a:pos x="82" y="114"/>
                  </a:cxn>
                  <a:cxn ang="0">
                    <a:pos x="72" y="108"/>
                  </a:cxn>
                  <a:cxn ang="0">
                    <a:pos x="64" y="98"/>
                  </a:cxn>
                  <a:cxn ang="0">
                    <a:pos x="46" y="84"/>
                  </a:cxn>
                  <a:cxn ang="0">
                    <a:pos x="34" y="68"/>
                  </a:cxn>
                  <a:cxn ang="0">
                    <a:pos x="40" y="62"/>
                  </a:cxn>
                  <a:cxn ang="0">
                    <a:pos x="44" y="50"/>
                  </a:cxn>
                  <a:cxn ang="0">
                    <a:pos x="14" y="40"/>
                  </a:cxn>
                  <a:cxn ang="0">
                    <a:pos x="4" y="32"/>
                  </a:cxn>
                  <a:cxn ang="0">
                    <a:pos x="0" y="18"/>
                  </a:cxn>
                  <a:cxn ang="0">
                    <a:pos x="10" y="14"/>
                  </a:cxn>
                  <a:cxn ang="0">
                    <a:pos x="28" y="12"/>
                  </a:cxn>
                  <a:cxn ang="0">
                    <a:pos x="46" y="2"/>
                  </a:cxn>
                  <a:cxn ang="0">
                    <a:pos x="60" y="2"/>
                  </a:cxn>
                  <a:cxn ang="0">
                    <a:pos x="70" y="6"/>
                  </a:cxn>
                  <a:cxn ang="0">
                    <a:pos x="78" y="12"/>
                  </a:cxn>
                  <a:cxn ang="0">
                    <a:pos x="88" y="24"/>
                  </a:cxn>
                  <a:cxn ang="0">
                    <a:pos x="104" y="32"/>
                  </a:cxn>
                  <a:cxn ang="0">
                    <a:pos x="100" y="44"/>
                  </a:cxn>
                  <a:cxn ang="0">
                    <a:pos x="90" y="44"/>
                  </a:cxn>
                  <a:cxn ang="0">
                    <a:pos x="88" y="50"/>
                  </a:cxn>
                  <a:cxn ang="0">
                    <a:pos x="82" y="60"/>
                  </a:cxn>
                  <a:cxn ang="0">
                    <a:pos x="76" y="74"/>
                  </a:cxn>
                  <a:cxn ang="0">
                    <a:pos x="82" y="94"/>
                  </a:cxn>
                  <a:cxn ang="0">
                    <a:pos x="92" y="102"/>
                  </a:cxn>
                  <a:cxn ang="0">
                    <a:pos x="118" y="132"/>
                  </a:cxn>
                  <a:cxn ang="0">
                    <a:pos x="148" y="158"/>
                  </a:cxn>
                  <a:cxn ang="0">
                    <a:pos x="152" y="182"/>
                  </a:cxn>
                  <a:cxn ang="0">
                    <a:pos x="156" y="212"/>
                  </a:cxn>
                  <a:cxn ang="0">
                    <a:pos x="156" y="224"/>
                  </a:cxn>
                  <a:cxn ang="0">
                    <a:pos x="148" y="236"/>
                  </a:cxn>
                  <a:cxn ang="0">
                    <a:pos x="128" y="248"/>
                  </a:cxn>
                  <a:cxn ang="0">
                    <a:pos x="112" y="258"/>
                  </a:cxn>
                  <a:cxn ang="0">
                    <a:pos x="94" y="284"/>
                  </a:cxn>
                  <a:cxn ang="0">
                    <a:pos x="84" y="288"/>
                  </a:cxn>
                  <a:cxn ang="0">
                    <a:pos x="80" y="286"/>
                  </a:cxn>
                  <a:cxn ang="0">
                    <a:pos x="80" y="270"/>
                  </a:cxn>
                  <a:cxn ang="0">
                    <a:pos x="82" y="258"/>
                  </a:cxn>
                  <a:cxn ang="0">
                    <a:pos x="74" y="252"/>
                  </a:cxn>
                  <a:cxn ang="0">
                    <a:pos x="66" y="250"/>
                  </a:cxn>
                  <a:cxn ang="0">
                    <a:pos x="68" y="248"/>
                  </a:cxn>
                </a:cxnLst>
                <a:rect l="0" t="0" r="r" b="b"/>
                <a:pathLst>
                  <a:path w="160" h="288">
                    <a:moveTo>
                      <a:pt x="68" y="248"/>
                    </a:moveTo>
                    <a:lnTo>
                      <a:pt x="74" y="244"/>
                    </a:lnTo>
                    <a:lnTo>
                      <a:pt x="84" y="242"/>
                    </a:lnTo>
                    <a:lnTo>
                      <a:pt x="102" y="236"/>
                    </a:lnTo>
                    <a:lnTo>
                      <a:pt x="98" y="232"/>
                    </a:lnTo>
                    <a:lnTo>
                      <a:pt x="96" y="230"/>
                    </a:lnTo>
                    <a:lnTo>
                      <a:pt x="94" y="228"/>
                    </a:lnTo>
                    <a:lnTo>
                      <a:pt x="120" y="214"/>
                    </a:lnTo>
                    <a:lnTo>
                      <a:pt x="122" y="212"/>
                    </a:lnTo>
                    <a:lnTo>
                      <a:pt x="124" y="208"/>
                    </a:lnTo>
                    <a:lnTo>
                      <a:pt x="122" y="204"/>
                    </a:lnTo>
                    <a:lnTo>
                      <a:pt x="122" y="198"/>
                    </a:lnTo>
                    <a:lnTo>
                      <a:pt x="122" y="194"/>
                    </a:lnTo>
                    <a:lnTo>
                      <a:pt x="120" y="188"/>
                    </a:lnTo>
                    <a:lnTo>
                      <a:pt x="120" y="170"/>
                    </a:lnTo>
                    <a:lnTo>
                      <a:pt x="114" y="156"/>
                    </a:lnTo>
                    <a:lnTo>
                      <a:pt x="108" y="146"/>
                    </a:lnTo>
                    <a:lnTo>
                      <a:pt x="92" y="126"/>
                    </a:lnTo>
                    <a:lnTo>
                      <a:pt x="88" y="120"/>
                    </a:lnTo>
                    <a:lnTo>
                      <a:pt x="82" y="114"/>
                    </a:lnTo>
                    <a:lnTo>
                      <a:pt x="76" y="112"/>
                    </a:lnTo>
                    <a:lnTo>
                      <a:pt x="72" y="108"/>
                    </a:lnTo>
                    <a:lnTo>
                      <a:pt x="70" y="102"/>
                    </a:lnTo>
                    <a:lnTo>
                      <a:pt x="64" y="98"/>
                    </a:lnTo>
                    <a:lnTo>
                      <a:pt x="56" y="92"/>
                    </a:lnTo>
                    <a:lnTo>
                      <a:pt x="46" y="84"/>
                    </a:lnTo>
                    <a:lnTo>
                      <a:pt x="36" y="74"/>
                    </a:lnTo>
                    <a:lnTo>
                      <a:pt x="34" y="68"/>
                    </a:lnTo>
                    <a:lnTo>
                      <a:pt x="32" y="64"/>
                    </a:lnTo>
                    <a:lnTo>
                      <a:pt x="40" y="62"/>
                    </a:lnTo>
                    <a:lnTo>
                      <a:pt x="44" y="58"/>
                    </a:lnTo>
                    <a:lnTo>
                      <a:pt x="44" y="50"/>
                    </a:lnTo>
                    <a:lnTo>
                      <a:pt x="28" y="46"/>
                    </a:lnTo>
                    <a:lnTo>
                      <a:pt x="14" y="40"/>
                    </a:lnTo>
                    <a:lnTo>
                      <a:pt x="8" y="36"/>
                    </a:lnTo>
                    <a:lnTo>
                      <a:pt x="4" y="32"/>
                    </a:lnTo>
                    <a:lnTo>
                      <a:pt x="0" y="26"/>
                    </a:lnTo>
                    <a:lnTo>
                      <a:pt x="0" y="18"/>
                    </a:lnTo>
                    <a:lnTo>
                      <a:pt x="0" y="14"/>
                    </a:lnTo>
                    <a:lnTo>
                      <a:pt x="10" y="14"/>
                    </a:lnTo>
                    <a:lnTo>
                      <a:pt x="18" y="14"/>
                    </a:lnTo>
                    <a:lnTo>
                      <a:pt x="28" y="12"/>
                    </a:lnTo>
                    <a:lnTo>
                      <a:pt x="36" y="6"/>
                    </a:lnTo>
                    <a:lnTo>
                      <a:pt x="46" y="2"/>
                    </a:lnTo>
                    <a:lnTo>
                      <a:pt x="54" y="0"/>
                    </a:lnTo>
                    <a:lnTo>
                      <a:pt x="60" y="2"/>
                    </a:lnTo>
                    <a:lnTo>
                      <a:pt x="64" y="4"/>
                    </a:lnTo>
                    <a:lnTo>
                      <a:pt x="70" y="6"/>
                    </a:lnTo>
                    <a:lnTo>
                      <a:pt x="76" y="6"/>
                    </a:lnTo>
                    <a:lnTo>
                      <a:pt x="78" y="12"/>
                    </a:lnTo>
                    <a:lnTo>
                      <a:pt x="80" y="16"/>
                    </a:lnTo>
                    <a:lnTo>
                      <a:pt x="88" y="24"/>
                    </a:lnTo>
                    <a:lnTo>
                      <a:pt x="96" y="30"/>
                    </a:lnTo>
                    <a:lnTo>
                      <a:pt x="104" y="32"/>
                    </a:lnTo>
                    <a:lnTo>
                      <a:pt x="102" y="38"/>
                    </a:lnTo>
                    <a:lnTo>
                      <a:pt x="100" y="44"/>
                    </a:lnTo>
                    <a:lnTo>
                      <a:pt x="96" y="44"/>
                    </a:lnTo>
                    <a:lnTo>
                      <a:pt x="90" y="44"/>
                    </a:lnTo>
                    <a:lnTo>
                      <a:pt x="88" y="44"/>
                    </a:lnTo>
                    <a:lnTo>
                      <a:pt x="88" y="50"/>
                    </a:lnTo>
                    <a:lnTo>
                      <a:pt x="86" y="56"/>
                    </a:lnTo>
                    <a:lnTo>
                      <a:pt x="82" y="60"/>
                    </a:lnTo>
                    <a:lnTo>
                      <a:pt x="78" y="68"/>
                    </a:lnTo>
                    <a:lnTo>
                      <a:pt x="76" y="74"/>
                    </a:lnTo>
                    <a:lnTo>
                      <a:pt x="78" y="90"/>
                    </a:lnTo>
                    <a:lnTo>
                      <a:pt x="82" y="94"/>
                    </a:lnTo>
                    <a:lnTo>
                      <a:pt x="84" y="98"/>
                    </a:lnTo>
                    <a:lnTo>
                      <a:pt x="92" y="102"/>
                    </a:lnTo>
                    <a:lnTo>
                      <a:pt x="106" y="118"/>
                    </a:lnTo>
                    <a:lnTo>
                      <a:pt x="118" y="132"/>
                    </a:lnTo>
                    <a:lnTo>
                      <a:pt x="130" y="146"/>
                    </a:lnTo>
                    <a:lnTo>
                      <a:pt x="148" y="158"/>
                    </a:lnTo>
                    <a:lnTo>
                      <a:pt x="148" y="166"/>
                    </a:lnTo>
                    <a:lnTo>
                      <a:pt x="152" y="182"/>
                    </a:lnTo>
                    <a:lnTo>
                      <a:pt x="160" y="206"/>
                    </a:lnTo>
                    <a:lnTo>
                      <a:pt x="156" y="212"/>
                    </a:lnTo>
                    <a:lnTo>
                      <a:pt x="156" y="218"/>
                    </a:lnTo>
                    <a:lnTo>
                      <a:pt x="156" y="224"/>
                    </a:lnTo>
                    <a:lnTo>
                      <a:pt x="154" y="228"/>
                    </a:lnTo>
                    <a:lnTo>
                      <a:pt x="148" y="236"/>
                    </a:lnTo>
                    <a:lnTo>
                      <a:pt x="138" y="244"/>
                    </a:lnTo>
                    <a:lnTo>
                      <a:pt x="128" y="248"/>
                    </a:lnTo>
                    <a:lnTo>
                      <a:pt x="120" y="250"/>
                    </a:lnTo>
                    <a:lnTo>
                      <a:pt x="112" y="258"/>
                    </a:lnTo>
                    <a:lnTo>
                      <a:pt x="104" y="272"/>
                    </a:lnTo>
                    <a:lnTo>
                      <a:pt x="94" y="284"/>
                    </a:lnTo>
                    <a:lnTo>
                      <a:pt x="90" y="288"/>
                    </a:lnTo>
                    <a:lnTo>
                      <a:pt x="84" y="288"/>
                    </a:lnTo>
                    <a:lnTo>
                      <a:pt x="82" y="288"/>
                    </a:lnTo>
                    <a:lnTo>
                      <a:pt x="80" y="286"/>
                    </a:lnTo>
                    <a:lnTo>
                      <a:pt x="80" y="278"/>
                    </a:lnTo>
                    <a:lnTo>
                      <a:pt x="80" y="270"/>
                    </a:lnTo>
                    <a:lnTo>
                      <a:pt x="82" y="264"/>
                    </a:lnTo>
                    <a:lnTo>
                      <a:pt x="82" y="258"/>
                    </a:lnTo>
                    <a:lnTo>
                      <a:pt x="80" y="252"/>
                    </a:lnTo>
                    <a:lnTo>
                      <a:pt x="74" y="252"/>
                    </a:lnTo>
                    <a:lnTo>
                      <a:pt x="70" y="250"/>
                    </a:lnTo>
                    <a:lnTo>
                      <a:pt x="66" y="250"/>
                    </a:lnTo>
                    <a:lnTo>
                      <a:pt x="64" y="250"/>
                    </a:lnTo>
                    <a:lnTo>
                      <a:pt x="68" y="24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8" name="Freeform 63"/>
              <p:cNvSpPr>
                <a:spLocks/>
              </p:cNvSpPr>
              <p:nvPr/>
            </p:nvSpPr>
            <p:spPr bwMode="auto">
              <a:xfrm>
                <a:off x="6779039" y="3379324"/>
                <a:ext cx="146613" cy="130677"/>
              </a:xfrm>
              <a:custGeom>
                <a:avLst/>
                <a:gdLst/>
                <a:ahLst/>
                <a:cxnLst>
                  <a:cxn ang="0">
                    <a:pos x="86" y="0"/>
                  </a:cxn>
                  <a:cxn ang="0">
                    <a:pos x="84" y="2"/>
                  </a:cxn>
                  <a:cxn ang="0">
                    <a:pos x="80" y="4"/>
                  </a:cxn>
                  <a:cxn ang="0">
                    <a:pos x="76" y="2"/>
                  </a:cxn>
                  <a:cxn ang="0">
                    <a:pos x="70" y="2"/>
                  </a:cxn>
                  <a:cxn ang="0">
                    <a:pos x="66" y="2"/>
                  </a:cxn>
                  <a:cxn ang="0">
                    <a:pos x="64" y="6"/>
                  </a:cxn>
                  <a:cxn ang="0">
                    <a:pos x="62" y="12"/>
                  </a:cxn>
                  <a:cxn ang="0">
                    <a:pos x="56" y="8"/>
                  </a:cxn>
                  <a:cxn ang="0">
                    <a:pos x="50" y="6"/>
                  </a:cxn>
                  <a:cxn ang="0">
                    <a:pos x="42" y="4"/>
                  </a:cxn>
                  <a:cxn ang="0">
                    <a:pos x="32" y="4"/>
                  </a:cxn>
                  <a:cxn ang="0">
                    <a:pos x="20" y="4"/>
                  </a:cxn>
                  <a:cxn ang="0">
                    <a:pos x="10" y="8"/>
                  </a:cxn>
                  <a:cxn ang="0">
                    <a:pos x="6" y="12"/>
                  </a:cxn>
                  <a:cxn ang="0">
                    <a:pos x="2" y="16"/>
                  </a:cxn>
                  <a:cxn ang="0">
                    <a:pos x="2" y="22"/>
                  </a:cxn>
                  <a:cxn ang="0">
                    <a:pos x="0" y="28"/>
                  </a:cxn>
                  <a:cxn ang="0">
                    <a:pos x="2" y="34"/>
                  </a:cxn>
                  <a:cxn ang="0">
                    <a:pos x="4" y="40"/>
                  </a:cxn>
                  <a:cxn ang="0">
                    <a:pos x="6" y="44"/>
                  </a:cxn>
                  <a:cxn ang="0">
                    <a:pos x="8" y="50"/>
                  </a:cxn>
                  <a:cxn ang="0">
                    <a:pos x="10" y="56"/>
                  </a:cxn>
                  <a:cxn ang="0">
                    <a:pos x="10" y="58"/>
                  </a:cxn>
                  <a:cxn ang="0">
                    <a:pos x="14" y="64"/>
                  </a:cxn>
                  <a:cxn ang="0">
                    <a:pos x="16" y="68"/>
                  </a:cxn>
                  <a:cxn ang="0">
                    <a:pos x="20" y="72"/>
                  </a:cxn>
                  <a:cxn ang="0">
                    <a:pos x="26" y="72"/>
                  </a:cxn>
                  <a:cxn ang="0">
                    <a:pos x="26" y="82"/>
                  </a:cxn>
                  <a:cxn ang="0">
                    <a:pos x="32" y="80"/>
                  </a:cxn>
                  <a:cxn ang="0">
                    <a:pos x="36" y="78"/>
                  </a:cxn>
                  <a:cxn ang="0">
                    <a:pos x="42" y="74"/>
                  </a:cxn>
                  <a:cxn ang="0">
                    <a:pos x="52" y="72"/>
                  </a:cxn>
                  <a:cxn ang="0">
                    <a:pos x="70" y="66"/>
                  </a:cxn>
                  <a:cxn ang="0">
                    <a:pos x="66" y="62"/>
                  </a:cxn>
                  <a:cxn ang="0">
                    <a:pos x="64" y="60"/>
                  </a:cxn>
                  <a:cxn ang="0">
                    <a:pos x="62" y="58"/>
                  </a:cxn>
                  <a:cxn ang="0">
                    <a:pos x="88" y="44"/>
                  </a:cxn>
                  <a:cxn ang="0">
                    <a:pos x="90" y="42"/>
                  </a:cxn>
                  <a:cxn ang="0">
                    <a:pos x="92" y="38"/>
                  </a:cxn>
                  <a:cxn ang="0">
                    <a:pos x="90" y="34"/>
                  </a:cxn>
                  <a:cxn ang="0">
                    <a:pos x="90" y="28"/>
                  </a:cxn>
                  <a:cxn ang="0">
                    <a:pos x="90" y="24"/>
                  </a:cxn>
                  <a:cxn ang="0">
                    <a:pos x="88" y="18"/>
                  </a:cxn>
                  <a:cxn ang="0">
                    <a:pos x="88" y="0"/>
                  </a:cxn>
                  <a:cxn ang="0">
                    <a:pos x="86" y="0"/>
                  </a:cxn>
                </a:cxnLst>
                <a:rect l="0" t="0" r="r" b="b"/>
                <a:pathLst>
                  <a:path w="92" h="82">
                    <a:moveTo>
                      <a:pt x="86" y="0"/>
                    </a:moveTo>
                    <a:lnTo>
                      <a:pt x="84" y="2"/>
                    </a:lnTo>
                    <a:lnTo>
                      <a:pt x="80" y="4"/>
                    </a:lnTo>
                    <a:lnTo>
                      <a:pt x="76" y="2"/>
                    </a:lnTo>
                    <a:lnTo>
                      <a:pt x="70" y="2"/>
                    </a:lnTo>
                    <a:lnTo>
                      <a:pt x="66" y="2"/>
                    </a:lnTo>
                    <a:lnTo>
                      <a:pt x="64" y="6"/>
                    </a:lnTo>
                    <a:lnTo>
                      <a:pt x="62" y="12"/>
                    </a:lnTo>
                    <a:lnTo>
                      <a:pt x="56" y="8"/>
                    </a:lnTo>
                    <a:lnTo>
                      <a:pt x="50" y="6"/>
                    </a:lnTo>
                    <a:lnTo>
                      <a:pt x="42" y="4"/>
                    </a:lnTo>
                    <a:lnTo>
                      <a:pt x="32" y="4"/>
                    </a:lnTo>
                    <a:lnTo>
                      <a:pt x="20" y="4"/>
                    </a:lnTo>
                    <a:lnTo>
                      <a:pt x="10" y="8"/>
                    </a:lnTo>
                    <a:lnTo>
                      <a:pt x="6" y="12"/>
                    </a:lnTo>
                    <a:lnTo>
                      <a:pt x="2" y="16"/>
                    </a:lnTo>
                    <a:lnTo>
                      <a:pt x="2" y="22"/>
                    </a:lnTo>
                    <a:lnTo>
                      <a:pt x="0" y="28"/>
                    </a:lnTo>
                    <a:lnTo>
                      <a:pt x="2" y="34"/>
                    </a:lnTo>
                    <a:lnTo>
                      <a:pt x="4" y="40"/>
                    </a:lnTo>
                    <a:lnTo>
                      <a:pt x="6" y="44"/>
                    </a:lnTo>
                    <a:lnTo>
                      <a:pt x="8" y="50"/>
                    </a:lnTo>
                    <a:lnTo>
                      <a:pt x="10" y="56"/>
                    </a:lnTo>
                    <a:lnTo>
                      <a:pt x="10" y="58"/>
                    </a:lnTo>
                    <a:lnTo>
                      <a:pt x="14" y="64"/>
                    </a:lnTo>
                    <a:lnTo>
                      <a:pt x="16" y="68"/>
                    </a:lnTo>
                    <a:lnTo>
                      <a:pt x="20" y="72"/>
                    </a:lnTo>
                    <a:lnTo>
                      <a:pt x="26" y="72"/>
                    </a:lnTo>
                    <a:lnTo>
                      <a:pt x="26" y="82"/>
                    </a:lnTo>
                    <a:lnTo>
                      <a:pt x="32" y="80"/>
                    </a:lnTo>
                    <a:lnTo>
                      <a:pt x="36" y="78"/>
                    </a:lnTo>
                    <a:lnTo>
                      <a:pt x="42" y="74"/>
                    </a:lnTo>
                    <a:lnTo>
                      <a:pt x="52" y="72"/>
                    </a:lnTo>
                    <a:lnTo>
                      <a:pt x="70" y="66"/>
                    </a:lnTo>
                    <a:lnTo>
                      <a:pt x="66" y="62"/>
                    </a:lnTo>
                    <a:lnTo>
                      <a:pt x="64" y="60"/>
                    </a:lnTo>
                    <a:lnTo>
                      <a:pt x="62" y="58"/>
                    </a:lnTo>
                    <a:lnTo>
                      <a:pt x="88" y="44"/>
                    </a:lnTo>
                    <a:lnTo>
                      <a:pt x="90" y="42"/>
                    </a:lnTo>
                    <a:lnTo>
                      <a:pt x="92" y="38"/>
                    </a:lnTo>
                    <a:lnTo>
                      <a:pt x="90" y="34"/>
                    </a:lnTo>
                    <a:lnTo>
                      <a:pt x="90" y="28"/>
                    </a:lnTo>
                    <a:lnTo>
                      <a:pt x="90" y="24"/>
                    </a:lnTo>
                    <a:lnTo>
                      <a:pt x="88" y="18"/>
                    </a:lnTo>
                    <a:lnTo>
                      <a:pt x="88" y="0"/>
                    </a:lnTo>
                    <a:lnTo>
                      <a:pt x="8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09" name="Freeform 64"/>
              <p:cNvSpPr>
                <a:spLocks/>
              </p:cNvSpPr>
              <p:nvPr/>
            </p:nvSpPr>
            <p:spPr bwMode="auto">
              <a:xfrm>
                <a:off x="6680234" y="3130719"/>
                <a:ext cx="239043" cy="267729"/>
              </a:xfrm>
              <a:custGeom>
                <a:avLst/>
                <a:gdLst/>
                <a:ahLst/>
                <a:cxnLst>
                  <a:cxn ang="0">
                    <a:pos x="110" y="134"/>
                  </a:cxn>
                  <a:cxn ang="0">
                    <a:pos x="100" y="124"/>
                  </a:cxn>
                  <a:cxn ang="0">
                    <a:pos x="94" y="110"/>
                  </a:cxn>
                  <a:cxn ang="0">
                    <a:pos x="92" y="102"/>
                  </a:cxn>
                  <a:cxn ang="0">
                    <a:pos x="80" y="90"/>
                  </a:cxn>
                  <a:cxn ang="0">
                    <a:pos x="70" y="82"/>
                  </a:cxn>
                  <a:cxn ang="0">
                    <a:pos x="62" y="88"/>
                  </a:cxn>
                  <a:cxn ang="0">
                    <a:pos x="56" y="94"/>
                  </a:cxn>
                  <a:cxn ang="0">
                    <a:pos x="52" y="90"/>
                  </a:cxn>
                  <a:cxn ang="0">
                    <a:pos x="46" y="86"/>
                  </a:cxn>
                  <a:cxn ang="0">
                    <a:pos x="38" y="90"/>
                  </a:cxn>
                  <a:cxn ang="0">
                    <a:pos x="28" y="76"/>
                  </a:cxn>
                  <a:cxn ang="0">
                    <a:pos x="28" y="62"/>
                  </a:cxn>
                  <a:cxn ang="0">
                    <a:pos x="20" y="60"/>
                  </a:cxn>
                  <a:cxn ang="0">
                    <a:pos x="12" y="60"/>
                  </a:cxn>
                  <a:cxn ang="0">
                    <a:pos x="6" y="48"/>
                  </a:cxn>
                  <a:cxn ang="0">
                    <a:pos x="0" y="40"/>
                  </a:cxn>
                  <a:cxn ang="0">
                    <a:pos x="10" y="30"/>
                  </a:cxn>
                  <a:cxn ang="0">
                    <a:pos x="12" y="22"/>
                  </a:cxn>
                  <a:cxn ang="0">
                    <a:pos x="22" y="24"/>
                  </a:cxn>
                  <a:cxn ang="0">
                    <a:pos x="28" y="22"/>
                  </a:cxn>
                  <a:cxn ang="0">
                    <a:pos x="22" y="8"/>
                  </a:cxn>
                  <a:cxn ang="0">
                    <a:pos x="24" y="2"/>
                  </a:cxn>
                  <a:cxn ang="0">
                    <a:pos x="30" y="4"/>
                  </a:cxn>
                  <a:cxn ang="0">
                    <a:pos x="34" y="18"/>
                  </a:cxn>
                  <a:cxn ang="0">
                    <a:pos x="44" y="26"/>
                  </a:cxn>
                  <a:cxn ang="0">
                    <a:pos x="74" y="36"/>
                  </a:cxn>
                  <a:cxn ang="0">
                    <a:pos x="70" y="48"/>
                  </a:cxn>
                  <a:cxn ang="0">
                    <a:pos x="64" y="54"/>
                  </a:cxn>
                  <a:cxn ang="0">
                    <a:pos x="76" y="70"/>
                  </a:cxn>
                  <a:cxn ang="0">
                    <a:pos x="94" y="84"/>
                  </a:cxn>
                  <a:cxn ang="0">
                    <a:pos x="102" y="94"/>
                  </a:cxn>
                  <a:cxn ang="0">
                    <a:pos x="112" y="100"/>
                  </a:cxn>
                  <a:cxn ang="0">
                    <a:pos x="122" y="112"/>
                  </a:cxn>
                  <a:cxn ang="0">
                    <a:pos x="144" y="142"/>
                  </a:cxn>
                  <a:cxn ang="0">
                    <a:pos x="148" y="156"/>
                  </a:cxn>
                  <a:cxn ang="0">
                    <a:pos x="142" y="160"/>
                  </a:cxn>
                  <a:cxn ang="0">
                    <a:pos x="132" y="158"/>
                  </a:cxn>
                  <a:cxn ang="0">
                    <a:pos x="126" y="162"/>
                  </a:cxn>
                  <a:cxn ang="0">
                    <a:pos x="118" y="166"/>
                  </a:cxn>
                </a:cxnLst>
                <a:rect l="0" t="0" r="r" b="b"/>
                <a:pathLst>
                  <a:path w="150" h="168">
                    <a:moveTo>
                      <a:pt x="112" y="162"/>
                    </a:moveTo>
                    <a:lnTo>
                      <a:pt x="110" y="134"/>
                    </a:lnTo>
                    <a:lnTo>
                      <a:pt x="106" y="130"/>
                    </a:lnTo>
                    <a:lnTo>
                      <a:pt x="100" y="124"/>
                    </a:lnTo>
                    <a:lnTo>
                      <a:pt x="96" y="116"/>
                    </a:lnTo>
                    <a:lnTo>
                      <a:pt x="94" y="110"/>
                    </a:lnTo>
                    <a:lnTo>
                      <a:pt x="94" y="106"/>
                    </a:lnTo>
                    <a:lnTo>
                      <a:pt x="92" y="102"/>
                    </a:lnTo>
                    <a:lnTo>
                      <a:pt x="86" y="96"/>
                    </a:lnTo>
                    <a:lnTo>
                      <a:pt x="80" y="90"/>
                    </a:lnTo>
                    <a:lnTo>
                      <a:pt x="76" y="82"/>
                    </a:lnTo>
                    <a:lnTo>
                      <a:pt x="70" y="82"/>
                    </a:lnTo>
                    <a:lnTo>
                      <a:pt x="66" y="84"/>
                    </a:lnTo>
                    <a:lnTo>
                      <a:pt x="62" y="88"/>
                    </a:lnTo>
                    <a:lnTo>
                      <a:pt x="60" y="92"/>
                    </a:lnTo>
                    <a:lnTo>
                      <a:pt x="56" y="94"/>
                    </a:lnTo>
                    <a:lnTo>
                      <a:pt x="54" y="92"/>
                    </a:lnTo>
                    <a:lnTo>
                      <a:pt x="52" y="90"/>
                    </a:lnTo>
                    <a:lnTo>
                      <a:pt x="50" y="88"/>
                    </a:lnTo>
                    <a:lnTo>
                      <a:pt x="46" y="86"/>
                    </a:lnTo>
                    <a:lnTo>
                      <a:pt x="42" y="86"/>
                    </a:lnTo>
                    <a:lnTo>
                      <a:pt x="38" y="90"/>
                    </a:lnTo>
                    <a:lnTo>
                      <a:pt x="30" y="96"/>
                    </a:lnTo>
                    <a:lnTo>
                      <a:pt x="28" y="76"/>
                    </a:lnTo>
                    <a:lnTo>
                      <a:pt x="28" y="68"/>
                    </a:lnTo>
                    <a:lnTo>
                      <a:pt x="28" y="62"/>
                    </a:lnTo>
                    <a:lnTo>
                      <a:pt x="24" y="60"/>
                    </a:lnTo>
                    <a:lnTo>
                      <a:pt x="20" y="60"/>
                    </a:lnTo>
                    <a:lnTo>
                      <a:pt x="16" y="60"/>
                    </a:lnTo>
                    <a:lnTo>
                      <a:pt x="12" y="60"/>
                    </a:lnTo>
                    <a:lnTo>
                      <a:pt x="8" y="56"/>
                    </a:lnTo>
                    <a:lnTo>
                      <a:pt x="6" y="48"/>
                    </a:lnTo>
                    <a:lnTo>
                      <a:pt x="4" y="44"/>
                    </a:lnTo>
                    <a:lnTo>
                      <a:pt x="0" y="40"/>
                    </a:lnTo>
                    <a:lnTo>
                      <a:pt x="8" y="34"/>
                    </a:lnTo>
                    <a:lnTo>
                      <a:pt x="10" y="30"/>
                    </a:lnTo>
                    <a:lnTo>
                      <a:pt x="10" y="26"/>
                    </a:lnTo>
                    <a:lnTo>
                      <a:pt x="12" y="22"/>
                    </a:lnTo>
                    <a:lnTo>
                      <a:pt x="16" y="20"/>
                    </a:lnTo>
                    <a:lnTo>
                      <a:pt x="22" y="24"/>
                    </a:lnTo>
                    <a:lnTo>
                      <a:pt x="24" y="24"/>
                    </a:lnTo>
                    <a:lnTo>
                      <a:pt x="28" y="22"/>
                    </a:lnTo>
                    <a:lnTo>
                      <a:pt x="24" y="16"/>
                    </a:lnTo>
                    <a:lnTo>
                      <a:pt x="22" y="8"/>
                    </a:lnTo>
                    <a:lnTo>
                      <a:pt x="22" y="4"/>
                    </a:lnTo>
                    <a:lnTo>
                      <a:pt x="24" y="2"/>
                    </a:lnTo>
                    <a:lnTo>
                      <a:pt x="30" y="0"/>
                    </a:lnTo>
                    <a:lnTo>
                      <a:pt x="30" y="4"/>
                    </a:lnTo>
                    <a:lnTo>
                      <a:pt x="30" y="12"/>
                    </a:lnTo>
                    <a:lnTo>
                      <a:pt x="34" y="18"/>
                    </a:lnTo>
                    <a:lnTo>
                      <a:pt x="38" y="22"/>
                    </a:lnTo>
                    <a:lnTo>
                      <a:pt x="44" y="26"/>
                    </a:lnTo>
                    <a:lnTo>
                      <a:pt x="58" y="32"/>
                    </a:lnTo>
                    <a:lnTo>
                      <a:pt x="74" y="36"/>
                    </a:lnTo>
                    <a:lnTo>
                      <a:pt x="74" y="44"/>
                    </a:lnTo>
                    <a:lnTo>
                      <a:pt x="70" y="48"/>
                    </a:lnTo>
                    <a:lnTo>
                      <a:pt x="62" y="50"/>
                    </a:lnTo>
                    <a:lnTo>
                      <a:pt x="64" y="54"/>
                    </a:lnTo>
                    <a:lnTo>
                      <a:pt x="66" y="60"/>
                    </a:lnTo>
                    <a:lnTo>
                      <a:pt x="76" y="70"/>
                    </a:lnTo>
                    <a:lnTo>
                      <a:pt x="86" y="78"/>
                    </a:lnTo>
                    <a:lnTo>
                      <a:pt x="94" y="84"/>
                    </a:lnTo>
                    <a:lnTo>
                      <a:pt x="100" y="88"/>
                    </a:lnTo>
                    <a:lnTo>
                      <a:pt x="102" y="94"/>
                    </a:lnTo>
                    <a:lnTo>
                      <a:pt x="106" y="98"/>
                    </a:lnTo>
                    <a:lnTo>
                      <a:pt x="112" y="100"/>
                    </a:lnTo>
                    <a:lnTo>
                      <a:pt x="118" y="106"/>
                    </a:lnTo>
                    <a:lnTo>
                      <a:pt x="122" y="112"/>
                    </a:lnTo>
                    <a:lnTo>
                      <a:pt x="138" y="132"/>
                    </a:lnTo>
                    <a:lnTo>
                      <a:pt x="144" y="142"/>
                    </a:lnTo>
                    <a:lnTo>
                      <a:pt x="150" y="156"/>
                    </a:lnTo>
                    <a:lnTo>
                      <a:pt x="148" y="156"/>
                    </a:lnTo>
                    <a:lnTo>
                      <a:pt x="146" y="158"/>
                    </a:lnTo>
                    <a:lnTo>
                      <a:pt x="142" y="160"/>
                    </a:lnTo>
                    <a:lnTo>
                      <a:pt x="138" y="158"/>
                    </a:lnTo>
                    <a:lnTo>
                      <a:pt x="132" y="158"/>
                    </a:lnTo>
                    <a:lnTo>
                      <a:pt x="128" y="158"/>
                    </a:lnTo>
                    <a:lnTo>
                      <a:pt x="126" y="162"/>
                    </a:lnTo>
                    <a:lnTo>
                      <a:pt x="124" y="168"/>
                    </a:lnTo>
                    <a:lnTo>
                      <a:pt x="118" y="166"/>
                    </a:lnTo>
                    <a:lnTo>
                      <a:pt x="112" y="16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0" name="Freeform 65"/>
              <p:cNvSpPr>
                <a:spLocks/>
              </p:cNvSpPr>
              <p:nvPr/>
            </p:nvSpPr>
            <p:spPr bwMode="auto">
              <a:xfrm>
                <a:off x="6626051" y="3194464"/>
                <a:ext cx="232669" cy="468525"/>
              </a:xfrm>
              <a:custGeom>
                <a:avLst/>
                <a:gdLst/>
                <a:ahLst/>
                <a:cxnLst>
                  <a:cxn ang="0">
                    <a:pos x="102" y="286"/>
                  </a:cxn>
                  <a:cxn ang="0">
                    <a:pos x="98" y="294"/>
                  </a:cxn>
                  <a:cxn ang="0">
                    <a:pos x="90" y="294"/>
                  </a:cxn>
                  <a:cxn ang="0">
                    <a:pos x="82" y="284"/>
                  </a:cxn>
                  <a:cxn ang="0">
                    <a:pos x="72" y="274"/>
                  </a:cxn>
                  <a:cxn ang="0">
                    <a:pos x="54" y="254"/>
                  </a:cxn>
                  <a:cxn ang="0">
                    <a:pos x="40" y="244"/>
                  </a:cxn>
                  <a:cxn ang="0">
                    <a:pos x="34" y="246"/>
                  </a:cxn>
                  <a:cxn ang="0">
                    <a:pos x="32" y="222"/>
                  </a:cxn>
                  <a:cxn ang="0">
                    <a:pos x="40" y="186"/>
                  </a:cxn>
                  <a:cxn ang="0">
                    <a:pos x="46" y="174"/>
                  </a:cxn>
                  <a:cxn ang="0">
                    <a:pos x="46" y="158"/>
                  </a:cxn>
                  <a:cxn ang="0">
                    <a:pos x="36" y="134"/>
                  </a:cxn>
                  <a:cxn ang="0">
                    <a:pos x="18" y="114"/>
                  </a:cxn>
                  <a:cxn ang="0">
                    <a:pos x="22" y="102"/>
                  </a:cxn>
                  <a:cxn ang="0">
                    <a:pos x="24" y="88"/>
                  </a:cxn>
                  <a:cxn ang="0">
                    <a:pos x="20" y="74"/>
                  </a:cxn>
                  <a:cxn ang="0">
                    <a:pos x="4" y="54"/>
                  </a:cxn>
                  <a:cxn ang="0">
                    <a:pos x="0" y="38"/>
                  </a:cxn>
                  <a:cxn ang="0">
                    <a:pos x="4" y="24"/>
                  </a:cxn>
                  <a:cxn ang="0">
                    <a:pos x="12" y="14"/>
                  </a:cxn>
                  <a:cxn ang="0">
                    <a:pos x="34" y="0"/>
                  </a:cxn>
                  <a:cxn ang="0">
                    <a:pos x="40" y="8"/>
                  </a:cxn>
                  <a:cxn ang="0">
                    <a:pos x="46" y="20"/>
                  </a:cxn>
                  <a:cxn ang="0">
                    <a:pos x="54" y="20"/>
                  </a:cxn>
                  <a:cxn ang="0">
                    <a:pos x="62" y="22"/>
                  </a:cxn>
                  <a:cxn ang="0">
                    <a:pos x="62" y="36"/>
                  </a:cxn>
                  <a:cxn ang="0">
                    <a:pos x="72" y="50"/>
                  </a:cxn>
                  <a:cxn ang="0">
                    <a:pos x="80" y="46"/>
                  </a:cxn>
                  <a:cxn ang="0">
                    <a:pos x="86" y="50"/>
                  </a:cxn>
                  <a:cxn ang="0">
                    <a:pos x="90" y="54"/>
                  </a:cxn>
                  <a:cxn ang="0">
                    <a:pos x="96" y="48"/>
                  </a:cxn>
                  <a:cxn ang="0">
                    <a:pos x="104" y="42"/>
                  </a:cxn>
                  <a:cxn ang="0">
                    <a:pos x="114" y="50"/>
                  </a:cxn>
                  <a:cxn ang="0">
                    <a:pos x="126" y="62"/>
                  </a:cxn>
                  <a:cxn ang="0">
                    <a:pos x="128" y="70"/>
                  </a:cxn>
                  <a:cxn ang="0">
                    <a:pos x="134" y="84"/>
                  </a:cxn>
                  <a:cxn ang="0">
                    <a:pos x="144" y="94"/>
                  </a:cxn>
                  <a:cxn ang="0">
                    <a:pos x="138" y="120"/>
                  </a:cxn>
                  <a:cxn ang="0">
                    <a:pos x="116" y="120"/>
                  </a:cxn>
                  <a:cxn ang="0">
                    <a:pos x="102" y="128"/>
                  </a:cxn>
                  <a:cxn ang="0">
                    <a:pos x="98" y="138"/>
                  </a:cxn>
                  <a:cxn ang="0">
                    <a:pos x="98" y="150"/>
                  </a:cxn>
                  <a:cxn ang="0">
                    <a:pos x="102" y="160"/>
                  </a:cxn>
                  <a:cxn ang="0">
                    <a:pos x="98" y="164"/>
                  </a:cxn>
                  <a:cxn ang="0">
                    <a:pos x="82" y="156"/>
                  </a:cxn>
                  <a:cxn ang="0">
                    <a:pos x="64" y="138"/>
                  </a:cxn>
                  <a:cxn ang="0">
                    <a:pos x="56" y="162"/>
                  </a:cxn>
                  <a:cxn ang="0">
                    <a:pos x="52" y="180"/>
                  </a:cxn>
                  <a:cxn ang="0">
                    <a:pos x="48" y="202"/>
                  </a:cxn>
                  <a:cxn ang="0">
                    <a:pos x="52" y="216"/>
                  </a:cxn>
                  <a:cxn ang="0">
                    <a:pos x="64" y="222"/>
                  </a:cxn>
                  <a:cxn ang="0">
                    <a:pos x="66" y="238"/>
                  </a:cxn>
                  <a:cxn ang="0">
                    <a:pos x="70" y="252"/>
                  </a:cxn>
                  <a:cxn ang="0">
                    <a:pos x="74" y="258"/>
                  </a:cxn>
                  <a:cxn ang="0">
                    <a:pos x="90" y="268"/>
                  </a:cxn>
                </a:cxnLst>
                <a:rect l="0" t="0" r="r" b="b"/>
                <a:pathLst>
                  <a:path w="146" h="294">
                    <a:moveTo>
                      <a:pt x="112" y="286"/>
                    </a:moveTo>
                    <a:lnTo>
                      <a:pt x="102" y="286"/>
                    </a:lnTo>
                    <a:lnTo>
                      <a:pt x="100" y="292"/>
                    </a:lnTo>
                    <a:lnTo>
                      <a:pt x="98" y="294"/>
                    </a:lnTo>
                    <a:lnTo>
                      <a:pt x="94" y="294"/>
                    </a:lnTo>
                    <a:lnTo>
                      <a:pt x="90" y="294"/>
                    </a:lnTo>
                    <a:lnTo>
                      <a:pt x="88" y="292"/>
                    </a:lnTo>
                    <a:lnTo>
                      <a:pt x="82" y="284"/>
                    </a:lnTo>
                    <a:lnTo>
                      <a:pt x="76" y="278"/>
                    </a:lnTo>
                    <a:lnTo>
                      <a:pt x="72" y="274"/>
                    </a:lnTo>
                    <a:lnTo>
                      <a:pt x="66" y="274"/>
                    </a:lnTo>
                    <a:lnTo>
                      <a:pt x="54" y="254"/>
                    </a:lnTo>
                    <a:lnTo>
                      <a:pt x="46" y="248"/>
                    </a:lnTo>
                    <a:lnTo>
                      <a:pt x="40" y="244"/>
                    </a:lnTo>
                    <a:lnTo>
                      <a:pt x="36" y="250"/>
                    </a:lnTo>
                    <a:lnTo>
                      <a:pt x="34" y="246"/>
                    </a:lnTo>
                    <a:lnTo>
                      <a:pt x="32" y="238"/>
                    </a:lnTo>
                    <a:lnTo>
                      <a:pt x="32" y="222"/>
                    </a:lnTo>
                    <a:lnTo>
                      <a:pt x="34" y="186"/>
                    </a:lnTo>
                    <a:lnTo>
                      <a:pt x="40" y="186"/>
                    </a:lnTo>
                    <a:lnTo>
                      <a:pt x="44" y="180"/>
                    </a:lnTo>
                    <a:lnTo>
                      <a:pt x="46" y="174"/>
                    </a:lnTo>
                    <a:lnTo>
                      <a:pt x="46" y="168"/>
                    </a:lnTo>
                    <a:lnTo>
                      <a:pt x="46" y="158"/>
                    </a:lnTo>
                    <a:lnTo>
                      <a:pt x="42" y="144"/>
                    </a:lnTo>
                    <a:lnTo>
                      <a:pt x="36" y="134"/>
                    </a:lnTo>
                    <a:lnTo>
                      <a:pt x="32" y="126"/>
                    </a:lnTo>
                    <a:lnTo>
                      <a:pt x="18" y="114"/>
                    </a:lnTo>
                    <a:lnTo>
                      <a:pt x="20" y="108"/>
                    </a:lnTo>
                    <a:lnTo>
                      <a:pt x="22" y="102"/>
                    </a:lnTo>
                    <a:lnTo>
                      <a:pt x="24" y="96"/>
                    </a:lnTo>
                    <a:lnTo>
                      <a:pt x="24" y="88"/>
                    </a:lnTo>
                    <a:lnTo>
                      <a:pt x="24" y="80"/>
                    </a:lnTo>
                    <a:lnTo>
                      <a:pt x="20" y="74"/>
                    </a:lnTo>
                    <a:lnTo>
                      <a:pt x="12" y="64"/>
                    </a:lnTo>
                    <a:lnTo>
                      <a:pt x="4" y="54"/>
                    </a:lnTo>
                    <a:lnTo>
                      <a:pt x="2" y="48"/>
                    </a:lnTo>
                    <a:lnTo>
                      <a:pt x="0" y="38"/>
                    </a:lnTo>
                    <a:lnTo>
                      <a:pt x="2" y="30"/>
                    </a:lnTo>
                    <a:lnTo>
                      <a:pt x="4" y="24"/>
                    </a:lnTo>
                    <a:lnTo>
                      <a:pt x="8" y="18"/>
                    </a:lnTo>
                    <a:lnTo>
                      <a:pt x="12" y="14"/>
                    </a:lnTo>
                    <a:lnTo>
                      <a:pt x="24" y="8"/>
                    </a:lnTo>
                    <a:lnTo>
                      <a:pt x="34" y="0"/>
                    </a:lnTo>
                    <a:lnTo>
                      <a:pt x="38" y="4"/>
                    </a:lnTo>
                    <a:lnTo>
                      <a:pt x="40" y="8"/>
                    </a:lnTo>
                    <a:lnTo>
                      <a:pt x="42" y="16"/>
                    </a:lnTo>
                    <a:lnTo>
                      <a:pt x="46" y="20"/>
                    </a:lnTo>
                    <a:lnTo>
                      <a:pt x="50" y="20"/>
                    </a:lnTo>
                    <a:lnTo>
                      <a:pt x="54" y="20"/>
                    </a:lnTo>
                    <a:lnTo>
                      <a:pt x="58" y="20"/>
                    </a:lnTo>
                    <a:lnTo>
                      <a:pt x="62" y="22"/>
                    </a:lnTo>
                    <a:lnTo>
                      <a:pt x="62" y="28"/>
                    </a:lnTo>
                    <a:lnTo>
                      <a:pt x="62" y="36"/>
                    </a:lnTo>
                    <a:lnTo>
                      <a:pt x="64" y="56"/>
                    </a:lnTo>
                    <a:lnTo>
                      <a:pt x="72" y="50"/>
                    </a:lnTo>
                    <a:lnTo>
                      <a:pt x="76" y="46"/>
                    </a:lnTo>
                    <a:lnTo>
                      <a:pt x="80" y="46"/>
                    </a:lnTo>
                    <a:lnTo>
                      <a:pt x="84" y="48"/>
                    </a:lnTo>
                    <a:lnTo>
                      <a:pt x="86" y="50"/>
                    </a:lnTo>
                    <a:lnTo>
                      <a:pt x="88" y="52"/>
                    </a:lnTo>
                    <a:lnTo>
                      <a:pt x="90" y="54"/>
                    </a:lnTo>
                    <a:lnTo>
                      <a:pt x="94" y="52"/>
                    </a:lnTo>
                    <a:lnTo>
                      <a:pt x="96" y="48"/>
                    </a:lnTo>
                    <a:lnTo>
                      <a:pt x="100" y="44"/>
                    </a:lnTo>
                    <a:lnTo>
                      <a:pt x="104" y="42"/>
                    </a:lnTo>
                    <a:lnTo>
                      <a:pt x="110" y="42"/>
                    </a:lnTo>
                    <a:lnTo>
                      <a:pt x="114" y="50"/>
                    </a:lnTo>
                    <a:lnTo>
                      <a:pt x="120" y="56"/>
                    </a:lnTo>
                    <a:lnTo>
                      <a:pt x="126" y="62"/>
                    </a:lnTo>
                    <a:lnTo>
                      <a:pt x="128" y="66"/>
                    </a:lnTo>
                    <a:lnTo>
                      <a:pt x="128" y="70"/>
                    </a:lnTo>
                    <a:lnTo>
                      <a:pt x="130" y="76"/>
                    </a:lnTo>
                    <a:lnTo>
                      <a:pt x="134" y="84"/>
                    </a:lnTo>
                    <a:lnTo>
                      <a:pt x="140" y="90"/>
                    </a:lnTo>
                    <a:lnTo>
                      <a:pt x="144" y="94"/>
                    </a:lnTo>
                    <a:lnTo>
                      <a:pt x="146" y="122"/>
                    </a:lnTo>
                    <a:lnTo>
                      <a:pt x="138" y="120"/>
                    </a:lnTo>
                    <a:lnTo>
                      <a:pt x="128" y="120"/>
                    </a:lnTo>
                    <a:lnTo>
                      <a:pt x="116" y="120"/>
                    </a:lnTo>
                    <a:lnTo>
                      <a:pt x="106" y="124"/>
                    </a:lnTo>
                    <a:lnTo>
                      <a:pt x="102" y="128"/>
                    </a:lnTo>
                    <a:lnTo>
                      <a:pt x="98" y="132"/>
                    </a:lnTo>
                    <a:lnTo>
                      <a:pt x="98" y="138"/>
                    </a:lnTo>
                    <a:lnTo>
                      <a:pt x="96" y="144"/>
                    </a:lnTo>
                    <a:lnTo>
                      <a:pt x="98" y="150"/>
                    </a:lnTo>
                    <a:lnTo>
                      <a:pt x="100" y="156"/>
                    </a:lnTo>
                    <a:lnTo>
                      <a:pt x="102" y="160"/>
                    </a:lnTo>
                    <a:lnTo>
                      <a:pt x="104" y="166"/>
                    </a:lnTo>
                    <a:lnTo>
                      <a:pt x="98" y="164"/>
                    </a:lnTo>
                    <a:lnTo>
                      <a:pt x="92" y="162"/>
                    </a:lnTo>
                    <a:lnTo>
                      <a:pt x="82" y="156"/>
                    </a:lnTo>
                    <a:lnTo>
                      <a:pt x="72" y="146"/>
                    </a:lnTo>
                    <a:lnTo>
                      <a:pt x="64" y="138"/>
                    </a:lnTo>
                    <a:lnTo>
                      <a:pt x="56" y="138"/>
                    </a:lnTo>
                    <a:lnTo>
                      <a:pt x="56" y="162"/>
                    </a:lnTo>
                    <a:lnTo>
                      <a:pt x="54" y="170"/>
                    </a:lnTo>
                    <a:lnTo>
                      <a:pt x="52" y="180"/>
                    </a:lnTo>
                    <a:lnTo>
                      <a:pt x="50" y="190"/>
                    </a:lnTo>
                    <a:lnTo>
                      <a:pt x="48" y="202"/>
                    </a:lnTo>
                    <a:lnTo>
                      <a:pt x="50" y="208"/>
                    </a:lnTo>
                    <a:lnTo>
                      <a:pt x="52" y="216"/>
                    </a:lnTo>
                    <a:lnTo>
                      <a:pt x="56" y="220"/>
                    </a:lnTo>
                    <a:lnTo>
                      <a:pt x="64" y="222"/>
                    </a:lnTo>
                    <a:lnTo>
                      <a:pt x="64" y="232"/>
                    </a:lnTo>
                    <a:lnTo>
                      <a:pt x="66" y="238"/>
                    </a:lnTo>
                    <a:lnTo>
                      <a:pt x="70" y="242"/>
                    </a:lnTo>
                    <a:lnTo>
                      <a:pt x="70" y="252"/>
                    </a:lnTo>
                    <a:lnTo>
                      <a:pt x="72" y="256"/>
                    </a:lnTo>
                    <a:lnTo>
                      <a:pt x="74" y="258"/>
                    </a:lnTo>
                    <a:lnTo>
                      <a:pt x="78" y="262"/>
                    </a:lnTo>
                    <a:lnTo>
                      <a:pt x="90" y="268"/>
                    </a:lnTo>
                    <a:lnTo>
                      <a:pt x="112" y="28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1" name="Freeform 66"/>
              <p:cNvSpPr>
                <a:spLocks/>
              </p:cNvSpPr>
              <p:nvPr/>
            </p:nvSpPr>
            <p:spPr bwMode="auto">
              <a:xfrm>
                <a:off x="6339199" y="3012791"/>
                <a:ext cx="149801" cy="162550"/>
              </a:xfrm>
              <a:custGeom>
                <a:avLst/>
                <a:gdLst/>
                <a:ahLst/>
                <a:cxnLst>
                  <a:cxn ang="0">
                    <a:pos x="90" y="86"/>
                  </a:cxn>
                  <a:cxn ang="0">
                    <a:pos x="82" y="102"/>
                  </a:cxn>
                  <a:cxn ang="0">
                    <a:pos x="76" y="86"/>
                  </a:cxn>
                  <a:cxn ang="0">
                    <a:pos x="68" y="74"/>
                  </a:cxn>
                  <a:cxn ang="0">
                    <a:pos x="54" y="76"/>
                  </a:cxn>
                  <a:cxn ang="0">
                    <a:pos x="50" y="72"/>
                  </a:cxn>
                  <a:cxn ang="0">
                    <a:pos x="46" y="78"/>
                  </a:cxn>
                  <a:cxn ang="0">
                    <a:pos x="36" y="88"/>
                  </a:cxn>
                  <a:cxn ang="0">
                    <a:pos x="24" y="80"/>
                  </a:cxn>
                  <a:cxn ang="0">
                    <a:pos x="22" y="66"/>
                  </a:cxn>
                  <a:cxn ang="0">
                    <a:pos x="18" y="58"/>
                  </a:cxn>
                  <a:cxn ang="0">
                    <a:pos x="14" y="52"/>
                  </a:cxn>
                  <a:cxn ang="0">
                    <a:pos x="10" y="38"/>
                  </a:cxn>
                  <a:cxn ang="0">
                    <a:pos x="6" y="32"/>
                  </a:cxn>
                  <a:cxn ang="0">
                    <a:pos x="8" y="28"/>
                  </a:cxn>
                  <a:cxn ang="0">
                    <a:pos x="12" y="22"/>
                  </a:cxn>
                  <a:cxn ang="0">
                    <a:pos x="6" y="14"/>
                  </a:cxn>
                  <a:cxn ang="0">
                    <a:pos x="0" y="6"/>
                  </a:cxn>
                  <a:cxn ang="0">
                    <a:pos x="2" y="2"/>
                  </a:cxn>
                  <a:cxn ang="0">
                    <a:pos x="20" y="6"/>
                  </a:cxn>
                  <a:cxn ang="0">
                    <a:pos x="30" y="12"/>
                  </a:cxn>
                  <a:cxn ang="0">
                    <a:pos x="30" y="20"/>
                  </a:cxn>
                  <a:cxn ang="0">
                    <a:pos x="32" y="24"/>
                  </a:cxn>
                  <a:cxn ang="0">
                    <a:pos x="40" y="26"/>
                  </a:cxn>
                  <a:cxn ang="0">
                    <a:pos x="74" y="26"/>
                  </a:cxn>
                  <a:cxn ang="0">
                    <a:pos x="56" y="52"/>
                  </a:cxn>
                  <a:cxn ang="0">
                    <a:pos x="64" y="64"/>
                  </a:cxn>
                  <a:cxn ang="0">
                    <a:pos x="70" y="64"/>
                  </a:cxn>
                  <a:cxn ang="0">
                    <a:pos x="72" y="54"/>
                  </a:cxn>
                  <a:cxn ang="0">
                    <a:pos x="78" y="60"/>
                  </a:cxn>
                  <a:cxn ang="0">
                    <a:pos x="84" y="80"/>
                  </a:cxn>
                  <a:cxn ang="0">
                    <a:pos x="94" y="84"/>
                  </a:cxn>
                </a:cxnLst>
                <a:rect l="0" t="0" r="r" b="b"/>
                <a:pathLst>
                  <a:path w="94" h="102">
                    <a:moveTo>
                      <a:pt x="94" y="84"/>
                    </a:moveTo>
                    <a:lnTo>
                      <a:pt x="90" y="86"/>
                    </a:lnTo>
                    <a:lnTo>
                      <a:pt x="86" y="92"/>
                    </a:lnTo>
                    <a:lnTo>
                      <a:pt x="82" y="102"/>
                    </a:lnTo>
                    <a:lnTo>
                      <a:pt x="78" y="94"/>
                    </a:lnTo>
                    <a:lnTo>
                      <a:pt x="76" y="86"/>
                    </a:lnTo>
                    <a:lnTo>
                      <a:pt x="74" y="80"/>
                    </a:lnTo>
                    <a:lnTo>
                      <a:pt x="68" y="74"/>
                    </a:lnTo>
                    <a:lnTo>
                      <a:pt x="62" y="76"/>
                    </a:lnTo>
                    <a:lnTo>
                      <a:pt x="54" y="76"/>
                    </a:lnTo>
                    <a:lnTo>
                      <a:pt x="52" y="74"/>
                    </a:lnTo>
                    <a:lnTo>
                      <a:pt x="50" y="72"/>
                    </a:lnTo>
                    <a:lnTo>
                      <a:pt x="48" y="70"/>
                    </a:lnTo>
                    <a:lnTo>
                      <a:pt x="46" y="78"/>
                    </a:lnTo>
                    <a:lnTo>
                      <a:pt x="42" y="84"/>
                    </a:lnTo>
                    <a:lnTo>
                      <a:pt x="36" y="88"/>
                    </a:lnTo>
                    <a:lnTo>
                      <a:pt x="28" y="92"/>
                    </a:lnTo>
                    <a:lnTo>
                      <a:pt x="24" y="80"/>
                    </a:lnTo>
                    <a:lnTo>
                      <a:pt x="22" y="74"/>
                    </a:lnTo>
                    <a:lnTo>
                      <a:pt x="22" y="66"/>
                    </a:lnTo>
                    <a:lnTo>
                      <a:pt x="20" y="62"/>
                    </a:lnTo>
                    <a:lnTo>
                      <a:pt x="18" y="58"/>
                    </a:lnTo>
                    <a:lnTo>
                      <a:pt x="14" y="54"/>
                    </a:lnTo>
                    <a:lnTo>
                      <a:pt x="14" y="52"/>
                    </a:lnTo>
                    <a:lnTo>
                      <a:pt x="16" y="42"/>
                    </a:lnTo>
                    <a:lnTo>
                      <a:pt x="10" y="38"/>
                    </a:lnTo>
                    <a:lnTo>
                      <a:pt x="8" y="36"/>
                    </a:lnTo>
                    <a:lnTo>
                      <a:pt x="6" y="32"/>
                    </a:lnTo>
                    <a:lnTo>
                      <a:pt x="6" y="30"/>
                    </a:lnTo>
                    <a:lnTo>
                      <a:pt x="8" y="28"/>
                    </a:lnTo>
                    <a:lnTo>
                      <a:pt x="10" y="26"/>
                    </a:lnTo>
                    <a:lnTo>
                      <a:pt x="12" y="22"/>
                    </a:lnTo>
                    <a:lnTo>
                      <a:pt x="10" y="18"/>
                    </a:lnTo>
                    <a:lnTo>
                      <a:pt x="6" y="14"/>
                    </a:lnTo>
                    <a:lnTo>
                      <a:pt x="2" y="10"/>
                    </a:lnTo>
                    <a:lnTo>
                      <a:pt x="0" y="6"/>
                    </a:lnTo>
                    <a:lnTo>
                      <a:pt x="0" y="4"/>
                    </a:lnTo>
                    <a:lnTo>
                      <a:pt x="2" y="2"/>
                    </a:lnTo>
                    <a:lnTo>
                      <a:pt x="6" y="0"/>
                    </a:lnTo>
                    <a:lnTo>
                      <a:pt x="20" y="6"/>
                    </a:lnTo>
                    <a:lnTo>
                      <a:pt x="26" y="10"/>
                    </a:lnTo>
                    <a:lnTo>
                      <a:pt x="30" y="12"/>
                    </a:lnTo>
                    <a:lnTo>
                      <a:pt x="30" y="16"/>
                    </a:lnTo>
                    <a:lnTo>
                      <a:pt x="30" y="20"/>
                    </a:lnTo>
                    <a:lnTo>
                      <a:pt x="30" y="22"/>
                    </a:lnTo>
                    <a:lnTo>
                      <a:pt x="32" y="24"/>
                    </a:lnTo>
                    <a:lnTo>
                      <a:pt x="36" y="26"/>
                    </a:lnTo>
                    <a:lnTo>
                      <a:pt x="40" y="26"/>
                    </a:lnTo>
                    <a:lnTo>
                      <a:pt x="48" y="26"/>
                    </a:lnTo>
                    <a:lnTo>
                      <a:pt x="74" y="26"/>
                    </a:lnTo>
                    <a:lnTo>
                      <a:pt x="74" y="32"/>
                    </a:lnTo>
                    <a:lnTo>
                      <a:pt x="56" y="52"/>
                    </a:lnTo>
                    <a:lnTo>
                      <a:pt x="60" y="60"/>
                    </a:lnTo>
                    <a:lnTo>
                      <a:pt x="64" y="64"/>
                    </a:lnTo>
                    <a:lnTo>
                      <a:pt x="66" y="66"/>
                    </a:lnTo>
                    <a:lnTo>
                      <a:pt x="70" y="64"/>
                    </a:lnTo>
                    <a:lnTo>
                      <a:pt x="72" y="60"/>
                    </a:lnTo>
                    <a:lnTo>
                      <a:pt x="72" y="54"/>
                    </a:lnTo>
                    <a:lnTo>
                      <a:pt x="74" y="52"/>
                    </a:lnTo>
                    <a:lnTo>
                      <a:pt x="78" y="60"/>
                    </a:lnTo>
                    <a:lnTo>
                      <a:pt x="82" y="70"/>
                    </a:lnTo>
                    <a:lnTo>
                      <a:pt x="84" y="80"/>
                    </a:lnTo>
                    <a:lnTo>
                      <a:pt x="88" y="86"/>
                    </a:lnTo>
                    <a:lnTo>
                      <a:pt x="94" y="8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2" name="Freeform 67"/>
              <p:cNvSpPr>
                <a:spLocks/>
              </p:cNvSpPr>
              <p:nvPr/>
            </p:nvSpPr>
            <p:spPr bwMode="auto">
              <a:xfrm>
                <a:off x="5826052" y="2719564"/>
                <a:ext cx="742628" cy="860556"/>
              </a:xfrm>
              <a:custGeom>
                <a:avLst/>
                <a:gdLst/>
                <a:ahLst/>
                <a:cxnLst>
                  <a:cxn ang="0">
                    <a:pos x="458" y="164"/>
                  </a:cxn>
                  <a:cxn ang="0">
                    <a:pos x="438" y="186"/>
                  </a:cxn>
                  <a:cxn ang="0">
                    <a:pos x="436" y="210"/>
                  </a:cxn>
                  <a:cxn ang="0">
                    <a:pos x="424" y="232"/>
                  </a:cxn>
                  <a:cxn ang="0">
                    <a:pos x="418" y="244"/>
                  </a:cxn>
                  <a:cxn ang="0">
                    <a:pos x="404" y="254"/>
                  </a:cxn>
                  <a:cxn ang="0">
                    <a:pos x="392" y="248"/>
                  </a:cxn>
                  <a:cxn ang="0">
                    <a:pos x="396" y="216"/>
                  </a:cxn>
                  <a:cxn ang="0">
                    <a:pos x="354" y="208"/>
                  </a:cxn>
                  <a:cxn ang="0">
                    <a:pos x="348" y="194"/>
                  </a:cxn>
                  <a:cxn ang="0">
                    <a:pos x="322" y="190"/>
                  </a:cxn>
                  <a:cxn ang="0">
                    <a:pos x="332" y="210"/>
                  </a:cxn>
                  <a:cxn ang="0">
                    <a:pos x="332" y="222"/>
                  </a:cxn>
                  <a:cxn ang="0">
                    <a:pos x="342" y="246"/>
                  </a:cxn>
                  <a:cxn ang="0">
                    <a:pos x="340" y="276"/>
                  </a:cxn>
                  <a:cxn ang="0">
                    <a:pos x="316" y="304"/>
                  </a:cxn>
                  <a:cxn ang="0">
                    <a:pos x="288" y="322"/>
                  </a:cxn>
                  <a:cxn ang="0">
                    <a:pos x="242" y="384"/>
                  </a:cxn>
                  <a:cxn ang="0">
                    <a:pos x="214" y="404"/>
                  </a:cxn>
                  <a:cxn ang="0">
                    <a:pos x="222" y="448"/>
                  </a:cxn>
                  <a:cxn ang="0">
                    <a:pos x="216" y="480"/>
                  </a:cxn>
                  <a:cxn ang="0">
                    <a:pos x="212" y="502"/>
                  </a:cxn>
                  <a:cxn ang="0">
                    <a:pos x="202" y="524"/>
                  </a:cxn>
                  <a:cxn ang="0">
                    <a:pos x="186" y="540"/>
                  </a:cxn>
                  <a:cxn ang="0">
                    <a:pos x="160" y="518"/>
                  </a:cxn>
                  <a:cxn ang="0">
                    <a:pos x="126" y="434"/>
                  </a:cxn>
                  <a:cxn ang="0">
                    <a:pos x="84" y="324"/>
                  </a:cxn>
                  <a:cxn ang="0">
                    <a:pos x="72" y="266"/>
                  </a:cxn>
                  <a:cxn ang="0">
                    <a:pos x="52" y="298"/>
                  </a:cxn>
                  <a:cxn ang="0">
                    <a:pos x="14" y="266"/>
                  </a:cxn>
                  <a:cxn ang="0">
                    <a:pos x="26" y="256"/>
                  </a:cxn>
                  <a:cxn ang="0">
                    <a:pos x="2" y="242"/>
                  </a:cxn>
                  <a:cxn ang="0">
                    <a:pos x="8" y="226"/>
                  </a:cxn>
                  <a:cxn ang="0">
                    <a:pos x="38" y="224"/>
                  </a:cxn>
                  <a:cxn ang="0">
                    <a:pos x="22" y="196"/>
                  </a:cxn>
                  <a:cxn ang="0">
                    <a:pos x="10" y="176"/>
                  </a:cxn>
                  <a:cxn ang="0">
                    <a:pos x="22" y="154"/>
                  </a:cxn>
                  <a:cxn ang="0">
                    <a:pos x="46" y="146"/>
                  </a:cxn>
                  <a:cxn ang="0">
                    <a:pos x="70" y="106"/>
                  </a:cxn>
                  <a:cxn ang="0">
                    <a:pos x="82" y="74"/>
                  </a:cxn>
                  <a:cxn ang="0">
                    <a:pos x="58" y="42"/>
                  </a:cxn>
                  <a:cxn ang="0">
                    <a:pos x="58" y="24"/>
                  </a:cxn>
                  <a:cxn ang="0">
                    <a:pos x="76" y="26"/>
                  </a:cxn>
                  <a:cxn ang="0">
                    <a:pos x="122" y="0"/>
                  </a:cxn>
                  <a:cxn ang="0">
                    <a:pos x="152" y="8"/>
                  </a:cxn>
                  <a:cxn ang="0">
                    <a:pos x="138" y="42"/>
                  </a:cxn>
                  <a:cxn ang="0">
                    <a:pos x="148" y="64"/>
                  </a:cxn>
                  <a:cxn ang="0">
                    <a:pos x="148" y="86"/>
                  </a:cxn>
                  <a:cxn ang="0">
                    <a:pos x="180" y="120"/>
                  </a:cxn>
                  <a:cxn ang="0">
                    <a:pos x="212" y="154"/>
                  </a:cxn>
                  <a:cxn ang="0">
                    <a:pos x="254" y="164"/>
                  </a:cxn>
                  <a:cxn ang="0">
                    <a:pos x="308" y="184"/>
                  </a:cxn>
                  <a:cxn ang="0">
                    <a:pos x="316" y="170"/>
                  </a:cxn>
                  <a:cxn ang="0">
                    <a:pos x="326" y="152"/>
                  </a:cxn>
                  <a:cxn ang="0">
                    <a:pos x="344" y="178"/>
                  </a:cxn>
                  <a:cxn ang="0">
                    <a:pos x="384" y="170"/>
                  </a:cxn>
                  <a:cxn ang="0">
                    <a:pos x="410" y="132"/>
                  </a:cxn>
                  <a:cxn ang="0">
                    <a:pos x="430" y="130"/>
                  </a:cxn>
                  <a:cxn ang="0">
                    <a:pos x="450" y="138"/>
                  </a:cxn>
                  <a:cxn ang="0">
                    <a:pos x="466" y="142"/>
                  </a:cxn>
                </a:cxnLst>
                <a:rect l="0" t="0" r="r" b="b"/>
                <a:pathLst>
                  <a:path w="466" h="540">
                    <a:moveTo>
                      <a:pt x="466" y="142"/>
                    </a:moveTo>
                    <a:lnTo>
                      <a:pt x="464" y="150"/>
                    </a:lnTo>
                    <a:lnTo>
                      <a:pt x="462" y="158"/>
                    </a:lnTo>
                    <a:lnTo>
                      <a:pt x="466" y="164"/>
                    </a:lnTo>
                    <a:lnTo>
                      <a:pt x="458" y="164"/>
                    </a:lnTo>
                    <a:lnTo>
                      <a:pt x="452" y="166"/>
                    </a:lnTo>
                    <a:lnTo>
                      <a:pt x="444" y="172"/>
                    </a:lnTo>
                    <a:lnTo>
                      <a:pt x="438" y="178"/>
                    </a:lnTo>
                    <a:lnTo>
                      <a:pt x="436" y="182"/>
                    </a:lnTo>
                    <a:lnTo>
                      <a:pt x="438" y="186"/>
                    </a:lnTo>
                    <a:lnTo>
                      <a:pt x="440" y="188"/>
                    </a:lnTo>
                    <a:lnTo>
                      <a:pt x="432" y="206"/>
                    </a:lnTo>
                    <a:lnTo>
                      <a:pt x="432" y="208"/>
                    </a:lnTo>
                    <a:lnTo>
                      <a:pt x="434" y="210"/>
                    </a:lnTo>
                    <a:lnTo>
                      <a:pt x="436" y="210"/>
                    </a:lnTo>
                    <a:lnTo>
                      <a:pt x="438" y="212"/>
                    </a:lnTo>
                    <a:lnTo>
                      <a:pt x="436" y="218"/>
                    </a:lnTo>
                    <a:lnTo>
                      <a:pt x="432" y="222"/>
                    </a:lnTo>
                    <a:lnTo>
                      <a:pt x="426" y="232"/>
                    </a:lnTo>
                    <a:lnTo>
                      <a:pt x="424" y="232"/>
                    </a:lnTo>
                    <a:lnTo>
                      <a:pt x="422" y="230"/>
                    </a:lnTo>
                    <a:lnTo>
                      <a:pt x="418" y="234"/>
                    </a:lnTo>
                    <a:lnTo>
                      <a:pt x="416" y="234"/>
                    </a:lnTo>
                    <a:lnTo>
                      <a:pt x="418" y="240"/>
                    </a:lnTo>
                    <a:lnTo>
                      <a:pt x="418" y="244"/>
                    </a:lnTo>
                    <a:lnTo>
                      <a:pt x="418" y="256"/>
                    </a:lnTo>
                    <a:lnTo>
                      <a:pt x="414" y="264"/>
                    </a:lnTo>
                    <a:lnTo>
                      <a:pt x="412" y="270"/>
                    </a:lnTo>
                    <a:lnTo>
                      <a:pt x="408" y="264"/>
                    </a:lnTo>
                    <a:lnTo>
                      <a:pt x="404" y="254"/>
                    </a:lnTo>
                    <a:lnTo>
                      <a:pt x="400" y="244"/>
                    </a:lnTo>
                    <a:lnTo>
                      <a:pt x="396" y="236"/>
                    </a:lnTo>
                    <a:lnTo>
                      <a:pt x="394" y="238"/>
                    </a:lnTo>
                    <a:lnTo>
                      <a:pt x="394" y="244"/>
                    </a:lnTo>
                    <a:lnTo>
                      <a:pt x="392" y="248"/>
                    </a:lnTo>
                    <a:lnTo>
                      <a:pt x="388" y="250"/>
                    </a:lnTo>
                    <a:lnTo>
                      <a:pt x="386" y="248"/>
                    </a:lnTo>
                    <a:lnTo>
                      <a:pt x="382" y="244"/>
                    </a:lnTo>
                    <a:lnTo>
                      <a:pt x="378" y="236"/>
                    </a:lnTo>
                    <a:lnTo>
                      <a:pt x="396" y="216"/>
                    </a:lnTo>
                    <a:lnTo>
                      <a:pt x="396" y="210"/>
                    </a:lnTo>
                    <a:lnTo>
                      <a:pt x="370" y="210"/>
                    </a:lnTo>
                    <a:lnTo>
                      <a:pt x="362" y="210"/>
                    </a:lnTo>
                    <a:lnTo>
                      <a:pt x="358" y="210"/>
                    </a:lnTo>
                    <a:lnTo>
                      <a:pt x="354" y="208"/>
                    </a:lnTo>
                    <a:lnTo>
                      <a:pt x="352" y="206"/>
                    </a:lnTo>
                    <a:lnTo>
                      <a:pt x="352" y="204"/>
                    </a:lnTo>
                    <a:lnTo>
                      <a:pt x="352" y="200"/>
                    </a:lnTo>
                    <a:lnTo>
                      <a:pt x="352" y="196"/>
                    </a:lnTo>
                    <a:lnTo>
                      <a:pt x="348" y="194"/>
                    </a:lnTo>
                    <a:lnTo>
                      <a:pt x="342" y="190"/>
                    </a:lnTo>
                    <a:lnTo>
                      <a:pt x="328" y="184"/>
                    </a:lnTo>
                    <a:lnTo>
                      <a:pt x="324" y="186"/>
                    </a:lnTo>
                    <a:lnTo>
                      <a:pt x="322" y="188"/>
                    </a:lnTo>
                    <a:lnTo>
                      <a:pt x="322" y="190"/>
                    </a:lnTo>
                    <a:lnTo>
                      <a:pt x="324" y="194"/>
                    </a:lnTo>
                    <a:lnTo>
                      <a:pt x="328" y="198"/>
                    </a:lnTo>
                    <a:lnTo>
                      <a:pt x="332" y="202"/>
                    </a:lnTo>
                    <a:lnTo>
                      <a:pt x="334" y="206"/>
                    </a:lnTo>
                    <a:lnTo>
                      <a:pt x="332" y="210"/>
                    </a:lnTo>
                    <a:lnTo>
                      <a:pt x="330" y="212"/>
                    </a:lnTo>
                    <a:lnTo>
                      <a:pt x="328" y="214"/>
                    </a:lnTo>
                    <a:lnTo>
                      <a:pt x="328" y="216"/>
                    </a:lnTo>
                    <a:lnTo>
                      <a:pt x="330" y="220"/>
                    </a:lnTo>
                    <a:lnTo>
                      <a:pt x="332" y="222"/>
                    </a:lnTo>
                    <a:lnTo>
                      <a:pt x="338" y="226"/>
                    </a:lnTo>
                    <a:lnTo>
                      <a:pt x="336" y="236"/>
                    </a:lnTo>
                    <a:lnTo>
                      <a:pt x="336" y="238"/>
                    </a:lnTo>
                    <a:lnTo>
                      <a:pt x="340" y="242"/>
                    </a:lnTo>
                    <a:lnTo>
                      <a:pt x="342" y="246"/>
                    </a:lnTo>
                    <a:lnTo>
                      <a:pt x="344" y="250"/>
                    </a:lnTo>
                    <a:lnTo>
                      <a:pt x="344" y="258"/>
                    </a:lnTo>
                    <a:lnTo>
                      <a:pt x="346" y="264"/>
                    </a:lnTo>
                    <a:lnTo>
                      <a:pt x="350" y="276"/>
                    </a:lnTo>
                    <a:lnTo>
                      <a:pt x="340" y="276"/>
                    </a:lnTo>
                    <a:lnTo>
                      <a:pt x="332" y="276"/>
                    </a:lnTo>
                    <a:lnTo>
                      <a:pt x="334" y="276"/>
                    </a:lnTo>
                    <a:lnTo>
                      <a:pt x="324" y="280"/>
                    </a:lnTo>
                    <a:lnTo>
                      <a:pt x="320" y="286"/>
                    </a:lnTo>
                    <a:lnTo>
                      <a:pt x="316" y="304"/>
                    </a:lnTo>
                    <a:lnTo>
                      <a:pt x="312" y="310"/>
                    </a:lnTo>
                    <a:lnTo>
                      <a:pt x="306" y="312"/>
                    </a:lnTo>
                    <a:lnTo>
                      <a:pt x="300" y="314"/>
                    </a:lnTo>
                    <a:lnTo>
                      <a:pt x="292" y="318"/>
                    </a:lnTo>
                    <a:lnTo>
                      <a:pt x="288" y="322"/>
                    </a:lnTo>
                    <a:lnTo>
                      <a:pt x="284" y="330"/>
                    </a:lnTo>
                    <a:lnTo>
                      <a:pt x="278" y="342"/>
                    </a:lnTo>
                    <a:lnTo>
                      <a:pt x="264" y="360"/>
                    </a:lnTo>
                    <a:lnTo>
                      <a:pt x="248" y="378"/>
                    </a:lnTo>
                    <a:lnTo>
                      <a:pt x="242" y="384"/>
                    </a:lnTo>
                    <a:lnTo>
                      <a:pt x="238" y="386"/>
                    </a:lnTo>
                    <a:lnTo>
                      <a:pt x="226" y="392"/>
                    </a:lnTo>
                    <a:lnTo>
                      <a:pt x="220" y="394"/>
                    </a:lnTo>
                    <a:lnTo>
                      <a:pt x="216" y="398"/>
                    </a:lnTo>
                    <a:lnTo>
                      <a:pt x="214" y="404"/>
                    </a:lnTo>
                    <a:lnTo>
                      <a:pt x="212" y="410"/>
                    </a:lnTo>
                    <a:lnTo>
                      <a:pt x="214" y="418"/>
                    </a:lnTo>
                    <a:lnTo>
                      <a:pt x="216" y="428"/>
                    </a:lnTo>
                    <a:lnTo>
                      <a:pt x="220" y="436"/>
                    </a:lnTo>
                    <a:lnTo>
                      <a:pt x="222" y="448"/>
                    </a:lnTo>
                    <a:lnTo>
                      <a:pt x="220" y="458"/>
                    </a:lnTo>
                    <a:lnTo>
                      <a:pt x="218" y="464"/>
                    </a:lnTo>
                    <a:lnTo>
                      <a:pt x="216" y="468"/>
                    </a:lnTo>
                    <a:lnTo>
                      <a:pt x="216" y="476"/>
                    </a:lnTo>
                    <a:lnTo>
                      <a:pt x="216" y="480"/>
                    </a:lnTo>
                    <a:lnTo>
                      <a:pt x="218" y="484"/>
                    </a:lnTo>
                    <a:lnTo>
                      <a:pt x="220" y="486"/>
                    </a:lnTo>
                    <a:lnTo>
                      <a:pt x="220" y="490"/>
                    </a:lnTo>
                    <a:lnTo>
                      <a:pt x="218" y="498"/>
                    </a:lnTo>
                    <a:lnTo>
                      <a:pt x="212" y="502"/>
                    </a:lnTo>
                    <a:lnTo>
                      <a:pt x="208" y="508"/>
                    </a:lnTo>
                    <a:lnTo>
                      <a:pt x="206" y="514"/>
                    </a:lnTo>
                    <a:lnTo>
                      <a:pt x="208" y="520"/>
                    </a:lnTo>
                    <a:lnTo>
                      <a:pt x="210" y="522"/>
                    </a:lnTo>
                    <a:lnTo>
                      <a:pt x="202" y="524"/>
                    </a:lnTo>
                    <a:lnTo>
                      <a:pt x="198" y="526"/>
                    </a:lnTo>
                    <a:lnTo>
                      <a:pt x="196" y="528"/>
                    </a:lnTo>
                    <a:lnTo>
                      <a:pt x="194" y="532"/>
                    </a:lnTo>
                    <a:lnTo>
                      <a:pt x="190" y="538"/>
                    </a:lnTo>
                    <a:lnTo>
                      <a:pt x="186" y="540"/>
                    </a:lnTo>
                    <a:lnTo>
                      <a:pt x="182" y="540"/>
                    </a:lnTo>
                    <a:lnTo>
                      <a:pt x="176" y="538"/>
                    </a:lnTo>
                    <a:lnTo>
                      <a:pt x="170" y="534"/>
                    </a:lnTo>
                    <a:lnTo>
                      <a:pt x="164" y="526"/>
                    </a:lnTo>
                    <a:lnTo>
                      <a:pt x="160" y="518"/>
                    </a:lnTo>
                    <a:lnTo>
                      <a:pt x="152" y="500"/>
                    </a:lnTo>
                    <a:lnTo>
                      <a:pt x="148" y="484"/>
                    </a:lnTo>
                    <a:lnTo>
                      <a:pt x="144" y="470"/>
                    </a:lnTo>
                    <a:lnTo>
                      <a:pt x="134" y="452"/>
                    </a:lnTo>
                    <a:lnTo>
                      <a:pt x="126" y="434"/>
                    </a:lnTo>
                    <a:lnTo>
                      <a:pt x="118" y="418"/>
                    </a:lnTo>
                    <a:lnTo>
                      <a:pt x="106" y="388"/>
                    </a:lnTo>
                    <a:lnTo>
                      <a:pt x="92" y="358"/>
                    </a:lnTo>
                    <a:lnTo>
                      <a:pt x="88" y="340"/>
                    </a:lnTo>
                    <a:lnTo>
                      <a:pt x="84" y="324"/>
                    </a:lnTo>
                    <a:lnTo>
                      <a:pt x="80" y="306"/>
                    </a:lnTo>
                    <a:lnTo>
                      <a:pt x="80" y="288"/>
                    </a:lnTo>
                    <a:lnTo>
                      <a:pt x="78" y="280"/>
                    </a:lnTo>
                    <a:lnTo>
                      <a:pt x="76" y="276"/>
                    </a:lnTo>
                    <a:lnTo>
                      <a:pt x="72" y="266"/>
                    </a:lnTo>
                    <a:lnTo>
                      <a:pt x="70" y="278"/>
                    </a:lnTo>
                    <a:lnTo>
                      <a:pt x="66" y="288"/>
                    </a:lnTo>
                    <a:lnTo>
                      <a:pt x="62" y="296"/>
                    </a:lnTo>
                    <a:lnTo>
                      <a:pt x="58" y="298"/>
                    </a:lnTo>
                    <a:lnTo>
                      <a:pt x="52" y="298"/>
                    </a:lnTo>
                    <a:lnTo>
                      <a:pt x="46" y="296"/>
                    </a:lnTo>
                    <a:lnTo>
                      <a:pt x="40" y="294"/>
                    </a:lnTo>
                    <a:lnTo>
                      <a:pt x="30" y="286"/>
                    </a:lnTo>
                    <a:lnTo>
                      <a:pt x="20" y="276"/>
                    </a:lnTo>
                    <a:lnTo>
                      <a:pt x="14" y="266"/>
                    </a:lnTo>
                    <a:lnTo>
                      <a:pt x="20" y="264"/>
                    </a:lnTo>
                    <a:lnTo>
                      <a:pt x="26" y="262"/>
                    </a:lnTo>
                    <a:lnTo>
                      <a:pt x="32" y="258"/>
                    </a:lnTo>
                    <a:lnTo>
                      <a:pt x="34" y="252"/>
                    </a:lnTo>
                    <a:lnTo>
                      <a:pt x="26" y="256"/>
                    </a:lnTo>
                    <a:lnTo>
                      <a:pt x="24" y="258"/>
                    </a:lnTo>
                    <a:lnTo>
                      <a:pt x="20" y="260"/>
                    </a:lnTo>
                    <a:lnTo>
                      <a:pt x="14" y="256"/>
                    </a:lnTo>
                    <a:lnTo>
                      <a:pt x="8" y="250"/>
                    </a:lnTo>
                    <a:lnTo>
                      <a:pt x="2" y="242"/>
                    </a:lnTo>
                    <a:lnTo>
                      <a:pt x="0" y="236"/>
                    </a:lnTo>
                    <a:lnTo>
                      <a:pt x="0" y="230"/>
                    </a:lnTo>
                    <a:lnTo>
                      <a:pt x="2" y="228"/>
                    </a:lnTo>
                    <a:lnTo>
                      <a:pt x="4" y="226"/>
                    </a:lnTo>
                    <a:lnTo>
                      <a:pt x="8" y="226"/>
                    </a:lnTo>
                    <a:lnTo>
                      <a:pt x="12" y="226"/>
                    </a:lnTo>
                    <a:lnTo>
                      <a:pt x="16" y="228"/>
                    </a:lnTo>
                    <a:lnTo>
                      <a:pt x="20" y="230"/>
                    </a:lnTo>
                    <a:lnTo>
                      <a:pt x="32" y="228"/>
                    </a:lnTo>
                    <a:lnTo>
                      <a:pt x="38" y="224"/>
                    </a:lnTo>
                    <a:lnTo>
                      <a:pt x="40" y="220"/>
                    </a:lnTo>
                    <a:lnTo>
                      <a:pt x="38" y="212"/>
                    </a:lnTo>
                    <a:lnTo>
                      <a:pt x="34" y="206"/>
                    </a:lnTo>
                    <a:lnTo>
                      <a:pt x="24" y="198"/>
                    </a:lnTo>
                    <a:lnTo>
                      <a:pt x="22" y="196"/>
                    </a:lnTo>
                    <a:lnTo>
                      <a:pt x="20" y="192"/>
                    </a:lnTo>
                    <a:lnTo>
                      <a:pt x="20" y="184"/>
                    </a:lnTo>
                    <a:lnTo>
                      <a:pt x="18" y="182"/>
                    </a:lnTo>
                    <a:lnTo>
                      <a:pt x="14" y="180"/>
                    </a:lnTo>
                    <a:lnTo>
                      <a:pt x="10" y="176"/>
                    </a:lnTo>
                    <a:lnTo>
                      <a:pt x="8" y="172"/>
                    </a:lnTo>
                    <a:lnTo>
                      <a:pt x="10" y="168"/>
                    </a:lnTo>
                    <a:lnTo>
                      <a:pt x="14" y="162"/>
                    </a:lnTo>
                    <a:lnTo>
                      <a:pt x="18" y="156"/>
                    </a:lnTo>
                    <a:lnTo>
                      <a:pt x="22" y="154"/>
                    </a:lnTo>
                    <a:lnTo>
                      <a:pt x="28" y="156"/>
                    </a:lnTo>
                    <a:lnTo>
                      <a:pt x="32" y="158"/>
                    </a:lnTo>
                    <a:lnTo>
                      <a:pt x="36" y="158"/>
                    </a:lnTo>
                    <a:lnTo>
                      <a:pt x="40" y="154"/>
                    </a:lnTo>
                    <a:lnTo>
                      <a:pt x="46" y="146"/>
                    </a:lnTo>
                    <a:lnTo>
                      <a:pt x="56" y="134"/>
                    </a:lnTo>
                    <a:lnTo>
                      <a:pt x="60" y="128"/>
                    </a:lnTo>
                    <a:lnTo>
                      <a:pt x="62" y="118"/>
                    </a:lnTo>
                    <a:lnTo>
                      <a:pt x="66" y="112"/>
                    </a:lnTo>
                    <a:lnTo>
                      <a:pt x="70" y="106"/>
                    </a:lnTo>
                    <a:lnTo>
                      <a:pt x="72" y="100"/>
                    </a:lnTo>
                    <a:lnTo>
                      <a:pt x="76" y="96"/>
                    </a:lnTo>
                    <a:lnTo>
                      <a:pt x="76" y="80"/>
                    </a:lnTo>
                    <a:lnTo>
                      <a:pt x="78" y="76"/>
                    </a:lnTo>
                    <a:lnTo>
                      <a:pt x="82" y="74"/>
                    </a:lnTo>
                    <a:lnTo>
                      <a:pt x="84" y="72"/>
                    </a:lnTo>
                    <a:lnTo>
                      <a:pt x="86" y="68"/>
                    </a:lnTo>
                    <a:lnTo>
                      <a:pt x="76" y="64"/>
                    </a:lnTo>
                    <a:lnTo>
                      <a:pt x="66" y="54"/>
                    </a:lnTo>
                    <a:lnTo>
                      <a:pt x="58" y="42"/>
                    </a:lnTo>
                    <a:lnTo>
                      <a:pt x="56" y="38"/>
                    </a:lnTo>
                    <a:lnTo>
                      <a:pt x="56" y="32"/>
                    </a:lnTo>
                    <a:lnTo>
                      <a:pt x="54" y="32"/>
                    </a:lnTo>
                    <a:lnTo>
                      <a:pt x="52" y="30"/>
                    </a:lnTo>
                    <a:lnTo>
                      <a:pt x="58" y="24"/>
                    </a:lnTo>
                    <a:lnTo>
                      <a:pt x="62" y="20"/>
                    </a:lnTo>
                    <a:lnTo>
                      <a:pt x="66" y="22"/>
                    </a:lnTo>
                    <a:lnTo>
                      <a:pt x="70" y="24"/>
                    </a:lnTo>
                    <a:lnTo>
                      <a:pt x="72" y="24"/>
                    </a:lnTo>
                    <a:lnTo>
                      <a:pt x="76" y="26"/>
                    </a:lnTo>
                    <a:lnTo>
                      <a:pt x="84" y="24"/>
                    </a:lnTo>
                    <a:lnTo>
                      <a:pt x="92" y="22"/>
                    </a:lnTo>
                    <a:lnTo>
                      <a:pt x="104" y="12"/>
                    </a:lnTo>
                    <a:lnTo>
                      <a:pt x="114" y="4"/>
                    </a:lnTo>
                    <a:lnTo>
                      <a:pt x="122" y="0"/>
                    </a:lnTo>
                    <a:lnTo>
                      <a:pt x="128" y="0"/>
                    </a:lnTo>
                    <a:lnTo>
                      <a:pt x="136" y="0"/>
                    </a:lnTo>
                    <a:lnTo>
                      <a:pt x="142" y="4"/>
                    </a:lnTo>
                    <a:lnTo>
                      <a:pt x="146" y="6"/>
                    </a:lnTo>
                    <a:lnTo>
                      <a:pt x="152" y="8"/>
                    </a:lnTo>
                    <a:lnTo>
                      <a:pt x="152" y="14"/>
                    </a:lnTo>
                    <a:lnTo>
                      <a:pt x="150" y="18"/>
                    </a:lnTo>
                    <a:lnTo>
                      <a:pt x="144" y="26"/>
                    </a:lnTo>
                    <a:lnTo>
                      <a:pt x="140" y="34"/>
                    </a:lnTo>
                    <a:lnTo>
                      <a:pt x="138" y="42"/>
                    </a:lnTo>
                    <a:lnTo>
                      <a:pt x="140" y="46"/>
                    </a:lnTo>
                    <a:lnTo>
                      <a:pt x="144" y="52"/>
                    </a:lnTo>
                    <a:lnTo>
                      <a:pt x="152" y="60"/>
                    </a:lnTo>
                    <a:lnTo>
                      <a:pt x="150" y="64"/>
                    </a:lnTo>
                    <a:lnTo>
                      <a:pt x="148" y="64"/>
                    </a:lnTo>
                    <a:lnTo>
                      <a:pt x="140" y="66"/>
                    </a:lnTo>
                    <a:lnTo>
                      <a:pt x="142" y="74"/>
                    </a:lnTo>
                    <a:lnTo>
                      <a:pt x="142" y="78"/>
                    </a:lnTo>
                    <a:lnTo>
                      <a:pt x="146" y="82"/>
                    </a:lnTo>
                    <a:lnTo>
                      <a:pt x="148" y="86"/>
                    </a:lnTo>
                    <a:lnTo>
                      <a:pt x="156" y="90"/>
                    </a:lnTo>
                    <a:lnTo>
                      <a:pt x="166" y="96"/>
                    </a:lnTo>
                    <a:lnTo>
                      <a:pt x="176" y="104"/>
                    </a:lnTo>
                    <a:lnTo>
                      <a:pt x="184" y="112"/>
                    </a:lnTo>
                    <a:lnTo>
                      <a:pt x="180" y="120"/>
                    </a:lnTo>
                    <a:lnTo>
                      <a:pt x="178" y="132"/>
                    </a:lnTo>
                    <a:lnTo>
                      <a:pt x="180" y="136"/>
                    </a:lnTo>
                    <a:lnTo>
                      <a:pt x="182" y="138"/>
                    </a:lnTo>
                    <a:lnTo>
                      <a:pt x="188" y="142"/>
                    </a:lnTo>
                    <a:lnTo>
                      <a:pt x="212" y="154"/>
                    </a:lnTo>
                    <a:lnTo>
                      <a:pt x="224" y="162"/>
                    </a:lnTo>
                    <a:lnTo>
                      <a:pt x="236" y="166"/>
                    </a:lnTo>
                    <a:lnTo>
                      <a:pt x="246" y="162"/>
                    </a:lnTo>
                    <a:lnTo>
                      <a:pt x="250" y="164"/>
                    </a:lnTo>
                    <a:lnTo>
                      <a:pt x="254" y="164"/>
                    </a:lnTo>
                    <a:lnTo>
                      <a:pt x="262" y="170"/>
                    </a:lnTo>
                    <a:lnTo>
                      <a:pt x="266" y="176"/>
                    </a:lnTo>
                    <a:lnTo>
                      <a:pt x="282" y="180"/>
                    </a:lnTo>
                    <a:lnTo>
                      <a:pt x="298" y="184"/>
                    </a:lnTo>
                    <a:lnTo>
                      <a:pt x="308" y="184"/>
                    </a:lnTo>
                    <a:lnTo>
                      <a:pt x="316" y="184"/>
                    </a:lnTo>
                    <a:lnTo>
                      <a:pt x="318" y="182"/>
                    </a:lnTo>
                    <a:lnTo>
                      <a:pt x="320" y="178"/>
                    </a:lnTo>
                    <a:lnTo>
                      <a:pt x="318" y="174"/>
                    </a:lnTo>
                    <a:lnTo>
                      <a:pt x="316" y="170"/>
                    </a:lnTo>
                    <a:lnTo>
                      <a:pt x="314" y="166"/>
                    </a:lnTo>
                    <a:lnTo>
                      <a:pt x="314" y="160"/>
                    </a:lnTo>
                    <a:lnTo>
                      <a:pt x="314" y="156"/>
                    </a:lnTo>
                    <a:lnTo>
                      <a:pt x="318" y="154"/>
                    </a:lnTo>
                    <a:lnTo>
                      <a:pt x="326" y="152"/>
                    </a:lnTo>
                    <a:lnTo>
                      <a:pt x="328" y="160"/>
                    </a:lnTo>
                    <a:lnTo>
                      <a:pt x="330" y="170"/>
                    </a:lnTo>
                    <a:lnTo>
                      <a:pt x="336" y="176"/>
                    </a:lnTo>
                    <a:lnTo>
                      <a:pt x="340" y="178"/>
                    </a:lnTo>
                    <a:lnTo>
                      <a:pt x="344" y="178"/>
                    </a:lnTo>
                    <a:lnTo>
                      <a:pt x="366" y="178"/>
                    </a:lnTo>
                    <a:lnTo>
                      <a:pt x="372" y="178"/>
                    </a:lnTo>
                    <a:lnTo>
                      <a:pt x="378" y="176"/>
                    </a:lnTo>
                    <a:lnTo>
                      <a:pt x="380" y="174"/>
                    </a:lnTo>
                    <a:lnTo>
                      <a:pt x="384" y="170"/>
                    </a:lnTo>
                    <a:lnTo>
                      <a:pt x="386" y="162"/>
                    </a:lnTo>
                    <a:lnTo>
                      <a:pt x="390" y="152"/>
                    </a:lnTo>
                    <a:lnTo>
                      <a:pt x="394" y="144"/>
                    </a:lnTo>
                    <a:lnTo>
                      <a:pt x="402" y="136"/>
                    </a:lnTo>
                    <a:lnTo>
                      <a:pt x="410" y="132"/>
                    </a:lnTo>
                    <a:lnTo>
                      <a:pt x="420" y="128"/>
                    </a:lnTo>
                    <a:lnTo>
                      <a:pt x="422" y="130"/>
                    </a:lnTo>
                    <a:lnTo>
                      <a:pt x="424" y="130"/>
                    </a:lnTo>
                    <a:lnTo>
                      <a:pt x="428" y="132"/>
                    </a:lnTo>
                    <a:lnTo>
                      <a:pt x="430" y="130"/>
                    </a:lnTo>
                    <a:lnTo>
                      <a:pt x="434" y="128"/>
                    </a:lnTo>
                    <a:lnTo>
                      <a:pt x="436" y="126"/>
                    </a:lnTo>
                    <a:lnTo>
                      <a:pt x="442" y="126"/>
                    </a:lnTo>
                    <a:lnTo>
                      <a:pt x="450" y="134"/>
                    </a:lnTo>
                    <a:lnTo>
                      <a:pt x="450" y="138"/>
                    </a:lnTo>
                    <a:lnTo>
                      <a:pt x="450" y="140"/>
                    </a:lnTo>
                    <a:lnTo>
                      <a:pt x="454" y="144"/>
                    </a:lnTo>
                    <a:lnTo>
                      <a:pt x="460" y="146"/>
                    </a:lnTo>
                    <a:lnTo>
                      <a:pt x="466" y="146"/>
                    </a:lnTo>
                    <a:lnTo>
                      <a:pt x="466" y="142"/>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3" name="Freeform 68"/>
              <p:cNvSpPr>
                <a:spLocks/>
              </p:cNvSpPr>
              <p:nvPr/>
            </p:nvSpPr>
            <p:spPr bwMode="auto">
              <a:xfrm>
                <a:off x="6109717" y="2891675"/>
                <a:ext cx="226294" cy="121115"/>
              </a:xfrm>
              <a:custGeom>
                <a:avLst/>
                <a:gdLst/>
                <a:ahLst/>
                <a:cxnLst>
                  <a:cxn ang="0">
                    <a:pos x="136" y="50"/>
                  </a:cxn>
                  <a:cxn ang="0">
                    <a:pos x="118" y="50"/>
                  </a:cxn>
                  <a:cxn ang="0">
                    <a:pos x="110" y="48"/>
                  </a:cxn>
                  <a:cxn ang="0">
                    <a:pos x="104" y="42"/>
                  </a:cxn>
                  <a:cxn ang="0">
                    <a:pos x="102" y="42"/>
                  </a:cxn>
                  <a:cxn ang="0">
                    <a:pos x="100" y="44"/>
                  </a:cxn>
                  <a:cxn ang="0">
                    <a:pos x="96" y="42"/>
                  </a:cxn>
                  <a:cxn ang="0">
                    <a:pos x="90" y="40"/>
                  </a:cxn>
                  <a:cxn ang="0">
                    <a:pos x="86" y="38"/>
                  </a:cxn>
                  <a:cxn ang="0">
                    <a:pos x="82" y="34"/>
                  </a:cxn>
                  <a:cxn ang="0">
                    <a:pos x="78" y="32"/>
                  </a:cxn>
                  <a:cxn ang="0">
                    <a:pos x="66" y="28"/>
                  </a:cxn>
                  <a:cxn ang="0">
                    <a:pos x="56" y="24"/>
                  </a:cxn>
                  <a:cxn ang="0">
                    <a:pos x="46" y="18"/>
                  </a:cxn>
                  <a:cxn ang="0">
                    <a:pos x="36" y="8"/>
                  </a:cxn>
                  <a:cxn ang="0">
                    <a:pos x="24" y="0"/>
                  </a:cxn>
                  <a:cxn ang="0">
                    <a:pos x="20" y="0"/>
                  </a:cxn>
                  <a:cxn ang="0">
                    <a:pos x="18" y="2"/>
                  </a:cxn>
                  <a:cxn ang="0">
                    <a:pos x="16" y="4"/>
                  </a:cxn>
                  <a:cxn ang="0">
                    <a:pos x="12" y="4"/>
                  </a:cxn>
                  <a:cxn ang="0">
                    <a:pos x="6" y="4"/>
                  </a:cxn>
                  <a:cxn ang="0">
                    <a:pos x="2" y="12"/>
                  </a:cxn>
                  <a:cxn ang="0">
                    <a:pos x="0" y="24"/>
                  </a:cxn>
                  <a:cxn ang="0">
                    <a:pos x="2" y="28"/>
                  </a:cxn>
                  <a:cxn ang="0">
                    <a:pos x="4" y="30"/>
                  </a:cxn>
                  <a:cxn ang="0">
                    <a:pos x="10" y="34"/>
                  </a:cxn>
                  <a:cxn ang="0">
                    <a:pos x="34" y="46"/>
                  </a:cxn>
                  <a:cxn ang="0">
                    <a:pos x="46" y="54"/>
                  </a:cxn>
                  <a:cxn ang="0">
                    <a:pos x="58" y="58"/>
                  </a:cxn>
                  <a:cxn ang="0">
                    <a:pos x="68" y="54"/>
                  </a:cxn>
                  <a:cxn ang="0">
                    <a:pos x="72" y="56"/>
                  </a:cxn>
                  <a:cxn ang="0">
                    <a:pos x="76" y="56"/>
                  </a:cxn>
                  <a:cxn ang="0">
                    <a:pos x="84" y="62"/>
                  </a:cxn>
                  <a:cxn ang="0">
                    <a:pos x="88" y="68"/>
                  </a:cxn>
                  <a:cxn ang="0">
                    <a:pos x="104" y="72"/>
                  </a:cxn>
                  <a:cxn ang="0">
                    <a:pos x="120" y="76"/>
                  </a:cxn>
                  <a:cxn ang="0">
                    <a:pos x="130" y="76"/>
                  </a:cxn>
                  <a:cxn ang="0">
                    <a:pos x="138" y="76"/>
                  </a:cxn>
                  <a:cxn ang="0">
                    <a:pos x="140" y="74"/>
                  </a:cxn>
                  <a:cxn ang="0">
                    <a:pos x="142" y="70"/>
                  </a:cxn>
                  <a:cxn ang="0">
                    <a:pos x="140" y="66"/>
                  </a:cxn>
                  <a:cxn ang="0">
                    <a:pos x="138" y="62"/>
                  </a:cxn>
                  <a:cxn ang="0">
                    <a:pos x="136" y="58"/>
                  </a:cxn>
                  <a:cxn ang="0">
                    <a:pos x="136" y="52"/>
                  </a:cxn>
                  <a:cxn ang="0">
                    <a:pos x="136" y="50"/>
                  </a:cxn>
                </a:cxnLst>
                <a:rect l="0" t="0" r="r" b="b"/>
                <a:pathLst>
                  <a:path w="142" h="76">
                    <a:moveTo>
                      <a:pt x="136" y="50"/>
                    </a:moveTo>
                    <a:lnTo>
                      <a:pt x="118" y="50"/>
                    </a:lnTo>
                    <a:lnTo>
                      <a:pt x="110" y="48"/>
                    </a:lnTo>
                    <a:lnTo>
                      <a:pt x="104" y="42"/>
                    </a:lnTo>
                    <a:lnTo>
                      <a:pt x="102" y="42"/>
                    </a:lnTo>
                    <a:lnTo>
                      <a:pt x="100" y="44"/>
                    </a:lnTo>
                    <a:lnTo>
                      <a:pt x="96" y="42"/>
                    </a:lnTo>
                    <a:lnTo>
                      <a:pt x="90" y="40"/>
                    </a:lnTo>
                    <a:lnTo>
                      <a:pt x="86" y="38"/>
                    </a:lnTo>
                    <a:lnTo>
                      <a:pt x="82" y="34"/>
                    </a:lnTo>
                    <a:lnTo>
                      <a:pt x="78" y="32"/>
                    </a:lnTo>
                    <a:lnTo>
                      <a:pt x="66" y="28"/>
                    </a:lnTo>
                    <a:lnTo>
                      <a:pt x="56" y="24"/>
                    </a:lnTo>
                    <a:lnTo>
                      <a:pt x="46" y="18"/>
                    </a:lnTo>
                    <a:lnTo>
                      <a:pt x="36" y="8"/>
                    </a:lnTo>
                    <a:lnTo>
                      <a:pt x="24" y="0"/>
                    </a:lnTo>
                    <a:lnTo>
                      <a:pt x="20" y="0"/>
                    </a:lnTo>
                    <a:lnTo>
                      <a:pt x="18" y="2"/>
                    </a:lnTo>
                    <a:lnTo>
                      <a:pt x="16" y="4"/>
                    </a:lnTo>
                    <a:lnTo>
                      <a:pt x="12" y="4"/>
                    </a:lnTo>
                    <a:lnTo>
                      <a:pt x="6" y="4"/>
                    </a:lnTo>
                    <a:lnTo>
                      <a:pt x="2" y="12"/>
                    </a:lnTo>
                    <a:lnTo>
                      <a:pt x="0" y="24"/>
                    </a:lnTo>
                    <a:lnTo>
                      <a:pt x="2" y="28"/>
                    </a:lnTo>
                    <a:lnTo>
                      <a:pt x="4" y="30"/>
                    </a:lnTo>
                    <a:lnTo>
                      <a:pt x="10" y="34"/>
                    </a:lnTo>
                    <a:lnTo>
                      <a:pt x="34" y="46"/>
                    </a:lnTo>
                    <a:lnTo>
                      <a:pt x="46" y="54"/>
                    </a:lnTo>
                    <a:lnTo>
                      <a:pt x="58" y="58"/>
                    </a:lnTo>
                    <a:lnTo>
                      <a:pt x="68" y="54"/>
                    </a:lnTo>
                    <a:lnTo>
                      <a:pt x="72" y="56"/>
                    </a:lnTo>
                    <a:lnTo>
                      <a:pt x="76" y="56"/>
                    </a:lnTo>
                    <a:lnTo>
                      <a:pt x="84" y="62"/>
                    </a:lnTo>
                    <a:lnTo>
                      <a:pt x="88" y="68"/>
                    </a:lnTo>
                    <a:lnTo>
                      <a:pt x="104" y="72"/>
                    </a:lnTo>
                    <a:lnTo>
                      <a:pt x="120" y="76"/>
                    </a:lnTo>
                    <a:lnTo>
                      <a:pt x="130" y="76"/>
                    </a:lnTo>
                    <a:lnTo>
                      <a:pt x="138" y="76"/>
                    </a:lnTo>
                    <a:lnTo>
                      <a:pt x="140" y="74"/>
                    </a:lnTo>
                    <a:lnTo>
                      <a:pt x="142" y="70"/>
                    </a:lnTo>
                    <a:lnTo>
                      <a:pt x="140" y="66"/>
                    </a:lnTo>
                    <a:lnTo>
                      <a:pt x="138" y="62"/>
                    </a:lnTo>
                    <a:lnTo>
                      <a:pt x="136" y="58"/>
                    </a:lnTo>
                    <a:lnTo>
                      <a:pt x="136" y="52"/>
                    </a:lnTo>
                    <a:lnTo>
                      <a:pt x="136" y="5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4" name="Freeform 69"/>
              <p:cNvSpPr>
                <a:spLocks/>
              </p:cNvSpPr>
              <p:nvPr/>
            </p:nvSpPr>
            <p:spPr bwMode="auto">
              <a:xfrm>
                <a:off x="5564698" y="2630321"/>
                <a:ext cx="341035" cy="290039"/>
              </a:xfrm>
              <a:custGeom>
                <a:avLst/>
                <a:gdLst/>
                <a:ahLst/>
                <a:cxnLst>
                  <a:cxn ang="0">
                    <a:pos x="186" y="28"/>
                  </a:cxn>
                  <a:cxn ang="0">
                    <a:pos x="172" y="30"/>
                  </a:cxn>
                  <a:cxn ang="0">
                    <a:pos x="164" y="28"/>
                  </a:cxn>
                  <a:cxn ang="0">
                    <a:pos x="154" y="10"/>
                  </a:cxn>
                  <a:cxn ang="0">
                    <a:pos x="146" y="4"/>
                  </a:cxn>
                  <a:cxn ang="0">
                    <a:pos x="132" y="18"/>
                  </a:cxn>
                  <a:cxn ang="0">
                    <a:pos x="116" y="30"/>
                  </a:cxn>
                  <a:cxn ang="0">
                    <a:pos x="80" y="30"/>
                  </a:cxn>
                  <a:cxn ang="0">
                    <a:pos x="50" y="46"/>
                  </a:cxn>
                  <a:cxn ang="0">
                    <a:pos x="38" y="58"/>
                  </a:cxn>
                  <a:cxn ang="0">
                    <a:pos x="26" y="64"/>
                  </a:cxn>
                  <a:cxn ang="0">
                    <a:pos x="14" y="62"/>
                  </a:cxn>
                  <a:cxn ang="0">
                    <a:pos x="4" y="64"/>
                  </a:cxn>
                  <a:cxn ang="0">
                    <a:pos x="4" y="62"/>
                  </a:cxn>
                  <a:cxn ang="0">
                    <a:pos x="0" y="92"/>
                  </a:cxn>
                  <a:cxn ang="0">
                    <a:pos x="4" y="112"/>
                  </a:cxn>
                  <a:cxn ang="0">
                    <a:pos x="10" y="132"/>
                  </a:cxn>
                  <a:cxn ang="0">
                    <a:pos x="20" y="140"/>
                  </a:cxn>
                  <a:cxn ang="0">
                    <a:pos x="28" y="146"/>
                  </a:cxn>
                  <a:cxn ang="0">
                    <a:pos x="20" y="158"/>
                  </a:cxn>
                  <a:cxn ang="0">
                    <a:pos x="14" y="168"/>
                  </a:cxn>
                  <a:cxn ang="0">
                    <a:pos x="14" y="174"/>
                  </a:cxn>
                  <a:cxn ang="0">
                    <a:pos x="30" y="178"/>
                  </a:cxn>
                  <a:cxn ang="0">
                    <a:pos x="54" y="182"/>
                  </a:cxn>
                  <a:cxn ang="0">
                    <a:pos x="76" y="182"/>
                  </a:cxn>
                  <a:cxn ang="0">
                    <a:pos x="104" y="174"/>
                  </a:cxn>
                  <a:cxn ang="0">
                    <a:pos x="108" y="168"/>
                  </a:cxn>
                  <a:cxn ang="0">
                    <a:pos x="104" y="158"/>
                  </a:cxn>
                  <a:cxn ang="0">
                    <a:pos x="110" y="150"/>
                  </a:cxn>
                  <a:cxn ang="0">
                    <a:pos x="120" y="148"/>
                  </a:cxn>
                  <a:cxn ang="0">
                    <a:pos x="124" y="144"/>
                  </a:cxn>
                  <a:cxn ang="0">
                    <a:pos x="130" y="136"/>
                  </a:cxn>
                  <a:cxn ang="0">
                    <a:pos x="140" y="136"/>
                  </a:cxn>
                  <a:cxn ang="0">
                    <a:pos x="150" y="134"/>
                  </a:cxn>
                  <a:cxn ang="0">
                    <a:pos x="148" y="128"/>
                  </a:cxn>
                  <a:cxn ang="0">
                    <a:pos x="150" y="120"/>
                  </a:cxn>
                  <a:cxn ang="0">
                    <a:pos x="160" y="108"/>
                  </a:cxn>
                  <a:cxn ang="0">
                    <a:pos x="160" y="102"/>
                  </a:cxn>
                  <a:cxn ang="0">
                    <a:pos x="164" y="90"/>
                  </a:cxn>
                  <a:cxn ang="0">
                    <a:pos x="174" y="76"/>
                  </a:cxn>
                  <a:cxn ang="0">
                    <a:pos x="174" y="64"/>
                  </a:cxn>
                  <a:cxn ang="0">
                    <a:pos x="168" y="54"/>
                  </a:cxn>
                  <a:cxn ang="0">
                    <a:pos x="168" y="46"/>
                  </a:cxn>
                  <a:cxn ang="0">
                    <a:pos x="176" y="40"/>
                  </a:cxn>
                  <a:cxn ang="0">
                    <a:pos x="194" y="36"/>
                  </a:cxn>
                  <a:cxn ang="0">
                    <a:pos x="214" y="34"/>
                  </a:cxn>
                  <a:cxn ang="0">
                    <a:pos x="206" y="28"/>
                  </a:cxn>
                </a:cxnLst>
                <a:rect l="0" t="0" r="r" b="b"/>
                <a:pathLst>
                  <a:path w="214" h="182">
                    <a:moveTo>
                      <a:pt x="198" y="24"/>
                    </a:moveTo>
                    <a:lnTo>
                      <a:pt x="186" y="28"/>
                    </a:lnTo>
                    <a:lnTo>
                      <a:pt x="180" y="30"/>
                    </a:lnTo>
                    <a:lnTo>
                      <a:pt x="172" y="30"/>
                    </a:lnTo>
                    <a:lnTo>
                      <a:pt x="168" y="30"/>
                    </a:lnTo>
                    <a:lnTo>
                      <a:pt x="164" y="28"/>
                    </a:lnTo>
                    <a:lnTo>
                      <a:pt x="158" y="20"/>
                    </a:lnTo>
                    <a:lnTo>
                      <a:pt x="154" y="10"/>
                    </a:lnTo>
                    <a:lnTo>
                      <a:pt x="152" y="0"/>
                    </a:lnTo>
                    <a:lnTo>
                      <a:pt x="146" y="4"/>
                    </a:lnTo>
                    <a:lnTo>
                      <a:pt x="140" y="8"/>
                    </a:lnTo>
                    <a:lnTo>
                      <a:pt x="132" y="18"/>
                    </a:lnTo>
                    <a:lnTo>
                      <a:pt x="122" y="26"/>
                    </a:lnTo>
                    <a:lnTo>
                      <a:pt x="116" y="30"/>
                    </a:lnTo>
                    <a:lnTo>
                      <a:pt x="110" y="30"/>
                    </a:lnTo>
                    <a:lnTo>
                      <a:pt x="80" y="30"/>
                    </a:lnTo>
                    <a:lnTo>
                      <a:pt x="64" y="22"/>
                    </a:lnTo>
                    <a:lnTo>
                      <a:pt x="50" y="46"/>
                    </a:lnTo>
                    <a:lnTo>
                      <a:pt x="44" y="54"/>
                    </a:lnTo>
                    <a:lnTo>
                      <a:pt x="38" y="58"/>
                    </a:lnTo>
                    <a:lnTo>
                      <a:pt x="32" y="62"/>
                    </a:lnTo>
                    <a:lnTo>
                      <a:pt x="26" y="64"/>
                    </a:lnTo>
                    <a:lnTo>
                      <a:pt x="18" y="62"/>
                    </a:lnTo>
                    <a:lnTo>
                      <a:pt x="14" y="62"/>
                    </a:lnTo>
                    <a:lnTo>
                      <a:pt x="10" y="60"/>
                    </a:lnTo>
                    <a:lnTo>
                      <a:pt x="4" y="64"/>
                    </a:lnTo>
                    <a:lnTo>
                      <a:pt x="4" y="54"/>
                    </a:lnTo>
                    <a:lnTo>
                      <a:pt x="4" y="62"/>
                    </a:lnTo>
                    <a:lnTo>
                      <a:pt x="0" y="78"/>
                    </a:lnTo>
                    <a:lnTo>
                      <a:pt x="0" y="92"/>
                    </a:lnTo>
                    <a:lnTo>
                      <a:pt x="0" y="100"/>
                    </a:lnTo>
                    <a:lnTo>
                      <a:pt x="4" y="112"/>
                    </a:lnTo>
                    <a:lnTo>
                      <a:pt x="8" y="126"/>
                    </a:lnTo>
                    <a:lnTo>
                      <a:pt x="10" y="132"/>
                    </a:lnTo>
                    <a:lnTo>
                      <a:pt x="14" y="136"/>
                    </a:lnTo>
                    <a:lnTo>
                      <a:pt x="20" y="140"/>
                    </a:lnTo>
                    <a:lnTo>
                      <a:pt x="28" y="142"/>
                    </a:lnTo>
                    <a:lnTo>
                      <a:pt x="28" y="146"/>
                    </a:lnTo>
                    <a:lnTo>
                      <a:pt x="26" y="150"/>
                    </a:lnTo>
                    <a:lnTo>
                      <a:pt x="20" y="158"/>
                    </a:lnTo>
                    <a:lnTo>
                      <a:pt x="16" y="164"/>
                    </a:lnTo>
                    <a:lnTo>
                      <a:pt x="14" y="168"/>
                    </a:lnTo>
                    <a:lnTo>
                      <a:pt x="12" y="172"/>
                    </a:lnTo>
                    <a:lnTo>
                      <a:pt x="14" y="174"/>
                    </a:lnTo>
                    <a:lnTo>
                      <a:pt x="18" y="176"/>
                    </a:lnTo>
                    <a:lnTo>
                      <a:pt x="30" y="178"/>
                    </a:lnTo>
                    <a:lnTo>
                      <a:pt x="42" y="180"/>
                    </a:lnTo>
                    <a:lnTo>
                      <a:pt x="54" y="182"/>
                    </a:lnTo>
                    <a:lnTo>
                      <a:pt x="64" y="182"/>
                    </a:lnTo>
                    <a:lnTo>
                      <a:pt x="76" y="182"/>
                    </a:lnTo>
                    <a:lnTo>
                      <a:pt x="90" y="178"/>
                    </a:lnTo>
                    <a:lnTo>
                      <a:pt x="104" y="174"/>
                    </a:lnTo>
                    <a:lnTo>
                      <a:pt x="108" y="170"/>
                    </a:lnTo>
                    <a:lnTo>
                      <a:pt x="108" y="168"/>
                    </a:lnTo>
                    <a:lnTo>
                      <a:pt x="106" y="162"/>
                    </a:lnTo>
                    <a:lnTo>
                      <a:pt x="104" y="158"/>
                    </a:lnTo>
                    <a:lnTo>
                      <a:pt x="106" y="154"/>
                    </a:lnTo>
                    <a:lnTo>
                      <a:pt x="110" y="150"/>
                    </a:lnTo>
                    <a:lnTo>
                      <a:pt x="114" y="148"/>
                    </a:lnTo>
                    <a:lnTo>
                      <a:pt x="120" y="148"/>
                    </a:lnTo>
                    <a:lnTo>
                      <a:pt x="122" y="146"/>
                    </a:lnTo>
                    <a:lnTo>
                      <a:pt x="124" y="144"/>
                    </a:lnTo>
                    <a:lnTo>
                      <a:pt x="128" y="140"/>
                    </a:lnTo>
                    <a:lnTo>
                      <a:pt x="130" y="136"/>
                    </a:lnTo>
                    <a:lnTo>
                      <a:pt x="132" y="136"/>
                    </a:lnTo>
                    <a:lnTo>
                      <a:pt x="140" y="136"/>
                    </a:lnTo>
                    <a:lnTo>
                      <a:pt x="146" y="136"/>
                    </a:lnTo>
                    <a:lnTo>
                      <a:pt x="150" y="134"/>
                    </a:lnTo>
                    <a:lnTo>
                      <a:pt x="152" y="130"/>
                    </a:lnTo>
                    <a:lnTo>
                      <a:pt x="148" y="128"/>
                    </a:lnTo>
                    <a:lnTo>
                      <a:pt x="148" y="124"/>
                    </a:lnTo>
                    <a:lnTo>
                      <a:pt x="150" y="120"/>
                    </a:lnTo>
                    <a:lnTo>
                      <a:pt x="152" y="114"/>
                    </a:lnTo>
                    <a:lnTo>
                      <a:pt x="160" y="108"/>
                    </a:lnTo>
                    <a:lnTo>
                      <a:pt x="160" y="106"/>
                    </a:lnTo>
                    <a:lnTo>
                      <a:pt x="160" y="102"/>
                    </a:lnTo>
                    <a:lnTo>
                      <a:pt x="160" y="98"/>
                    </a:lnTo>
                    <a:lnTo>
                      <a:pt x="164" y="90"/>
                    </a:lnTo>
                    <a:lnTo>
                      <a:pt x="168" y="84"/>
                    </a:lnTo>
                    <a:lnTo>
                      <a:pt x="174" y="76"/>
                    </a:lnTo>
                    <a:lnTo>
                      <a:pt x="176" y="70"/>
                    </a:lnTo>
                    <a:lnTo>
                      <a:pt x="174" y="64"/>
                    </a:lnTo>
                    <a:lnTo>
                      <a:pt x="170" y="58"/>
                    </a:lnTo>
                    <a:lnTo>
                      <a:pt x="168" y="54"/>
                    </a:lnTo>
                    <a:lnTo>
                      <a:pt x="166" y="50"/>
                    </a:lnTo>
                    <a:lnTo>
                      <a:pt x="168" y="46"/>
                    </a:lnTo>
                    <a:lnTo>
                      <a:pt x="170" y="42"/>
                    </a:lnTo>
                    <a:lnTo>
                      <a:pt x="176" y="40"/>
                    </a:lnTo>
                    <a:lnTo>
                      <a:pt x="182" y="38"/>
                    </a:lnTo>
                    <a:lnTo>
                      <a:pt x="194" y="36"/>
                    </a:lnTo>
                    <a:lnTo>
                      <a:pt x="204" y="36"/>
                    </a:lnTo>
                    <a:lnTo>
                      <a:pt x="214" y="34"/>
                    </a:lnTo>
                    <a:lnTo>
                      <a:pt x="214" y="32"/>
                    </a:lnTo>
                    <a:lnTo>
                      <a:pt x="206" y="28"/>
                    </a:lnTo>
                    <a:lnTo>
                      <a:pt x="198"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5" name="Freeform 70"/>
              <p:cNvSpPr>
                <a:spLocks/>
              </p:cNvSpPr>
              <p:nvPr/>
            </p:nvSpPr>
            <p:spPr bwMode="auto">
              <a:xfrm>
                <a:off x="6087407" y="2219167"/>
                <a:ext cx="825497" cy="315537"/>
              </a:xfrm>
              <a:custGeom>
                <a:avLst/>
                <a:gdLst/>
                <a:ahLst/>
                <a:cxnLst>
                  <a:cxn ang="0">
                    <a:pos x="4" y="60"/>
                  </a:cxn>
                  <a:cxn ang="0">
                    <a:pos x="14" y="68"/>
                  </a:cxn>
                  <a:cxn ang="0">
                    <a:pos x="36" y="76"/>
                  </a:cxn>
                  <a:cxn ang="0">
                    <a:pos x="52" y="82"/>
                  </a:cxn>
                  <a:cxn ang="0">
                    <a:pos x="70" y="98"/>
                  </a:cxn>
                  <a:cxn ang="0">
                    <a:pos x="78" y="122"/>
                  </a:cxn>
                  <a:cxn ang="0">
                    <a:pos x="86" y="134"/>
                  </a:cxn>
                  <a:cxn ang="0">
                    <a:pos x="128" y="138"/>
                  </a:cxn>
                  <a:cxn ang="0">
                    <a:pos x="148" y="144"/>
                  </a:cxn>
                  <a:cxn ang="0">
                    <a:pos x="168" y="156"/>
                  </a:cxn>
                  <a:cxn ang="0">
                    <a:pos x="186" y="172"/>
                  </a:cxn>
                  <a:cxn ang="0">
                    <a:pos x="230" y="178"/>
                  </a:cxn>
                  <a:cxn ang="0">
                    <a:pos x="278" y="180"/>
                  </a:cxn>
                  <a:cxn ang="0">
                    <a:pos x="302" y="192"/>
                  </a:cxn>
                  <a:cxn ang="0">
                    <a:pos x="334" y="198"/>
                  </a:cxn>
                  <a:cxn ang="0">
                    <a:pos x="348" y="192"/>
                  </a:cxn>
                  <a:cxn ang="0">
                    <a:pos x="390" y="184"/>
                  </a:cxn>
                  <a:cxn ang="0">
                    <a:pos x="412" y="174"/>
                  </a:cxn>
                  <a:cxn ang="0">
                    <a:pos x="426" y="160"/>
                  </a:cxn>
                  <a:cxn ang="0">
                    <a:pos x="426" y="152"/>
                  </a:cxn>
                  <a:cxn ang="0">
                    <a:pos x="418" y="148"/>
                  </a:cxn>
                  <a:cxn ang="0">
                    <a:pos x="410" y="142"/>
                  </a:cxn>
                  <a:cxn ang="0">
                    <a:pos x="412" y="134"/>
                  </a:cxn>
                  <a:cxn ang="0">
                    <a:pos x="420" y="132"/>
                  </a:cxn>
                  <a:cxn ang="0">
                    <a:pos x="428" y="136"/>
                  </a:cxn>
                  <a:cxn ang="0">
                    <a:pos x="440" y="134"/>
                  </a:cxn>
                  <a:cxn ang="0">
                    <a:pos x="450" y="128"/>
                  </a:cxn>
                  <a:cxn ang="0">
                    <a:pos x="464" y="124"/>
                  </a:cxn>
                  <a:cxn ang="0">
                    <a:pos x="472" y="122"/>
                  </a:cxn>
                  <a:cxn ang="0">
                    <a:pos x="474" y="112"/>
                  </a:cxn>
                  <a:cxn ang="0">
                    <a:pos x="478" y="104"/>
                  </a:cxn>
                  <a:cxn ang="0">
                    <a:pos x="518" y="100"/>
                  </a:cxn>
                  <a:cxn ang="0">
                    <a:pos x="502" y="84"/>
                  </a:cxn>
                  <a:cxn ang="0">
                    <a:pos x="482" y="76"/>
                  </a:cxn>
                  <a:cxn ang="0">
                    <a:pos x="466" y="80"/>
                  </a:cxn>
                  <a:cxn ang="0">
                    <a:pos x="440" y="80"/>
                  </a:cxn>
                  <a:cxn ang="0">
                    <a:pos x="434" y="72"/>
                  </a:cxn>
                  <a:cxn ang="0">
                    <a:pos x="432" y="42"/>
                  </a:cxn>
                  <a:cxn ang="0">
                    <a:pos x="402" y="32"/>
                  </a:cxn>
                  <a:cxn ang="0">
                    <a:pos x="388" y="32"/>
                  </a:cxn>
                  <a:cxn ang="0">
                    <a:pos x="370" y="42"/>
                  </a:cxn>
                  <a:cxn ang="0">
                    <a:pos x="350" y="52"/>
                  </a:cxn>
                  <a:cxn ang="0">
                    <a:pos x="326" y="50"/>
                  </a:cxn>
                  <a:cxn ang="0">
                    <a:pos x="284" y="36"/>
                  </a:cxn>
                  <a:cxn ang="0">
                    <a:pos x="258" y="28"/>
                  </a:cxn>
                  <a:cxn ang="0">
                    <a:pos x="228" y="28"/>
                  </a:cxn>
                  <a:cxn ang="0">
                    <a:pos x="214" y="28"/>
                  </a:cxn>
                  <a:cxn ang="0">
                    <a:pos x="206" y="22"/>
                  </a:cxn>
                  <a:cxn ang="0">
                    <a:pos x="194" y="8"/>
                  </a:cxn>
                  <a:cxn ang="0">
                    <a:pos x="164" y="0"/>
                  </a:cxn>
                  <a:cxn ang="0">
                    <a:pos x="138" y="2"/>
                  </a:cxn>
                  <a:cxn ang="0">
                    <a:pos x="134" y="4"/>
                  </a:cxn>
                  <a:cxn ang="0">
                    <a:pos x="138" y="12"/>
                  </a:cxn>
                  <a:cxn ang="0">
                    <a:pos x="148" y="24"/>
                  </a:cxn>
                  <a:cxn ang="0">
                    <a:pos x="150" y="32"/>
                  </a:cxn>
                  <a:cxn ang="0">
                    <a:pos x="144" y="38"/>
                  </a:cxn>
                  <a:cxn ang="0">
                    <a:pos x="134" y="40"/>
                  </a:cxn>
                  <a:cxn ang="0">
                    <a:pos x="112" y="38"/>
                  </a:cxn>
                  <a:cxn ang="0">
                    <a:pos x="74" y="26"/>
                  </a:cxn>
                  <a:cxn ang="0">
                    <a:pos x="58" y="22"/>
                  </a:cxn>
                  <a:cxn ang="0">
                    <a:pos x="42" y="26"/>
                  </a:cxn>
                  <a:cxn ang="0">
                    <a:pos x="12" y="44"/>
                  </a:cxn>
                  <a:cxn ang="0">
                    <a:pos x="0" y="52"/>
                  </a:cxn>
                </a:cxnLst>
                <a:rect l="0" t="0" r="r" b="b"/>
                <a:pathLst>
                  <a:path w="518" h="198">
                    <a:moveTo>
                      <a:pt x="0" y="52"/>
                    </a:moveTo>
                    <a:lnTo>
                      <a:pt x="4" y="60"/>
                    </a:lnTo>
                    <a:lnTo>
                      <a:pt x="8" y="64"/>
                    </a:lnTo>
                    <a:lnTo>
                      <a:pt x="14" y="68"/>
                    </a:lnTo>
                    <a:lnTo>
                      <a:pt x="22" y="70"/>
                    </a:lnTo>
                    <a:lnTo>
                      <a:pt x="36" y="76"/>
                    </a:lnTo>
                    <a:lnTo>
                      <a:pt x="44" y="78"/>
                    </a:lnTo>
                    <a:lnTo>
                      <a:pt x="52" y="82"/>
                    </a:lnTo>
                    <a:lnTo>
                      <a:pt x="64" y="92"/>
                    </a:lnTo>
                    <a:lnTo>
                      <a:pt x="70" y="98"/>
                    </a:lnTo>
                    <a:lnTo>
                      <a:pt x="74" y="106"/>
                    </a:lnTo>
                    <a:lnTo>
                      <a:pt x="78" y="122"/>
                    </a:lnTo>
                    <a:lnTo>
                      <a:pt x="82" y="128"/>
                    </a:lnTo>
                    <a:lnTo>
                      <a:pt x="86" y="134"/>
                    </a:lnTo>
                    <a:lnTo>
                      <a:pt x="118" y="134"/>
                    </a:lnTo>
                    <a:lnTo>
                      <a:pt x="128" y="138"/>
                    </a:lnTo>
                    <a:lnTo>
                      <a:pt x="138" y="142"/>
                    </a:lnTo>
                    <a:lnTo>
                      <a:pt x="148" y="144"/>
                    </a:lnTo>
                    <a:lnTo>
                      <a:pt x="158" y="150"/>
                    </a:lnTo>
                    <a:lnTo>
                      <a:pt x="168" y="156"/>
                    </a:lnTo>
                    <a:lnTo>
                      <a:pt x="176" y="164"/>
                    </a:lnTo>
                    <a:lnTo>
                      <a:pt x="186" y="172"/>
                    </a:lnTo>
                    <a:lnTo>
                      <a:pt x="194" y="178"/>
                    </a:lnTo>
                    <a:lnTo>
                      <a:pt x="230" y="178"/>
                    </a:lnTo>
                    <a:lnTo>
                      <a:pt x="230" y="180"/>
                    </a:lnTo>
                    <a:lnTo>
                      <a:pt x="278" y="180"/>
                    </a:lnTo>
                    <a:lnTo>
                      <a:pt x="288" y="186"/>
                    </a:lnTo>
                    <a:lnTo>
                      <a:pt x="302" y="192"/>
                    </a:lnTo>
                    <a:lnTo>
                      <a:pt x="318" y="196"/>
                    </a:lnTo>
                    <a:lnTo>
                      <a:pt x="334" y="198"/>
                    </a:lnTo>
                    <a:lnTo>
                      <a:pt x="342" y="196"/>
                    </a:lnTo>
                    <a:lnTo>
                      <a:pt x="348" y="192"/>
                    </a:lnTo>
                    <a:lnTo>
                      <a:pt x="358" y="184"/>
                    </a:lnTo>
                    <a:lnTo>
                      <a:pt x="390" y="184"/>
                    </a:lnTo>
                    <a:lnTo>
                      <a:pt x="402" y="180"/>
                    </a:lnTo>
                    <a:lnTo>
                      <a:pt x="412" y="174"/>
                    </a:lnTo>
                    <a:lnTo>
                      <a:pt x="422" y="166"/>
                    </a:lnTo>
                    <a:lnTo>
                      <a:pt x="426" y="160"/>
                    </a:lnTo>
                    <a:lnTo>
                      <a:pt x="426" y="156"/>
                    </a:lnTo>
                    <a:lnTo>
                      <a:pt x="426" y="152"/>
                    </a:lnTo>
                    <a:lnTo>
                      <a:pt x="424" y="150"/>
                    </a:lnTo>
                    <a:lnTo>
                      <a:pt x="418" y="148"/>
                    </a:lnTo>
                    <a:lnTo>
                      <a:pt x="412" y="144"/>
                    </a:lnTo>
                    <a:lnTo>
                      <a:pt x="410" y="142"/>
                    </a:lnTo>
                    <a:lnTo>
                      <a:pt x="410" y="138"/>
                    </a:lnTo>
                    <a:lnTo>
                      <a:pt x="412" y="134"/>
                    </a:lnTo>
                    <a:lnTo>
                      <a:pt x="416" y="132"/>
                    </a:lnTo>
                    <a:lnTo>
                      <a:pt x="420" y="132"/>
                    </a:lnTo>
                    <a:lnTo>
                      <a:pt x="424" y="134"/>
                    </a:lnTo>
                    <a:lnTo>
                      <a:pt x="428" y="136"/>
                    </a:lnTo>
                    <a:lnTo>
                      <a:pt x="434" y="136"/>
                    </a:lnTo>
                    <a:lnTo>
                      <a:pt x="440" y="134"/>
                    </a:lnTo>
                    <a:lnTo>
                      <a:pt x="446" y="132"/>
                    </a:lnTo>
                    <a:lnTo>
                      <a:pt x="450" y="128"/>
                    </a:lnTo>
                    <a:lnTo>
                      <a:pt x="454" y="126"/>
                    </a:lnTo>
                    <a:lnTo>
                      <a:pt x="464" y="124"/>
                    </a:lnTo>
                    <a:lnTo>
                      <a:pt x="468" y="124"/>
                    </a:lnTo>
                    <a:lnTo>
                      <a:pt x="472" y="122"/>
                    </a:lnTo>
                    <a:lnTo>
                      <a:pt x="472" y="116"/>
                    </a:lnTo>
                    <a:lnTo>
                      <a:pt x="474" y="112"/>
                    </a:lnTo>
                    <a:lnTo>
                      <a:pt x="474" y="108"/>
                    </a:lnTo>
                    <a:lnTo>
                      <a:pt x="478" y="104"/>
                    </a:lnTo>
                    <a:lnTo>
                      <a:pt x="496" y="102"/>
                    </a:lnTo>
                    <a:lnTo>
                      <a:pt x="518" y="100"/>
                    </a:lnTo>
                    <a:lnTo>
                      <a:pt x="512" y="92"/>
                    </a:lnTo>
                    <a:lnTo>
                      <a:pt x="502" y="84"/>
                    </a:lnTo>
                    <a:lnTo>
                      <a:pt x="492" y="78"/>
                    </a:lnTo>
                    <a:lnTo>
                      <a:pt x="482" y="76"/>
                    </a:lnTo>
                    <a:lnTo>
                      <a:pt x="474" y="78"/>
                    </a:lnTo>
                    <a:lnTo>
                      <a:pt x="466" y="80"/>
                    </a:lnTo>
                    <a:lnTo>
                      <a:pt x="446" y="80"/>
                    </a:lnTo>
                    <a:lnTo>
                      <a:pt x="440" y="80"/>
                    </a:lnTo>
                    <a:lnTo>
                      <a:pt x="438" y="76"/>
                    </a:lnTo>
                    <a:lnTo>
                      <a:pt x="434" y="72"/>
                    </a:lnTo>
                    <a:lnTo>
                      <a:pt x="434" y="66"/>
                    </a:lnTo>
                    <a:lnTo>
                      <a:pt x="432" y="42"/>
                    </a:lnTo>
                    <a:lnTo>
                      <a:pt x="412" y="34"/>
                    </a:lnTo>
                    <a:lnTo>
                      <a:pt x="402" y="32"/>
                    </a:lnTo>
                    <a:lnTo>
                      <a:pt x="396" y="32"/>
                    </a:lnTo>
                    <a:lnTo>
                      <a:pt x="388" y="32"/>
                    </a:lnTo>
                    <a:lnTo>
                      <a:pt x="382" y="34"/>
                    </a:lnTo>
                    <a:lnTo>
                      <a:pt x="370" y="42"/>
                    </a:lnTo>
                    <a:lnTo>
                      <a:pt x="358" y="50"/>
                    </a:lnTo>
                    <a:lnTo>
                      <a:pt x="350" y="52"/>
                    </a:lnTo>
                    <a:lnTo>
                      <a:pt x="342" y="52"/>
                    </a:lnTo>
                    <a:lnTo>
                      <a:pt x="326" y="50"/>
                    </a:lnTo>
                    <a:lnTo>
                      <a:pt x="312" y="48"/>
                    </a:lnTo>
                    <a:lnTo>
                      <a:pt x="284" y="36"/>
                    </a:lnTo>
                    <a:lnTo>
                      <a:pt x="272" y="30"/>
                    </a:lnTo>
                    <a:lnTo>
                      <a:pt x="258" y="28"/>
                    </a:lnTo>
                    <a:lnTo>
                      <a:pt x="244" y="26"/>
                    </a:lnTo>
                    <a:lnTo>
                      <a:pt x="228" y="28"/>
                    </a:lnTo>
                    <a:lnTo>
                      <a:pt x="220" y="30"/>
                    </a:lnTo>
                    <a:lnTo>
                      <a:pt x="214" y="28"/>
                    </a:lnTo>
                    <a:lnTo>
                      <a:pt x="210" y="26"/>
                    </a:lnTo>
                    <a:lnTo>
                      <a:pt x="206" y="22"/>
                    </a:lnTo>
                    <a:lnTo>
                      <a:pt x="200" y="14"/>
                    </a:lnTo>
                    <a:lnTo>
                      <a:pt x="194" y="8"/>
                    </a:lnTo>
                    <a:lnTo>
                      <a:pt x="184" y="4"/>
                    </a:lnTo>
                    <a:lnTo>
                      <a:pt x="164" y="0"/>
                    </a:lnTo>
                    <a:lnTo>
                      <a:pt x="144" y="0"/>
                    </a:lnTo>
                    <a:lnTo>
                      <a:pt x="138" y="2"/>
                    </a:lnTo>
                    <a:lnTo>
                      <a:pt x="136" y="2"/>
                    </a:lnTo>
                    <a:lnTo>
                      <a:pt x="134" y="4"/>
                    </a:lnTo>
                    <a:lnTo>
                      <a:pt x="136" y="8"/>
                    </a:lnTo>
                    <a:lnTo>
                      <a:pt x="138" y="12"/>
                    </a:lnTo>
                    <a:lnTo>
                      <a:pt x="142" y="18"/>
                    </a:lnTo>
                    <a:lnTo>
                      <a:pt x="148" y="24"/>
                    </a:lnTo>
                    <a:lnTo>
                      <a:pt x="150" y="28"/>
                    </a:lnTo>
                    <a:lnTo>
                      <a:pt x="150" y="32"/>
                    </a:lnTo>
                    <a:lnTo>
                      <a:pt x="148" y="36"/>
                    </a:lnTo>
                    <a:lnTo>
                      <a:pt x="144" y="38"/>
                    </a:lnTo>
                    <a:lnTo>
                      <a:pt x="140" y="40"/>
                    </a:lnTo>
                    <a:lnTo>
                      <a:pt x="134" y="40"/>
                    </a:lnTo>
                    <a:lnTo>
                      <a:pt x="122" y="40"/>
                    </a:lnTo>
                    <a:lnTo>
                      <a:pt x="112" y="38"/>
                    </a:lnTo>
                    <a:lnTo>
                      <a:pt x="92" y="32"/>
                    </a:lnTo>
                    <a:lnTo>
                      <a:pt x="74" y="26"/>
                    </a:lnTo>
                    <a:lnTo>
                      <a:pt x="66" y="24"/>
                    </a:lnTo>
                    <a:lnTo>
                      <a:pt x="58" y="22"/>
                    </a:lnTo>
                    <a:lnTo>
                      <a:pt x="50" y="24"/>
                    </a:lnTo>
                    <a:lnTo>
                      <a:pt x="42" y="26"/>
                    </a:lnTo>
                    <a:lnTo>
                      <a:pt x="26" y="32"/>
                    </a:lnTo>
                    <a:lnTo>
                      <a:pt x="12" y="44"/>
                    </a:lnTo>
                    <a:lnTo>
                      <a:pt x="0" y="54"/>
                    </a:lnTo>
                    <a:lnTo>
                      <a:pt x="0" y="5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6" name="Freeform 71"/>
              <p:cNvSpPr>
                <a:spLocks/>
              </p:cNvSpPr>
              <p:nvPr/>
            </p:nvSpPr>
            <p:spPr bwMode="auto">
              <a:xfrm>
                <a:off x="4911313" y="2674943"/>
                <a:ext cx="162550" cy="152988"/>
              </a:xfrm>
              <a:custGeom>
                <a:avLst/>
                <a:gdLst/>
                <a:ahLst/>
                <a:cxnLst>
                  <a:cxn ang="0">
                    <a:pos x="0" y="88"/>
                  </a:cxn>
                  <a:cxn ang="0">
                    <a:pos x="10" y="92"/>
                  </a:cxn>
                  <a:cxn ang="0">
                    <a:pos x="16" y="96"/>
                  </a:cxn>
                  <a:cxn ang="0">
                    <a:pos x="20" y="96"/>
                  </a:cxn>
                  <a:cxn ang="0">
                    <a:pos x="22" y="96"/>
                  </a:cxn>
                  <a:cxn ang="0">
                    <a:pos x="86" y="58"/>
                  </a:cxn>
                  <a:cxn ang="0">
                    <a:pos x="86" y="50"/>
                  </a:cxn>
                  <a:cxn ang="0">
                    <a:pos x="86" y="44"/>
                  </a:cxn>
                  <a:cxn ang="0">
                    <a:pos x="88" y="38"/>
                  </a:cxn>
                  <a:cxn ang="0">
                    <a:pos x="90" y="30"/>
                  </a:cxn>
                  <a:cxn ang="0">
                    <a:pos x="88" y="28"/>
                  </a:cxn>
                  <a:cxn ang="0">
                    <a:pos x="86" y="24"/>
                  </a:cxn>
                  <a:cxn ang="0">
                    <a:pos x="88" y="18"/>
                  </a:cxn>
                  <a:cxn ang="0">
                    <a:pos x="90" y="16"/>
                  </a:cxn>
                  <a:cxn ang="0">
                    <a:pos x="94" y="16"/>
                  </a:cxn>
                  <a:cxn ang="0">
                    <a:pos x="102" y="6"/>
                  </a:cxn>
                  <a:cxn ang="0">
                    <a:pos x="102" y="0"/>
                  </a:cxn>
                  <a:cxn ang="0">
                    <a:pos x="92" y="4"/>
                  </a:cxn>
                  <a:cxn ang="0">
                    <a:pos x="80" y="6"/>
                  </a:cxn>
                  <a:cxn ang="0">
                    <a:pos x="74" y="4"/>
                  </a:cxn>
                  <a:cxn ang="0">
                    <a:pos x="70" y="4"/>
                  </a:cxn>
                  <a:cxn ang="0">
                    <a:pos x="66" y="6"/>
                  </a:cxn>
                  <a:cxn ang="0">
                    <a:pos x="60" y="10"/>
                  </a:cxn>
                  <a:cxn ang="0">
                    <a:pos x="56" y="12"/>
                  </a:cxn>
                  <a:cxn ang="0">
                    <a:pos x="50" y="12"/>
                  </a:cxn>
                  <a:cxn ang="0">
                    <a:pos x="44" y="10"/>
                  </a:cxn>
                  <a:cxn ang="0">
                    <a:pos x="38" y="8"/>
                  </a:cxn>
                  <a:cxn ang="0">
                    <a:pos x="32" y="10"/>
                  </a:cxn>
                  <a:cxn ang="0">
                    <a:pos x="26" y="12"/>
                  </a:cxn>
                  <a:cxn ang="0">
                    <a:pos x="18" y="10"/>
                  </a:cxn>
                  <a:cxn ang="0">
                    <a:pos x="14" y="10"/>
                  </a:cxn>
                  <a:cxn ang="0">
                    <a:pos x="12" y="6"/>
                  </a:cxn>
                  <a:cxn ang="0">
                    <a:pos x="8" y="6"/>
                  </a:cxn>
                  <a:cxn ang="0">
                    <a:pos x="8" y="24"/>
                  </a:cxn>
                  <a:cxn ang="0">
                    <a:pos x="2" y="26"/>
                  </a:cxn>
                  <a:cxn ang="0">
                    <a:pos x="4" y="32"/>
                  </a:cxn>
                  <a:cxn ang="0">
                    <a:pos x="2" y="50"/>
                  </a:cxn>
                  <a:cxn ang="0">
                    <a:pos x="14" y="54"/>
                  </a:cxn>
                  <a:cxn ang="0">
                    <a:pos x="10" y="64"/>
                  </a:cxn>
                  <a:cxn ang="0">
                    <a:pos x="6" y="66"/>
                  </a:cxn>
                  <a:cxn ang="0">
                    <a:pos x="2" y="66"/>
                  </a:cxn>
                  <a:cxn ang="0">
                    <a:pos x="4" y="70"/>
                  </a:cxn>
                  <a:cxn ang="0">
                    <a:pos x="6" y="72"/>
                  </a:cxn>
                  <a:cxn ang="0">
                    <a:pos x="4" y="78"/>
                  </a:cxn>
                  <a:cxn ang="0">
                    <a:pos x="0" y="82"/>
                  </a:cxn>
                  <a:cxn ang="0">
                    <a:pos x="0" y="88"/>
                  </a:cxn>
                </a:cxnLst>
                <a:rect l="0" t="0" r="r" b="b"/>
                <a:pathLst>
                  <a:path w="102" h="96">
                    <a:moveTo>
                      <a:pt x="0" y="88"/>
                    </a:moveTo>
                    <a:lnTo>
                      <a:pt x="10" y="92"/>
                    </a:lnTo>
                    <a:lnTo>
                      <a:pt x="16" y="96"/>
                    </a:lnTo>
                    <a:lnTo>
                      <a:pt x="20" y="96"/>
                    </a:lnTo>
                    <a:lnTo>
                      <a:pt x="22" y="96"/>
                    </a:lnTo>
                    <a:lnTo>
                      <a:pt x="86" y="58"/>
                    </a:lnTo>
                    <a:lnTo>
                      <a:pt x="86" y="50"/>
                    </a:lnTo>
                    <a:lnTo>
                      <a:pt x="86" y="44"/>
                    </a:lnTo>
                    <a:lnTo>
                      <a:pt x="88" y="38"/>
                    </a:lnTo>
                    <a:lnTo>
                      <a:pt x="90" y="30"/>
                    </a:lnTo>
                    <a:lnTo>
                      <a:pt x="88" y="28"/>
                    </a:lnTo>
                    <a:lnTo>
                      <a:pt x="86" y="24"/>
                    </a:lnTo>
                    <a:lnTo>
                      <a:pt x="88" y="18"/>
                    </a:lnTo>
                    <a:lnTo>
                      <a:pt x="90" y="16"/>
                    </a:lnTo>
                    <a:lnTo>
                      <a:pt x="94" y="16"/>
                    </a:lnTo>
                    <a:lnTo>
                      <a:pt x="102" y="6"/>
                    </a:lnTo>
                    <a:lnTo>
                      <a:pt x="102" y="0"/>
                    </a:lnTo>
                    <a:lnTo>
                      <a:pt x="92" y="4"/>
                    </a:lnTo>
                    <a:lnTo>
                      <a:pt x="80" y="6"/>
                    </a:lnTo>
                    <a:lnTo>
                      <a:pt x="74" y="4"/>
                    </a:lnTo>
                    <a:lnTo>
                      <a:pt x="70" y="4"/>
                    </a:lnTo>
                    <a:lnTo>
                      <a:pt x="66" y="6"/>
                    </a:lnTo>
                    <a:lnTo>
                      <a:pt x="60" y="10"/>
                    </a:lnTo>
                    <a:lnTo>
                      <a:pt x="56" y="12"/>
                    </a:lnTo>
                    <a:lnTo>
                      <a:pt x="50" y="12"/>
                    </a:lnTo>
                    <a:lnTo>
                      <a:pt x="44" y="10"/>
                    </a:lnTo>
                    <a:lnTo>
                      <a:pt x="38" y="8"/>
                    </a:lnTo>
                    <a:lnTo>
                      <a:pt x="32" y="10"/>
                    </a:lnTo>
                    <a:lnTo>
                      <a:pt x="26" y="12"/>
                    </a:lnTo>
                    <a:lnTo>
                      <a:pt x="18" y="10"/>
                    </a:lnTo>
                    <a:lnTo>
                      <a:pt x="14" y="10"/>
                    </a:lnTo>
                    <a:lnTo>
                      <a:pt x="12" y="6"/>
                    </a:lnTo>
                    <a:lnTo>
                      <a:pt x="8" y="6"/>
                    </a:lnTo>
                    <a:lnTo>
                      <a:pt x="8" y="24"/>
                    </a:lnTo>
                    <a:lnTo>
                      <a:pt x="2" y="26"/>
                    </a:lnTo>
                    <a:lnTo>
                      <a:pt x="4" y="32"/>
                    </a:lnTo>
                    <a:lnTo>
                      <a:pt x="2" y="50"/>
                    </a:lnTo>
                    <a:lnTo>
                      <a:pt x="14" y="54"/>
                    </a:lnTo>
                    <a:lnTo>
                      <a:pt x="10" y="64"/>
                    </a:lnTo>
                    <a:lnTo>
                      <a:pt x="6" y="66"/>
                    </a:lnTo>
                    <a:lnTo>
                      <a:pt x="2" y="66"/>
                    </a:lnTo>
                    <a:lnTo>
                      <a:pt x="4" y="70"/>
                    </a:lnTo>
                    <a:lnTo>
                      <a:pt x="6" y="72"/>
                    </a:lnTo>
                    <a:lnTo>
                      <a:pt x="4" y="78"/>
                    </a:lnTo>
                    <a:lnTo>
                      <a:pt x="0" y="82"/>
                    </a:lnTo>
                    <a:lnTo>
                      <a:pt x="0" y="8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7" name="Freeform 72"/>
              <p:cNvSpPr>
                <a:spLocks/>
              </p:cNvSpPr>
              <p:nvPr/>
            </p:nvSpPr>
            <p:spPr bwMode="auto">
              <a:xfrm>
                <a:off x="4997369" y="2671756"/>
                <a:ext cx="264541" cy="258167"/>
              </a:xfrm>
              <a:custGeom>
                <a:avLst/>
                <a:gdLst/>
                <a:ahLst/>
                <a:cxnLst>
                  <a:cxn ang="0">
                    <a:pos x="46" y="2"/>
                  </a:cxn>
                  <a:cxn ang="0">
                    <a:pos x="66" y="2"/>
                  </a:cxn>
                  <a:cxn ang="0">
                    <a:pos x="70" y="0"/>
                  </a:cxn>
                  <a:cxn ang="0">
                    <a:pos x="76" y="2"/>
                  </a:cxn>
                  <a:cxn ang="0">
                    <a:pos x="82" y="2"/>
                  </a:cxn>
                  <a:cxn ang="0">
                    <a:pos x="86" y="14"/>
                  </a:cxn>
                  <a:cxn ang="0">
                    <a:pos x="94" y="22"/>
                  </a:cxn>
                  <a:cxn ang="0">
                    <a:pos x="104" y="26"/>
                  </a:cxn>
                  <a:cxn ang="0">
                    <a:pos x="116" y="30"/>
                  </a:cxn>
                  <a:cxn ang="0">
                    <a:pos x="110" y="44"/>
                  </a:cxn>
                  <a:cxn ang="0">
                    <a:pos x="108" y="52"/>
                  </a:cxn>
                  <a:cxn ang="0">
                    <a:pos x="106" y="60"/>
                  </a:cxn>
                  <a:cxn ang="0">
                    <a:pos x="108" y="68"/>
                  </a:cxn>
                  <a:cxn ang="0">
                    <a:pos x="110" y="74"/>
                  </a:cxn>
                  <a:cxn ang="0">
                    <a:pos x="116" y="80"/>
                  </a:cxn>
                  <a:cxn ang="0">
                    <a:pos x="120" y="84"/>
                  </a:cxn>
                  <a:cxn ang="0">
                    <a:pos x="132" y="92"/>
                  </a:cxn>
                  <a:cxn ang="0">
                    <a:pos x="142" y="100"/>
                  </a:cxn>
                  <a:cxn ang="0">
                    <a:pos x="146" y="104"/>
                  </a:cxn>
                  <a:cxn ang="0">
                    <a:pos x="146" y="110"/>
                  </a:cxn>
                  <a:cxn ang="0">
                    <a:pos x="148" y="120"/>
                  </a:cxn>
                  <a:cxn ang="0">
                    <a:pos x="152" y="126"/>
                  </a:cxn>
                  <a:cxn ang="0">
                    <a:pos x="158" y="132"/>
                  </a:cxn>
                  <a:cxn ang="0">
                    <a:pos x="162" y="136"/>
                  </a:cxn>
                  <a:cxn ang="0">
                    <a:pos x="166" y="142"/>
                  </a:cxn>
                  <a:cxn ang="0">
                    <a:pos x="162" y="144"/>
                  </a:cxn>
                  <a:cxn ang="0">
                    <a:pos x="158" y="142"/>
                  </a:cxn>
                  <a:cxn ang="0">
                    <a:pos x="152" y="142"/>
                  </a:cxn>
                  <a:cxn ang="0">
                    <a:pos x="148" y="142"/>
                  </a:cxn>
                  <a:cxn ang="0">
                    <a:pos x="144" y="146"/>
                  </a:cxn>
                  <a:cxn ang="0">
                    <a:pos x="140" y="152"/>
                  </a:cxn>
                  <a:cxn ang="0">
                    <a:pos x="136" y="162"/>
                  </a:cxn>
                  <a:cxn ang="0">
                    <a:pos x="106" y="162"/>
                  </a:cxn>
                  <a:cxn ang="0">
                    <a:pos x="86" y="150"/>
                  </a:cxn>
                  <a:cxn ang="0">
                    <a:pos x="86" y="140"/>
                  </a:cxn>
                  <a:cxn ang="0">
                    <a:pos x="80" y="138"/>
                  </a:cxn>
                  <a:cxn ang="0">
                    <a:pos x="76" y="136"/>
                  </a:cxn>
                  <a:cxn ang="0">
                    <a:pos x="72" y="132"/>
                  </a:cxn>
                  <a:cxn ang="0">
                    <a:pos x="68" y="130"/>
                  </a:cxn>
                  <a:cxn ang="0">
                    <a:pos x="8" y="104"/>
                  </a:cxn>
                  <a:cxn ang="0">
                    <a:pos x="0" y="80"/>
                  </a:cxn>
                  <a:cxn ang="0">
                    <a:pos x="32" y="60"/>
                  </a:cxn>
                  <a:cxn ang="0">
                    <a:pos x="32" y="52"/>
                  </a:cxn>
                  <a:cxn ang="0">
                    <a:pos x="32" y="46"/>
                  </a:cxn>
                  <a:cxn ang="0">
                    <a:pos x="34" y="40"/>
                  </a:cxn>
                  <a:cxn ang="0">
                    <a:pos x="36" y="32"/>
                  </a:cxn>
                  <a:cxn ang="0">
                    <a:pos x="34" y="30"/>
                  </a:cxn>
                  <a:cxn ang="0">
                    <a:pos x="32" y="26"/>
                  </a:cxn>
                  <a:cxn ang="0">
                    <a:pos x="34" y="20"/>
                  </a:cxn>
                  <a:cxn ang="0">
                    <a:pos x="36" y="18"/>
                  </a:cxn>
                  <a:cxn ang="0">
                    <a:pos x="40" y="18"/>
                  </a:cxn>
                  <a:cxn ang="0">
                    <a:pos x="48" y="8"/>
                  </a:cxn>
                  <a:cxn ang="0">
                    <a:pos x="48" y="2"/>
                  </a:cxn>
                  <a:cxn ang="0">
                    <a:pos x="46" y="2"/>
                  </a:cxn>
                </a:cxnLst>
                <a:rect l="0" t="0" r="r" b="b"/>
                <a:pathLst>
                  <a:path w="166" h="162">
                    <a:moveTo>
                      <a:pt x="46" y="2"/>
                    </a:moveTo>
                    <a:lnTo>
                      <a:pt x="66" y="2"/>
                    </a:lnTo>
                    <a:lnTo>
                      <a:pt x="70" y="0"/>
                    </a:lnTo>
                    <a:lnTo>
                      <a:pt x="76" y="2"/>
                    </a:lnTo>
                    <a:lnTo>
                      <a:pt x="82" y="2"/>
                    </a:lnTo>
                    <a:lnTo>
                      <a:pt x="86" y="14"/>
                    </a:lnTo>
                    <a:lnTo>
                      <a:pt x="94" y="22"/>
                    </a:lnTo>
                    <a:lnTo>
                      <a:pt x="104" y="26"/>
                    </a:lnTo>
                    <a:lnTo>
                      <a:pt x="116" y="30"/>
                    </a:lnTo>
                    <a:lnTo>
                      <a:pt x="110" y="44"/>
                    </a:lnTo>
                    <a:lnTo>
                      <a:pt x="108" y="52"/>
                    </a:lnTo>
                    <a:lnTo>
                      <a:pt x="106" y="60"/>
                    </a:lnTo>
                    <a:lnTo>
                      <a:pt x="108" y="68"/>
                    </a:lnTo>
                    <a:lnTo>
                      <a:pt x="110" y="74"/>
                    </a:lnTo>
                    <a:lnTo>
                      <a:pt x="116" y="80"/>
                    </a:lnTo>
                    <a:lnTo>
                      <a:pt x="120" y="84"/>
                    </a:lnTo>
                    <a:lnTo>
                      <a:pt x="132" y="92"/>
                    </a:lnTo>
                    <a:lnTo>
                      <a:pt x="142" y="100"/>
                    </a:lnTo>
                    <a:lnTo>
                      <a:pt x="146" y="104"/>
                    </a:lnTo>
                    <a:lnTo>
                      <a:pt x="146" y="110"/>
                    </a:lnTo>
                    <a:lnTo>
                      <a:pt x="148" y="120"/>
                    </a:lnTo>
                    <a:lnTo>
                      <a:pt x="152" y="126"/>
                    </a:lnTo>
                    <a:lnTo>
                      <a:pt x="158" y="132"/>
                    </a:lnTo>
                    <a:lnTo>
                      <a:pt x="162" y="136"/>
                    </a:lnTo>
                    <a:lnTo>
                      <a:pt x="166" y="142"/>
                    </a:lnTo>
                    <a:lnTo>
                      <a:pt x="162" y="144"/>
                    </a:lnTo>
                    <a:lnTo>
                      <a:pt x="158" y="142"/>
                    </a:lnTo>
                    <a:lnTo>
                      <a:pt x="152" y="142"/>
                    </a:lnTo>
                    <a:lnTo>
                      <a:pt x="148" y="142"/>
                    </a:lnTo>
                    <a:lnTo>
                      <a:pt x="144" y="146"/>
                    </a:lnTo>
                    <a:lnTo>
                      <a:pt x="140" y="152"/>
                    </a:lnTo>
                    <a:lnTo>
                      <a:pt x="136" y="162"/>
                    </a:lnTo>
                    <a:lnTo>
                      <a:pt x="106" y="162"/>
                    </a:lnTo>
                    <a:lnTo>
                      <a:pt x="86" y="150"/>
                    </a:lnTo>
                    <a:lnTo>
                      <a:pt x="86" y="140"/>
                    </a:lnTo>
                    <a:lnTo>
                      <a:pt x="80" y="138"/>
                    </a:lnTo>
                    <a:lnTo>
                      <a:pt x="76" y="136"/>
                    </a:lnTo>
                    <a:lnTo>
                      <a:pt x="72" y="132"/>
                    </a:lnTo>
                    <a:lnTo>
                      <a:pt x="68" y="130"/>
                    </a:lnTo>
                    <a:lnTo>
                      <a:pt x="8" y="104"/>
                    </a:lnTo>
                    <a:lnTo>
                      <a:pt x="0" y="80"/>
                    </a:lnTo>
                    <a:lnTo>
                      <a:pt x="32" y="60"/>
                    </a:lnTo>
                    <a:lnTo>
                      <a:pt x="32" y="52"/>
                    </a:lnTo>
                    <a:lnTo>
                      <a:pt x="32" y="46"/>
                    </a:lnTo>
                    <a:lnTo>
                      <a:pt x="34" y="40"/>
                    </a:lnTo>
                    <a:lnTo>
                      <a:pt x="36" y="32"/>
                    </a:lnTo>
                    <a:lnTo>
                      <a:pt x="34" y="30"/>
                    </a:lnTo>
                    <a:lnTo>
                      <a:pt x="32" y="26"/>
                    </a:lnTo>
                    <a:lnTo>
                      <a:pt x="34" y="20"/>
                    </a:lnTo>
                    <a:lnTo>
                      <a:pt x="36" y="18"/>
                    </a:lnTo>
                    <a:lnTo>
                      <a:pt x="40" y="18"/>
                    </a:lnTo>
                    <a:lnTo>
                      <a:pt x="48" y="8"/>
                    </a:lnTo>
                    <a:lnTo>
                      <a:pt x="48" y="2"/>
                    </a:lnTo>
                    <a:lnTo>
                      <a:pt x="46"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8" name="Freeform 73"/>
              <p:cNvSpPr>
                <a:spLocks/>
              </p:cNvSpPr>
              <p:nvPr/>
            </p:nvSpPr>
            <p:spPr bwMode="auto">
              <a:xfrm>
                <a:off x="4640397" y="2518768"/>
                <a:ext cx="474900" cy="197609"/>
              </a:xfrm>
              <a:custGeom>
                <a:avLst/>
                <a:gdLst/>
                <a:ahLst/>
                <a:cxnLst>
                  <a:cxn ang="0">
                    <a:pos x="178" y="104"/>
                  </a:cxn>
                  <a:cxn ang="0">
                    <a:pos x="184" y="108"/>
                  </a:cxn>
                  <a:cxn ang="0">
                    <a:pos x="196" y="110"/>
                  </a:cxn>
                  <a:cxn ang="0">
                    <a:pos x="208" y="106"/>
                  </a:cxn>
                  <a:cxn ang="0">
                    <a:pos x="220" y="110"/>
                  </a:cxn>
                  <a:cxn ang="0">
                    <a:pos x="230" y="108"/>
                  </a:cxn>
                  <a:cxn ang="0">
                    <a:pos x="240" y="102"/>
                  </a:cxn>
                  <a:cxn ang="0">
                    <a:pos x="250" y="104"/>
                  </a:cxn>
                  <a:cxn ang="0">
                    <a:pos x="272" y="98"/>
                  </a:cxn>
                  <a:cxn ang="0">
                    <a:pos x="290" y="98"/>
                  </a:cxn>
                  <a:cxn ang="0">
                    <a:pos x="298" y="96"/>
                  </a:cxn>
                  <a:cxn ang="0">
                    <a:pos x="294" y="76"/>
                  </a:cxn>
                  <a:cxn ang="0">
                    <a:pos x="290" y="56"/>
                  </a:cxn>
                  <a:cxn ang="0">
                    <a:pos x="294" y="48"/>
                  </a:cxn>
                  <a:cxn ang="0">
                    <a:pos x="288" y="38"/>
                  </a:cxn>
                  <a:cxn ang="0">
                    <a:pos x="280" y="34"/>
                  </a:cxn>
                  <a:cxn ang="0">
                    <a:pos x="278" y="22"/>
                  </a:cxn>
                  <a:cxn ang="0">
                    <a:pos x="270" y="10"/>
                  </a:cxn>
                  <a:cxn ang="0">
                    <a:pos x="244" y="10"/>
                  </a:cxn>
                  <a:cxn ang="0">
                    <a:pos x="208" y="18"/>
                  </a:cxn>
                  <a:cxn ang="0">
                    <a:pos x="182" y="20"/>
                  </a:cxn>
                  <a:cxn ang="0">
                    <a:pos x="160" y="10"/>
                  </a:cxn>
                  <a:cxn ang="0">
                    <a:pos x="134" y="0"/>
                  </a:cxn>
                  <a:cxn ang="0">
                    <a:pos x="110" y="2"/>
                  </a:cxn>
                  <a:cxn ang="0">
                    <a:pos x="90" y="12"/>
                  </a:cxn>
                  <a:cxn ang="0">
                    <a:pos x="70" y="16"/>
                  </a:cxn>
                  <a:cxn ang="0">
                    <a:pos x="64" y="12"/>
                  </a:cxn>
                  <a:cxn ang="0">
                    <a:pos x="50" y="14"/>
                  </a:cxn>
                  <a:cxn ang="0">
                    <a:pos x="38" y="16"/>
                  </a:cxn>
                  <a:cxn ang="0">
                    <a:pos x="48" y="26"/>
                  </a:cxn>
                  <a:cxn ang="0">
                    <a:pos x="14" y="30"/>
                  </a:cxn>
                  <a:cxn ang="0">
                    <a:pos x="0" y="42"/>
                  </a:cxn>
                  <a:cxn ang="0">
                    <a:pos x="4" y="46"/>
                  </a:cxn>
                  <a:cxn ang="0">
                    <a:pos x="10" y="50"/>
                  </a:cxn>
                  <a:cxn ang="0">
                    <a:pos x="16" y="58"/>
                  </a:cxn>
                  <a:cxn ang="0">
                    <a:pos x="12" y="64"/>
                  </a:cxn>
                  <a:cxn ang="0">
                    <a:pos x="20" y="70"/>
                  </a:cxn>
                  <a:cxn ang="0">
                    <a:pos x="24" y="82"/>
                  </a:cxn>
                  <a:cxn ang="0">
                    <a:pos x="32" y="92"/>
                  </a:cxn>
                  <a:cxn ang="0">
                    <a:pos x="50" y="104"/>
                  </a:cxn>
                  <a:cxn ang="0">
                    <a:pos x="82" y="112"/>
                  </a:cxn>
                  <a:cxn ang="0">
                    <a:pos x="84" y="104"/>
                  </a:cxn>
                  <a:cxn ang="0">
                    <a:pos x="80" y="100"/>
                  </a:cxn>
                  <a:cxn ang="0">
                    <a:pos x="88" y="98"/>
                  </a:cxn>
                  <a:cxn ang="0">
                    <a:pos x="98" y="100"/>
                  </a:cxn>
                  <a:cxn ang="0">
                    <a:pos x="112" y="114"/>
                  </a:cxn>
                  <a:cxn ang="0">
                    <a:pos x="122" y="116"/>
                  </a:cxn>
                  <a:cxn ang="0">
                    <a:pos x="130" y="114"/>
                  </a:cxn>
                  <a:cxn ang="0">
                    <a:pos x="142" y="100"/>
                  </a:cxn>
                  <a:cxn ang="0">
                    <a:pos x="148" y="98"/>
                  </a:cxn>
                  <a:cxn ang="0">
                    <a:pos x="154" y="100"/>
                  </a:cxn>
                  <a:cxn ang="0">
                    <a:pos x="160" y="104"/>
                  </a:cxn>
                  <a:cxn ang="0">
                    <a:pos x="166" y="100"/>
                  </a:cxn>
                  <a:cxn ang="0">
                    <a:pos x="174" y="104"/>
                  </a:cxn>
                  <a:cxn ang="0">
                    <a:pos x="168" y="106"/>
                  </a:cxn>
                  <a:cxn ang="0">
                    <a:pos x="172" y="124"/>
                  </a:cxn>
                </a:cxnLst>
                <a:rect l="0" t="0" r="r" b="b"/>
                <a:pathLst>
                  <a:path w="298" h="124">
                    <a:moveTo>
                      <a:pt x="178" y="122"/>
                    </a:moveTo>
                    <a:lnTo>
                      <a:pt x="178" y="104"/>
                    </a:lnTo>
                    <a:lnTo>
                      <a:pt x="182" y="104"/>
                    </a:lnTo>
                    <a:lnTo>
                      <a:pt x="184" y="108"/>
                    </a:lnTo>
                    <a:lnTo>
                      <a:pt x="188" y="108"/>
                    </a:lnTo>
                    <a:lnTo>
                      <a:pt x="196" y="110"/>
                    </a:lnTo>
                    <a:lnTo>
                      <a:pt x="202" y="108"/>
                    </a:lnTo>
                    <a:lnTo>
                      <a:pt x="208" y="106"/>
                    </a:lnTo>
                    <a:lnTo>
                      <a:pt x="214" y="108"/>
                    </a:lnTo>
                    <a:lnTo>
                      <a:pt x="220" y="110"/>
                    </a:lnTo>
                    <a:lnTo>
                      <a:pt x="226" y="110"/>
                    </a:lnTo>
                    <a:lnTo>
                      <a:pt x="230" y="108"/>
                    </a:lnTo>
                    <a:lnTo>
                      <a:pt x="236" y="104"/>
                    </a:lnTo>
                    <a:lnTo>
                      <a:pt x="240" y="102"/>
                    </a:lnTo>
                    <a:lnTo>
                      <a:pt x="244" y="102"/>
                    </a:lnTo>
                    <a:lnTo>
                      <a:pt x="250" y="104"/>
                    </a:lnTo>
                    <a:lnTo>
                      <a:pt x="262" y="102"/>
                    </a:lnTo>
                    <a:lnTo>
                      <a:pt x="272" y="98"/>
                    </a:lnTo>
                    <a:lnTo>
                      <a:pt x="270" y="98"/>
                    </a:lnTo>
                    <a:lnTo>
                      <a:pt x="290" y="98"/>
                    </a:lnTo>
                    <a:lnTo>
                      <a:pt x="294" y="98"/>
                    </a:lnTo>
                    <a:lnTo>
                      <a:pt x="298" y="96"/>
                    </a:lnTo>
                    <a:lnTo>
                      <a:pt x="296" y="86"/>
                    </a:lnTo>
                    <a:lnTo>
                      <a:pt x="294" y="76"/>
                    </a:lnTo>
                    <a:lnTo>
                      <a:pt x="292" y="66"/>
                    </a:lnTo>
                    <a:lnTo>
                      <a:pt x="290" y="56"/>
                    </a:lnTo>
                    <a:lnTo>
                      <a:pt x="292" y="56"/>
                    </a:lnTo>
                    <a:lnTo>
                      <a:pt x="294" y="48"/>
                    </a:lnTo>
                    <a:lnTo>
                      <a:pt x="294" y="42"/>
                    </a:lnTo>
                    <a:lnTo>
                      <a:pt x="288" y="38"/>
                    </a:lnTo>
                    <a:lnTo>
                      <a:pt x="280" y="38"/>
                    </a:lnTo>
                    <a:lnTo>
                      <a:pt x="280" y="34"/>
                    </a:lnTo>
                    <a:lnTo>
                      <a:pt x="280" y="30"/>
                    </a:lnTo>
                    <a:lnTo>
                      <a:pt x="278" y="22"/>
                    </a:lnTo>
                    <a:lnTo>
                      <a:pt x="276" y="16"/>
                    </a:lnTo>
                    <a:lnTo>
                      <a:pt x="270" y="10"/>
                    </a:lnTo>
                    <a:lnTo>
                      <a:pt x="260" y="8"/>
                    </a:lnTo>
                    <a:lnTo>
                      <a:pt x="244" y="10"/>
                    </a:lnTo>
                    <a:lnTo>
                      <a:pt x="226" y="14"/>
                    </a:lnTo>
                    <a:lnTo>
                      <a:pt x="208" y="18"/>
                    </a:lnTo>
                    <a:lnTo>
                      <a:pt x="190" y="20"/>
                    </a:lnTo>
                    <a:lnTo>
                      <a:pt x="182" y="20"/>
                    </a:lnTo>
                    <a:lnTo>
                      <a:pt x="174" y="16"/>
                    </a:lnTo>
                    <a:lnTo>
                      <a:pt x="160" y="10"/>
                    </a:lnTo>
                    <a:lnTo>
                      <a:pt x="144" y="2"/>
                    </a:lnTo>
                    <a:lnTo>
                      <a:pt x="134" y="0"/>
                    </a:lnTo>
                    <a:lnTo>
                      <a:pt x="124" y="0"/>
                    </a:lnTo>
                    <a:lnTo>
                      <a:pt x="110" y="2"/>
                    </a:lnTo>
                    <a:lnTo>
                      <a:pt x="100" y="6"/>
                    </a:lnTo>
                    <a:lnTo>
                      <a:pt x="90" y="12"/>
                    </a:lnTo>
                    <a:lnTo>
                      <a:pt x="82" y="16"/>
                    </a:lnTo>
                    <a:lnTo>
                      <a:pt x="70" y="16"/>
                    </a:lnTo>
                    <a:lnTo>
                      <a:pt x="66" y="16"/>
                    </a:lnTo>
                    <a:lnTo>
                      <a:pt x="64" y="12"/>
                    </a:lnTo>
                    <a:lnTo>
                      <a:pt x="56" y="14"/>
                    </a:lnTo>
                    <a:lnTo>
                      <a:pt x="50" y="14"/>
                    </a:lnTo>
                    <a:lnTo>
                      <a:pt x="38" y="12"/>
                    </a:lnTo>
                    <a:lnTo>
                      <a:pt x="38" y="16"/>
                    </a:lnTo>
                    <a:lnTo>
                      <a:pt x="42" y="20"/>
                    </a:lnTo>
                    <a:lnTo>
                      <a:pt x="48" y="26"/>
                    </a:lnTo>
                    <a:lnTo>
                      <a:pt x="34" y="28"/>
                    </a:lnTo>
                    <a:lnTo>
                      <a:pt x="14" y="30"/>
                    </a:lnTo>
                    <a:lnTo>
                      <a:pt x="6" y="36"/>
                    </a:lnTo>
                    <a:lnTo>
                      <a:pt x="0" y="42"/>
                    </a:lnTo>
                    <a:lnTo>
                      <a:pt x="2" y="44"/>
                    </a:lnTo>
                    <a:lnTo>
                      <a:pt x="4" y="46"/>
                    </a:lnTo>
                    <a:lnTo>
                      <a:pt x="10" y="48"/>
                    </a:lnTo>
                    <a:lnTo>
                      <a:pt x="10" y="50"/>
                    </a:lnTo>
                    <a:lnTo>
                      <a:pt x="12" y="54"/>
                    </a:lnTo>
                    <a:lnTo>
                      <a:pt x="16" y="58"/>
                    </a:lnTo>
                    <a:lnTo>
                      <a:pt x="14" y="62"/>
                    </a:lnTo>
                    <a:lnTo>
                      <a:pt x="12" y="64"/>
                    </a:lnTo>
                    <a:lnTo>
                      <a:pt x="12" y="70"/>
                    </a:lnTo>
                    <a:lnTo>
                      <a:pt x="20" y="70"/>
                    </a:lnTo>
                    <a:lnTo>
                      <a:pt x="20" y="76"/>
                    </a:lnTo>
                    <a:lnTo>
                      <a:pt x="24" y="82"/>
                    </a:lnTo>
                    <a:lnTo>
                      <a:pt x="32" y="90"/>
                    </a:lnTo>
                    <a:lnTo>
                      <a:pt x="32" y="92"/>
                    </a:lnTo>
                    <a:lnTo>
                      <a:pt x="36" y="96"/>
                    </a:lnTo>
                    <a:lnTo>
                      <a:pt x="50" y="104"/>
                    </a:lnTo>
                    <a:lnTo>
                      <a:pt x="66" y="108"/>
                    </a:lnTo>
                    <a:lnTo>
                      <a:pt x="82" y="112"/>
                    </a:lnTo>
                    <a:lnTo>
                      <a:pt x="84" y="108"/>
                    </a:lnTo>
                    <a:lnTo>
                      <a:pt x="84" y="104"/>
                    </a:lnTo>
                    <a:lnTo>
                      <a:pt x="82" y="102"/>
                    </a:lnTo>
                    <a:lnTo>
                      <a:pt x="80" y="100"/>
                    </a:lnTo>
                    <a:lnTo>
                      <a:pt x="84" y="100"/>
                    </a:lnTo>
                    <a:lnTo>
                      <a:pt x="88" y="98"/>
                    </a:lnTo>
                    <a:lnTo>
                      <a:pt x="94" y="98"/>
                    </a:lnTo>
                    <a:lnTo>
                      <a:pt x="98" y="100"/>
                    </a:lnTo>
                    <a:lnTo>
                      <a:pt x="106" y="106"/>
                    </a:lnTo>
                    <a:lnTo>
                      <a:pt x="112" y="114"/>
                    </a:lnTo>
                    <a:lnTo>
                      <a:pt x="116" y="116"/>
                    </a:lnTo>
                    <a:lnTo>
                      <a:pt x="122" y="116"/>
                    </a:lnTo>
                    <a:lnTo>
                      <a:pt x="126" y="116"/>
                    </a:lnTo>
                    <a:lnTo>
                      <a:pt x="130" y="114"/>
                    </a:lnTo>
                    <a:lnTo>
                      <a:pt x="136" y="106"/>
                    </a:lnTo>
                    <a:lnTo>
                      <a:pt x="142" y="100"/>
                    </a:lnTo>
                    <a:lnTo>
                      <a:pt x="144" y="98"/>
                    </a:lnTo>
                    <a:lnTo>
                      <a:pt x="148" y="98"/>
                    </a:lnTo>
                    <a:lnTo>
                      <a:pt x="152" y="98"/>
                    </a:lnTo>
                    <a:lnTo>
                      <a:pt x="154" y="100"/>
                    </a:lnTo>
                    <a:lnTo>
                      <a:pt x="158" y="102"/>
                    </a:lnTo>
                    <a:lnTo>
                      <a:pt x="160" y="104"/>
                    </a:lnTo>
                    <a:lnTo>
                      <a:pt x="164" y="102"/>
                    </a:lnTo>
                    <a:lnTo>
                      <a:pt x="166" y="100"/>
                    </a:lnTo>
                    <a:lnTo>
                      <a:pt x="176" y="100"/>
                    </a:lnTo>
                    <a:lnTo>
                      <a:pt x="174" y="104"/>
                    </a:lnTo>
                    <a:lnTo>
                      <a:pt x="172" y="106"/>
                    </a:lnTo>
                    <a:lnTo>
                      <a:pt x="168" y="106"/>
                    </a:lnTo>
                    <a:lnTo>
                      <a:pt x="170" y="116"/>
                    </a:lnTo>
                    <a:lnTo>
                      <a:pt x="172" y="124"/>
                    </a:lnTo>
                    <a:lnTo>
                      <a:pt x="178" y="12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19" name="Freeform 74"/>
              <p:cNvSpPr>
                <a:spLocks/>
              </p:cNvSpPr>
              <p:nvPr/>
            </p:nvSpPr>
            <p:spPr bwMode="auto">
              <a:xfrm>
                <a:off x="4399761" y="1702833"/>
                <a:ext cx="253386" cy="286852"/>
              </a:xfrm>
              <a:custGeom>
                <a:avLst/>
                <a:gdLst/>
                <a:ahLst/>
                <a:cxnLst>
                  <a:cxn ang="0">
                    <a:pos x="101" y="20"/>
                  </a:cxn>
                  <a:cxn ang="0">
                    <a:pos x="97" y="28"/>
                  </a:cxn>
                  <a:cxn ang="0">
                    <a:pos x="101" y="34"/>
                  </a:cxn>
                  <a:cxn ang="0">
                    <a:pos x="117" y="38"/>
                  </a:cxn>
                  <a:cxn ang="0">
                    <a:pos x="119" y="42"/>
                  </a:cxn>
                  <a:cxn ang="0">
                    <a:pos x="117" y="50"/>
                  </a:cxn>
                  <a:cxn ang="0">
                    <a:pos x="113" y="56"/>
                  </a:cxn>
                  <a:cxn ang="0">
                    <a:pos x="115" y="60"/>
                  </a:cxn>
                  <a:cxn ang="0">
                    <a:pos x="123" y="56"/>
                  </a:cxn>
                  <a:cxn ang="0">
                    <a:pos x="127" y="80"/>
                  </a:cxn>
                  <a:cxn ang="0">
                    <a:pos x="133" y="92"/>
                  </a:cxn>
                  <a:cxn ang="0">
                    <a:pos x="137" y="98"/>
                  </a:cxn>
                  <a:cxn ang="0">
                    <a:pos x="141" y="108"/>
                  </a:cxn>
                  <a:cxn ang="0">
                    <a:pos x="151" y="120"/>
                  </a:cxn>
                  <a:cxn ang="0">
                    <a:pos x="159" y="138"/>
                  </a:cxn>
                  <a:cxn ang="0">
                    <a:pos x="143" y="144"/>
                  </a:cxn>
                  <a:cxn ang="0">
                    <a:pos x="127" y="160"/>
                  </a:cxn>
                  <a:cxn ang="0">
                    <a:pos x="115" y="168"/>
                  </a:cxn>
                  <a:cxn ang="0">
                    <a:pos x="97" y="170"/>
                  </a:cxn>
                  <a:cxn ang="0">
                    <a:pos x="93" y="174"/>
                  </a:cxn>
                  <a:cxn ang="0">
                    <a:pos x="76" y="176"/>
                  </a:cxn>
                  <a:cxn ang="0">
                    <a:pos x="54" y="180"/>
                  </a:cxn>
                  <a:cxn ang="0">
                    <a:pos x="44" y="174"/>
                  </a:cxn>
                  <a:cxn ang="0">
                    <a:pos x="36" y="168"/>
                  </a:cxn>
                  <a:cxn ang="0">
                    <a:pos x="30" y="162"/>
                  </a:cxn>
                  <a:cxn ang="0">
                    <a:pos x="22" y="126"/>
                  </a:cxn>
                  <a:cxn ang="0">
                    <a:pos x="28" y="110"/>
                  </a:cxn>
                  <a:cxn ang="0">
                    <a:pos x="44" y="100"/>
                  </a:cxn>
                  <a:cxn ang="0">
                    <a:pos x="62" y="92"/>
                  </a:cxn>
                  <a:cxn ang="0">
                    <a:pos x="70" y="78"/>
                  </a:cxn>
                  <a:cxn ang="0">
                    <a:pos x="48" y="78"/>
                  </a:cxn>
                  <a:cxn ang="0">
                    <a:pos x="42" y="56"/>
                  </a:cxn>
                  <a:cxn ang="0">
                    <a:pos x="34" y="36"/>
                  </a:cxn>
                  <a:cxn ang="0">
                    <a:pos x="18" y="26"/>
                  </a:cxn>
                  <a:cxn ang="0">
                    <a:pos x="0" y="18"/>
                  </a:cxn>
                  <a:cxn ang="0">
                    <a:pos x="6" y="16"/>
                  </a:cxn>
                  <a:cxn ang="0">
                    <a:pos x="18" y="18"/>
                  </a:cxn>
                  <a:cxn ang="0">
                    <a:pos x="40" y="24"/>
                  </a:cxn>
                  <a:cxn ang="0">
                    <a:pos x="56" y="26"/>
                  </a:cxn>
                  <a:cxn ang="0">
                    <a:pos x="62" y="18"/>
                  </a:cxn>
                  <a:cxn ang="0">
                    <a:pos x="64" y="8"/>
                  </a:cxn>
                  <a:cxn ang="0">
                    <a:pos x="70" y="2"/>
                  </a:cxn>
                  <a:cxn ang="0">
                    <a:pos x="88" y="2"/>
                  </a:cxn>
                  <a:cxn ang="0">
                    <a:pos x="105" y="10"/>
                  </a:cxn>
                  <a:cxn ang="0">
                    <a:pos x="107" y="16"/>
                  </a:cxn>
                </a:cxnLst>
                <a:rect l="0" t="0" r="r" b="b"/>
                <a:pathLst>
                  <a:path w="159" h="180">
                    <a:moveTo>
                      <a:pt x="107" y="16"/>
                    </a:moveTo>
                    <a:lnTo>
                      <a:pt x="101" y="20"/>
                    </a:lnTo>
                    <a:lnTo>
                      <a:pt x="99" y="24"/>
                    </a:lnTo>
                    <a:lnTo>
                      <a:pt x="97" y="28"/>
                    </a:lnTo>
                    <a:lnTo>
                      <a:pt x="99" y="32"/>
                    </a:lnTo>
                    <a:lnTo>
                      <a:pt x="101" y="34"/>
                    </a:lnTo>
                    <a:lnTo>
                      <a:pt x="109" y="36"/>
                    </a:lnTo>
                    <a:lnTo>
                      <a:pt x="117" y="38"/>
                    </a:lnTo>
                    <a:lnTo>
                      <a:pt x="119" y="40"/>
                    </a:lnTo>
                    <a:lnTo>
                      <a:pt x="119" y="42"/>
                    </a:lnTo>
                    <a:lnTo>
                      <a:pt x="119" y="46"/>
                    </a:lnTo>
                    <a:lnTo>
                      <a:pt x="117" y="50"/>
                    </a:lnTo>
                    <a:lnTo>
                      <a:pt x="113" y="52"/>
                    </a:lnTo>
                    <a:lnTo>
                      <a:pt x="113" y="56"/>
                    </a:lnTo>
                    <a:lnTo>
                      <a:pt x="113" y="58"/>
                    </a:lnTo>
                    <a:lnTo>
                      <a:pt x="115" y="60"/>
                    </a:lnTo>
                    <a:lnTo>
                      <a:pt x="117" y="58"/>
                    </a:lnTo>
                    <a:lnTo>
                      <a:pt x="123" y="56"/>
                    </a:lnTo>
                    <a:lnTo>
                      <a:pt x="123" y="68"/>
                    </a:lnTo>
                    <a:lnTo>
                      <a:pt x="127" y="80"/>
                    </a:lnTo>
                    <a:lnTo>
                      <a:pt x="131" y="88"/>
                    </a:lnTo>
                    <a:lnTo>
                      <a:pt x="133" y="92"/>
                    </a:lnTo>
                    <a:lnTo>
                      <a:pt x="137" y="94"/>
                    </a:lnTo>
                    <a:lnTo>
                      <a:pt x="137" y="98"/>
                    </a:lnTo>
                    <a:lnTo>
                      <a:pt x="139" y="104"/>
                    </a:lnTo>
                    <a:lnTo>
                      <a:pt x="141" y="108"/>
                    </a:lnTo>
                    <a:lnTo>
                      <a:pt x="141" y="114"/>
                    </a:lnTo>
                    <a:lnTo>
                      <a:pt x="151" y="120"/>
                    </a:lnTo>
                    <a:lnTo>
                      <a:pt x="159" y="126"/>
                    </a:lnTo>
                    <a:lnTo>
                      <a:pt x="159" y="138"/>
                    </a:lnTo>
                    <a:lnTo>
                      <a:pt x="149" y="140"/>
                    </a:lnTo>
                    <a:lnTo>
                      <a:pt x="143" y="144"/>
                    </a:lnTo>
                    <a:lnTo>
                      <a:pt x="133" y="154"/>
                    </a:lnTo>
                    <a:lnTo>
                      <a:pt x="127" y="160"/>
                    </a:lnTo>
                    <a:lnTo>
                      <a:pt x="121" y="164"/>
                    </a:lnTo>
                    <a:lnTo>
                      <a:pt x="115" y="168"/>
                    </a:lnTo>
                    <a:lnTo>
                      <a:pt x="105" y="168"/>
                    </a:lnTo>
                    <a:lnTo>
                      <a:pt x="97" y="170"/>
                    </a:lnTo>
                    <a:lnTo>
                      <a:pt x="95" y="172"/>
                    </a:lnTo>
                    <a:lnTo>
                      <a:pt x="93" y="174"/>
                    </a:lnTo>
                    <a:lnTo>
                      <a:pt x="84" y="174"/>
                    </a:lnTo>
                    <a:lnTo>
                      <a:pt x="76" y="176"/>
                    </a:lnTo>
                    <a:lnTo>
                      <a:pt x="68" y="176"/>
                    </a:lnTo>
                    <a:lnTo>
                      <a:pt x="54" y="180"/>
                    </a:lnTo>
                    <a:lnTo>
                      <a:pt x="48" y="178"/>
                    </a:lnTo>
                    <a:lnTo>
                      <a:pt x="44" y="174"/>
                    </a:lnTo>
                    <a:lnTo>
                      <a:pt x="40" y="170"/>
                    </a:lnTo>
                    <a:lnTo>
                      <a:pt x="36" y="168"/>
                    </a:lnTo>
                    <a:lnTo>
                      <a:pt x="34" y="166"/>
                    </a:lnTo>
                    <a:lnTo>
                      <a:pt x="30" y="162"/>
                    </a:lnTo>
                    <a:lnTo>
                      <a:pt x="26" y="148"/>
                    </a:lnTo>
                    <a:lnTo>
                      <a:pt x="22" y="126"/>
                    </a:lnTo>
                    <a:lnTo>
                      <a:pt x="24" y="116"/>
                    </a:lnTo>
                    <a:lnTo>
                      <a:pt x="28" y="110"/>
                    </a:lnTo>
                    <a:lnTo>
                      <a:pt x="36" y="106"/>
                    </a:lnTo>
                    <a:lnTo>
                      <a:pt x="44" y="100"/>
                    </a:lnTo>
                    <a:lnTo>
                      <a:pt x="54" y="96"/>
                    </a:lnTo>
                    <a:lnTo>
                      <a:pt x="62" y="92"/>
                    </a:lnTo>
                    <a:lnTo>
                      <a:pt x="66" y="86"/>
                    </a:lnTo>
                    <a:lnTo>
                      <a:pt x="70" y="78"/>
                    </a:lnTo>
                    <a:lnTo>
                      <a:pt x="58" y="78"/>
                    </a:lnTo>
                    <a:lnTo>
                      <a:pt x="48" y="78"/>
                    </a:lnTo>
                    <a:lnTo>
                      <a:pt x="44" y="66"/>
                    </a:lnTo>
                    <a:lnTo>
                      <a:pt x="42" y="56"/>
                    </a:lnTo>
                    <a:lnTo>
                      <a:pt x="38" y="48"/>
                    </a:lnTo>
                    <a:lnTo>
                      <a:pt x="34" y="36"/>
                    </a:lnTo>
                    <a:lnTo>
                      <a:pt x="28" y="30"/>
                    </a:lnTo>
                    <a:lnTo>
                      <a:pt x="18" y="26"/>
                    </a:lnTo>
                    <a:lnTo>
                      <a:pt x="10" y="22"/>
                    </a:lnTo>
                    <a:lnTo>
                      <a:pt x="0" y="18"/>
                    </a:lnTo>
                    <a:lnTo>
                      <a:pt x="4" y="16"/>
                    </a:lnTo>
                    <a:lnTo>
                      <a:pt x="6" y="16"/>
                    </a:lnTo>
                    <a:lnTo>
                      <a:pt x="10" y="16"/>
                    </a:lnTo>
                    <a:lnTo>
                      <a:pt x="18" y="18"/>
                    </a:lnTo>
                    <a:lnTo>
                      <a:pt x="28" y="20"/>
                    </a:lnTo>
                    <a:lnTo>
                      <a:pt x="40" y="24"/>
                    </a:lnTo>
                    <a:lnTo>
                      <a:pt x="50" y="26"/>
                    </a:lnTo>
                    <a:lnTo>
                      <a:pt x="56" y="26"/>
                    </a:lnTo>
                    <a:lnTo>
                      <a:pt x="60" y="22"/>
                    </a:lnTo>
                    <a:lnTo>
                      <a:pt x="62" y="18"/>
                    </a:lnTo>
                    <a:lnTo>
                      <a:pt x="64" y="14"/>
                    </a:lnTo>
                    <a:lnTo>
                      <a:pt x="64" y="8"/>
                    </a:lnTo>
                    <a:lnTo>
                      <a:pt x="66" y="4"/>
                    </a:lnTo>
                    <a:lnTo>
                      <a:pt x="70" y="2"/>
                    </a:lnTo>
                    <a:lnTo>
                      <a:pt x="76" y="0"/>
                    </a:lnTo>
                    <a:lnTo>
                      <a:pt x="88" y="2"/>
                    </a:lnTo>
                    <a:lnTo>
                      <a:pt x="99" y="6"/>
                    </a:lnTo>
                    <a:lnTo>
                      <a:pt x="105" y="10"/>
                    </a:lnTo>
                    <a:lnTo>
                      <a:pt x="113" y="14"/>
                    </a:lnTo>
                    <a:lnTo>
                      <a:pt x="107" y="1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0" name="Freeform 75"/>
              <p:cNvSpPr>
                <a:spLocks/>
              </p:cNvSpPr>
              <p:nvPr/>
            </p:nvSpPr>
            <p:spPr bwMode="auto">
              <a:xfrm>
                <a:off x="4221275" y="1731518"/>
                <a:ext cx="254980" cy="382469"/>
              </a:xfrm>
              <a:custGeom>
                <a:avLst/>
                <a:gdLst/>
                <a:ahLst/>
                <a:cxnLst>
                  <a:cxn ang="0">
                    <a:pos x="156" y="48"/>
                  </a:cxn>
                  <a:cxn ang="0">
                    <a:pos x="150" y="30"/>
                  </a:cxn>
                  <a:cxn ang="0">
                    <a:pos x="140" y="12"/>
                  </a:cxn>
                  <a:cxn ang="0">
                    <a:pos x="122" y="4"/>
                  </a:cxn>
                  <a:cxn ang="0">
                    <a:pos x="104" y="4"/>
                  </a:cxn>
                  <a:cxn ang="0">
                    <a:pos x="82" y="6"/>
                  </a:cxn>
                  <a:cxn ang="0">
                    <a:pos x="62" y="14"/>
                  </a:cxn>
                  <a:cxn ang="0">
                    <a:pos x="46" y="34"/>
                  </a:cxn>
                  <a:cxn ang="0">
                    <a:pos x="36" y="58"/>
                  </a:cxn>
                  <a:cxn ang="0">
                    <a:pos x="32" y="82"/>
                  </a:cxn>
                  <a:cxn ang="0">
                    <a:pos x="14" y="82"/>
                  </a:cxn>
                  <a:cxn ang="0">
                    <a:pos x="8" y="88"/>
                  </a:cxn>
                  <a:cxn ang="0">
                    <a:pos x="6" y="96"/>
                  </a:cxn>
                  <a:cxn ang="0">
                    <a:pos x="10" y="116"/>
                  </a:cxn>
                  <a:cxn ang="0">
                    <a:pos x="14" y="140"/>
                  </a:cxn>
                  <a:cxn ang="0">
                    <a:pos x="16" y="144"/>
                  </a:cxn>
                  <a:cxn ang="0">
                    <a:pos x="0" y="180"/>
                  </a:cxn>
                  <a:cxn ang="0">
                    <a:pos x="16" y="196"/>
                  </a:cxn>
                  <a:cxn ang="0">
                    <a:pos x="32" y="220"/>
                  </a:cxn>
                  <a:cxn ang="0">
                    <a:pos x="30" y="232"/>
                  </a:cxn>
                  <a:cxn ang="0">
                    <a:pos x="34" y="238"/>
                  </a:cxn>
                  <a:cxn ang="0">
                    <a:pos x="42" y="240"/>
                  </a:cxn>
                  <a:cxn ang="0">
                    <a:pos x="56" y="232"/>
                  </a:cxn>
                  <a:cxn ang="0">
                    <a:pos x="68" y="228"/>
                  </a:cxn>
                  <a:cxn ang="0">
                    <a:pos x="78" y="224"/>
                  </a:cxn>
                  <a:cxn ang="0">
                    <a:pos x="86" y="220"/>
                  </a:cxn>
                  <a:cxn ang="0">
                    <a:pos x="88" y="214"/>
                  </a:cxn>
                  <a:cxn ang="0">
                    <a:pos x="84" y="182"/>
                  </a:cxn>
                  <a:cxn ang="0">
                    <a:pos x="96" y="176"/>
                  </a:cxn>
                  <a:cxn ang="0">
                    <a:pos x="106" y="168"/>
                  </a:cxn>
                  <a:cxn ang="0">
                    <a:pos x="102" y="166"/>
                  </a:cxn>
                  <a:cxn ang="0">
                    <a:pos x="112" y="162"/>
                  </a:cxn>
                  <a:cxn ang="0">
                    <a:pos x="94" y="150"/>
                  </a:cxn>
                  <a:cxn ang="0">
                    <a:pos x="84" y="140"/>
                  </a:cxn>
                  <a:cxn ang="0">
                    <a:pos x="84" y="122"/>
                  </a:cxn>
                  <a:cxn ang="0">
                    <a:pos x="98" y="106"/>
                  </a:cxn>
                  <a:cxn ang="0">
                    <a:pos x="122" y="90"/>
                  </a:cxn>
                  <a:cxn ang="0">
                    <a:pos x="130" y="78"/>
                  </a:cxn>
                  <a:cxn ang="0">
                    <a:pos x="130" y="68"/>
                  </a:cxn>
                  <a:cxn ang="0">
                    <a:pos x="138" y="62"/>
                  </a:cxn>
                  <a:cxn ang="0">
                    <a:pos x="152" y="60"/>
                  </a:cxn>
                </a:cxnLst>
                <a:rect l="0" t="0" r="r" b="b"/>
                <a:pathLst>
                  <a:path w="160" h="240">
                    <a:moveTo>
                      <a:pt x="160" y="60"/>
                    </a:moveTo>
                    <a:lnTo>
                      <a:pt x="156" y="48"/>
                    </a:lnTo>
                    <a:lnTo>
                      <a:pt x="154" y="38"/>
                    </a:lnTo>
                    <a:lnTo>
                      <a:pt x="150" y="30"/>
                    </a:lnTo>
                    <a:lnTo>
                      <a:pt x="146" y="18"/>
                    </a:lnTo>
                    <a:lnTo>
                      <a:pt x="140" y="12"/>
                    </a:lnTo>
                    <a:lnTo>
                      <a:pt x="130" y="8"/>
                    </a:lnTo>
                    <a:lnTo>
                      <a:pt x="122" y="4"/>
                    </a:lnTo>
                    <a:lnTo>
                      <a:pt x="112" y="0"/>
                    </a:lnTo>
                    <a:lnTo>
                      <a:pt x="104" y="4"/>
                    </a:lnTo>
                    <a:lnTo>
                      <a:pt x="96" y="6"/>
                    </a:lnTo>
                    <a:lnTo>
                      <a:pt x="82" y="6"/>
                    </a:lnTo>
                    <a:lnTo>
                      <a:pt x="70" y="8"/>
                    </a:lnTo>
                    <a:lnTo>
                      <a:pt x="62" y="14"/>
                    </a:lnTo>
                    <a:lnTo>
                      <a:pt x="54" y="24"/>
                    </a:lnTo>
                    <a:lnTo>
                      <a:pt x="46" y="34"/>
                    </a:lnTo>
                    <a:lnTo>
                      <a:pt x="40" y="46"/>
                    </a:lnTo>
                    <a:lnTo>
                      <a:pt x="36" y="58"/>
                    </a:lnTo>
                    <a:lnTo>
                      <a:pt x="34" y="70"/>
                    </a:lnTo>
                    <a:lnTo>
                      <a:pt x="32" y="82"/>
                    </a:lnTo>
                    <a:lnTo>
                      <a:pt x="24" y="82"/>
                    </a:lnTo>
                    <a:lnTo>
                      <a:pt x="14" y="82"/>
                    </a:lnTo>
                    <a:lnTo>
                      <a:pt x="10" y="84"/>
                    </a:lnTo>
                    <a:lnTo>
                      <a:pt x="8" y="88"/>
                    </a:lnTo>
                    <a:lnTo>
                      <a:pt x="6" y="92"/>
                    </a:lnTo>
                    <a:lnTo>
                      <a:pt x="6" y="96"/>
                    </a:lnTo>
                    <a:lnTo>
                      <a:pt x="6" y="106"/>
                    </a:lnTo>
                    <a:lnTo>
                      <a:pt x="10" y="116"/>
                    </a:lnTo>
                    <a:lnTo>
                      <a:pt x="14" y="132"/>
                    </a:lnTo>
                    <a:lnTo>
                      <a:pt x="14" y="140"/>
                    </a:lnTo>
                    <a:lnTo>
                      <a:pt x="14" y="142"/>
                    </a:lnTo>
                    <a:lnTo>
                      <a:pt x="16" y="144"/>
                    </a:lnTo>
                    <a:lnTo>
                      <a:pt x="22" y="148"/>
                    </a:lnTo>
                    <a:lnTo>
                      <a:pt x="0" y="180"/>
                    </a:lnTo>
                    <a:lnTo>
                      <a:pt x="6" y="186"/>
                    </a:lnTo>
                    <a:lnTo>
                      <a:pt x="16" y="196"/>
                    </a:lnTo>
                    <a:lnTo>
                      <a:pt x="30" y="218"/>
                    </a:lnTo>
                    <a:lnTo>
                      <a:pt x="32" y="220"/>
                    </a:lnTo>
                    <a:lnTo>
                      <a:pt x="32" y="224"/>
                    </a:lnTo>
                    <a:lnTo>
                      <a:pt x="30" y="232"/>
                    </a:lnTo>
                    <a:lnTo>
                      <a:pt x="32" y="234"/>
                    </a:lnTo>
                    <a:lnTo>
                      <a:pt x="34" y="238"/>
                    </a:lnTo>
                    <a:lnTo>
                      <a:pt x="36" y="240"/>
                    </a:lnTo>
                    <a:lnTo>
                      <a:pt x="42" y="240"/>
                    </a:lnTo>
                    <a:lnTo>
                      <a:pt x="54" y="240"/>
                    </a:lnTo>
                    <a:lnTo>
                      <a:pt x="56" y="232"/>
                    </a:lnTo>
                    <a:lnTo>
                      <a:pt x="60" y="230"/>
                    </a:lnTo>
                    <a:lnTo>
                      <a:pt x="68" y="228"/>
                    </a:lnTo>
                    <a:lnTo>
                      <a:pt x="78" y="228"/>
                    </a:lnTo>
                    <a:lnTo>
                      <a:pt x="78" y="224"/>
                    </a:lnTo>
                    <a:lnTo>
                      <a:pt x="84" y="224"/>
                    </a:lnTo>
                    <a:lnTo>
                      <a:pt x="86" y="220"/>
                    </a:lnTo>
                    <a:lnTo>
                      <a:pt x="86" y="216"/>
                    </a:lnTo>
                    <a:lnTo>
                      <a:pt x="88" y="214"/>
                    </a:lnTo>
                    <a:lnTo>
                      <a:pt x="84" y="210"/>
                    </a:lnTo>
                    <a:lnTo>
                      <a:pt x="84" y="182"/>
                    </a:lnTo>
                    <a:lnTo>
                      <a:pt x="90" y="178"/>
                    </a:lnTo>
                    <a:lnTo>
                      <a:pt x="96" y="176"/>
                    </a:lnTo>
                    <a:lnTo>
                      <a:pt x="102" y="172"/>
                    </a:lnTo>
                    <a:lnTo>
                      <a:pt x="106" y="168"/>
                    </a:lnTo>
                    <a:lnTo>
                      <a:pt x="84" y="168"/>
                    </a:lnTo>
                    <a:lnTo>
                      <a:pt x="102" y="166"/>
                    </a:lnTo>
                    <a:lnTo>
                      <a:pt x="108" y="164"/>
                    </a:lnTo>
                    <a:lnTo>
                      <a:pt x="112" y="162"/>
                    </a:lnTo>
                    <a:lnTo>
                      <a:pt x="112" y="158"/>
                    </a:lnTo>
                    <a:lnTo>
                      <a:pt x="94" y="150"/>
                    </a:lnTo>
                    <a:lnTo>
                      <a:pt x="86" y="144"/>
                    </a:lnTo>
                    <a:lnTo>
                      <a:pt x="84" y="140"/>
                    </a:lnTo>
                    <a:lnTo>
                      <a:pt x="82" y="134"/>
                    </a:lnTo>
                    <a:lnTo>
                      <a:pt x="84" y="122"/>
                    </a:lnTo>
                    <a:lnTo>
                      <a:pt x="90" y="112"/>
                    </a:lnTo>
                    <a:lnTo>
                      <a:pt x="98" y="106"/>
                    </a:lnTo>
                    <a:lnTo>
                      <a:pt x="106" y="100"/>
                    </a:lnTo>
                    <a:lnTo>
                      <a:pt x="122" y="90"/>
                    </a:lnTo>
                    <a:lnTo>
                      <a:pt x="128" y="84"/>
                    </a:lnTo>
                    <a:lnTo>
                      <a:pt x="130" y="78"/>
                    </a:lnTo>
                    <a:lnTo>
                      <a:pt x="130" y="72"/>
                    </a:lnTo>
                    <a:lnTo>
                      <a:pt x="130" y="68"/>
                    </a:lnTo>
                    <a:lnTo>
                      <a:pt x="132" y="64"/>
                    </a:lnTo>
                    <a:lnTo>
                      <a:pt x="138" y="62"/>
                    </a:lnTo>
                    <a:lnTo>
                      <a:pt x="146" y="60"/>
                    </a:lnTo>
                    <a:lnTo>
                      <a:pt x="152" y="60"/>
                    </a:lnTo>
                    <a:lnTo>
                      <a:pt x="160" y="60"/>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1" name="Freeform 76"/>
              <p:cNvSpPr>
                <a:spLocks/>
              </p:cNvSpPr>
              <p:nvPr/>
            </p:nvSpPr>
            <p:spPr bwMode="auto">
              <a:xfrm>
                <a:off x="4093785" y="1677335"/>
                <a:ext cx="501991" cy="366533"/>
              </a:xfrm>
              <a:custGeom>
                <a:avLst/>
                <a:gdLst/>
                <a:ahLst/>
                <a:cxnLst>
                  <a:cxn ang="0">
                    <a:pos x="291" y="22"/>
                  </a:cxn>
                  <a:cxn ang="0">
                    <a:pos x="262" y="18"/>
                  </a:cxn>
                  <a:cxn ang="0">
                    <a:pos x="256" y="30"/>
                  </a:cxn>
                  <a:cxn ang="0">
                    <a:pos x="248" y="42"/>
                  </a:cxn>
                  <a:cxn ang="0">
                    <a:pos x="220" y="36"/>
                  </a:cxn>
                  <a:cxn ang="0">
                    <a:pos x="198" y="32"/>
                  </a:cxn>
                  <a:cxn ang="0">
                    <a:pos x="184" y="38"/>
                  </a:cxn>
                  <a:cxn ang="0">
                    <a:pos x="150" y="42"/>
                  </a:cxn>
                  <a:cxn ang="0">
                    <a:pos x="126" y="68"/>
                  </a:cxn>
                  <a:cxn ang="0">
                    <a:pos x="114" y="104"/>
                  </a:cxn>
                  <a:cxn ang="0">
                    <a:pos x="94" y="116"/>
                  </a:cxn>
                  <a:cxn ang="0">
                    <a:pos x="86" y="126"/>
                  </a:cxn>
                  <a:cxn ang="0">
                    <a:pos x="90" y="150"/>
                  </a:cxn>
                  <a:cxn ang="0">
                    <a:pos x="94" y="176"/>
                  </a:cxn>
                  <a:cxn ang="0">
                    <a:pos x="80" y="214"/>
                  </a:cxn>
                  <a:cxn ang="0">
                    <a:pos x="68" y="202"/>
                  </a:cxn>
                  <a:cxn ang="0">
                    <a:pos x="52" y="222"/>
                  </a:cxn>
                  <a:cxn ang="0">
                    <a:pos x="28" y="228"/>
                  </a:cxn>
                  <a:cxn ang="0">
                    <a:pos x="8" y="216"/>
                  </a:cxn>
                  <a:cxn ang="0">
                    <a:pos x="12" y="208"/>
                  </a:cxn>
                  <a:cxn ang="0">
                    <a:pos x="2" y="202"/>
                  </a:cxn>
                  <a:cxn ang="0">
                    <a:pos x="8" y="186"/>
                  </a:cxn>
                  <a:cxn ang="0">
                    <a:pos x="0" y="154"/>
                  </a:cxn>
                  <a:cxn ang="0">
                    <a:pos x="22" y="146"/>
                  </a:cxn>
                  <a:cxn ang="0">
                    <a:pos x="40" y="134"/>
                  </a:cxn>
                  <a:cxn ang="0">
                    <a:pos x="58" y="128"/>
                  </a:cxn>
                  <a:cxn ang="0">
                    <a:pos x="68" y="126"/>
                  </a:cxn>
                  <a:cxn ang="0">
                    <a:pos x="66" y="124"/>
                  </a:cxn>
                  <a:cxn ang="0">
                    <a:pos x="64" y="114"/>
                  </a:cxn>
                  <a:cxn ang="0">
                    <a:pos x="86" y="100"/>
                  </a:cxn>
                  <a:cxn ang="0">
                    <a:pos x="100" y="72"/>
                  </a:cxn>
                  <a:cxn ang="0">
                    <a:pos x="114" y="64"/>
                  </a:cxn>
                  <a:cxn ang="0">
                    <a:pos x="120" y="54"/>
                  </a:cxn>
                  <a:cxn ang="0">
                    <a:pos x="114" y="48"/>
                  </a:cxn>
                  <a:cxn ang="0">
                    <a:pos x="112" y="46"/>
                  </a:cxn>
                  <a:cxn ang="0">
                    <a:pos x="122" y="36"/>
                  </a:cxn>
                  <a:cxn ang="0">
                    <a:pos x="144" y="38"/>
                  </a:cxn>
                  <a:cxn ang="0">
                    <a:pos x="148" y="28"/>
                  </a:cxn>
                  <a:cxn ang="0">
                    <a:pos x="170" y="18"/>
                  </a:cxn>
                  <a:cxn ang="0">
                    <a:pos x="180" y="18"/>
                  </a:cxn>
                  <a:cxn ang="0">
                    <a:pos x="196" y="14"/>
                  </a:cxn>
                  <a:cxn ang="0">
                    <a:pos x="242" y="0"/>
                  </a:cxn>
                  <a:cxn ang="0">
                    <a:pos x="258" y="8"/>
                  </a:cxn>
                  <a:cxn ang="0">
                    <a:pos x="268" y="2"/>
                  </a:cxn>
                  <a:cxn ang="0">
                    <a:pos x="291" y="4"/>
                  </a:cxn>
                  <a:cxn ang="0">
                    <a:pos x="309" y="16"/>
                  </a:cxn>
                  <a:cxn ang="0">
                    <a:pos x="307" y="20"/>
                  </a:cxn>
                  <a:cxn ang="0">
                    <a:pos x="315" y="28"/>
                  </a:cxn>
                </a:cxnLst>
                <a:rect l="0" t="0" r="r" b="b"/>
                <a:pathLst>
                  <a:path w="315" h="230">
                    <a:moveTo>
                      <a:pt x="305" y="30"/>
                    </a:moveTo>
                    <a:lnTo>
                      <a:pt x="297" y="26"/>
                    </a:lnTo>
                    <a:lnTo>
                      <a:pt x="291" y="22"/>
                    </a:lnTo>
                    <a:lnTo>
                      <a:pt x="280" y="18"/>
                    </a:lnTo>
                    <a:lnTo>
                      <a:pt x="268" y="16"/>
                    </a:lnTo>
                    <a:lnTo>
                      <a:pt x="262" y="18"/>
                    </a:lnTo>
                    <a:lnTo>
                      <a:pt x="258" y="20"/>
                    </a:lnTo>
                    <a:lnTo>
                      <a:pt x="256" y="24"/>
                    </a:lnTo>
                    <a:lnTo>
                      <a:pt x="256" y="30"/>
                    </a:lnTo>
                    <a:lnTo>
                      <a:pt x="254" y="34"/>
                    </a:lnTo>
                    <a:lnTo>
                      <a:pt x="252" y="38"/>
                    </a:lnTo>
                    <a:lnTo>
                      <a:pt x="248" y="42"/>
                    </a:lnTo>
                    <a:lnTo>
                      <a:pt x="242" y="42"/>
                    </a:lnTo>
                    <a:lnTo>
                      <a:pt x="232" y="40"/>
                    </a:lnTo>
                    <a:lnTo>
                      <a:pt x="220" y="36"/>
                    </a:lnTo>
                    <a:lnTo>
                      <a:pt x="210" y="34"/>
                    </a:lnTo>
                    <a:lnTo>
                      <a:pt x="202" y="32"/>
                    </a:lnTo>
                    <a:lnTo>
                      <a:pt x="198" y="32"/>
                    </a:lnTo>
                    <a:lnTo>
                      <a:pt x="196" y="32"/>
                    </a:lnTo>
                    <a:lnTo>
                      <a:pt x="192" y="34"/>
                    </a:lnTo>
                    <a:lnTo>
                      <a:pt x="184" y="38"/>
                    </a:lnTo>
                    <a:lnTo>
                      <a:pt x="176" y="40"/>
                    </a:lnTo>
                    <a:lnTo>
                      <a:pt x="162" y="40"/>
                    </a:lnTo>
                    <a:lnTo>
                      <a:pt x="150" y="42"/>
                    </a:lnTo>
                    <a:lnTo>
                      <a:pt x="142" y="48"/>
                    </a:lnTo>
                    <a:lnTo>
                      <a:pt x="134" y="58"/>
                    </a:lnTo>
                    <a:lnTo>
                      <a:pt x="126" y="68"/>
                    </a:lnTo>
                    <a:lnTo>
                      <a:pt x="120" y="80"/>
                    </a:lnTo>
                    <a:lnTo>
                      <a:pt x="116" y="92"/>
                    </a:lnTo>
                    <a:lnTo>
                      <a:pt x="114" y="104"/>
                    </a:lnTo>
                    <a:lnTo>
                      <a:pt x="112" y="116"/>
                    </a:lnTo>
                    <a:lnTo>
                      <a:pt x="104" y="116"/>
                    </a:lnTo>
                    <a:lnTo>
                      <a:pt x="94" y="116"/>
                    </a:lnTo>
                    <a:lnTo>
                      <a:pt x="90" y="118"/>
                    </a:lnTo>
                    <a:lnTo>
                      <a:pt x="88" y="122"/>
                    </a:lnTo>
                    <a:lnTo>
                      <a:pt x="86" y="126"/>
                    </a:lnTo>
                    <a:lnTo>
                      <a:pt x="86" y="130"/>
                    </a:lnTo>
                    <a:lnTo>
                      <a:pt x="86" y="140"/>
                    </a:lnTo>
                    <a:lnTo>
                      <a:pt x="90" y="150"/>
                    </a:lnTo>
                    <a:lnTo>
                      <a:pt x="94" y="166"/>
                    </a:lnTo>
                    <a:lnTo>
                      <a:pt x="94" y="174"/>
                    </a:lnTo>
                    <a:lnTo>
                      <a:pt x="94" y="176"/>
                    </a:lnTo>
                    <a:lnTo>
                      <a:pt x="96" y="178"/>
                    </a:lnTo>
                    <a:lnTo>
                      <a:pt x="102" y="182"/>
                    </a:lnTo>
                    <a:lnTo>
                      <a:pt x="80" y="214"/>
                    </a:lnTo>
                    <a:lnTo>
                      <a:pt x="74" y="212"/>
                    </a:lnTo>
                    <a:lnTo>
                      <a:pt x="72" y="210"/>
                    </a:lnTo>
                    <a:lnTo>
                      <a:pt x="68" y="202"/>
                    </a:lnTo>
                    <a:lnTo>
                      <a:pt x="66" y="206"/>
                    </a:lnTo>
                    <a:lnTo>
                      <a:pt x="66" y="210"/>
                    </a:lnTo>
                    <a:lnTo>
                      <a:pt x="52" y="222"/>
                    </a:lnTo>
                    <a:lnTo>
                      <a:pt x="44" y="226"/>
                    </a:lnTo>
                    <a:lnTo>
                      <a:pt x="38" y="230"/>
                    </a:lnTo>
                    <a:lnTo>
                      <a:pt x="28" y="228"/>
                    </a:lnTo>
                    <a:lnTo>
                      <a:pt x="18" y="224"/>
                    </a:lnTo>
                    <a:lnTo>
                      <a:pt x="10" y="220"/>
                    </a:lnTo>
                    <a:lnTo>
                      <a:pt x="8" y="216"/>
                    </a:lnTo>
                    <a:lnTo>
                      <a:pt x="8" y="214"/>
                    </a:lnTo>
                    <a:lnTo>
                      <a:pt x="10" y="210"/>
                    </a:lnTo>
                    <a:lnTo>
                      <a:pt x="12" y="208"/>
                    </a:lnTo>
                    <a:lnTo>
                      <a:pt x="6" y="206"/>
                    </a:lnTo>
                    <a:lnTo>
                      <a:pt x="2" y="204"/>
                    </a:lnTo>
                    <a:lnTo>
                      <a:pt x="2" y="202"/>
                    </a:lnTo>
                    <a:lnTo>
                      <a:pt x="2" y="198"/>
                    </a:lnTo>
                    <a:lnTo>
                      <a:pt x="4" y="192"/>
                    </a:lnTo>
                    <a:lnTo>
                      <a:pt x="8" y="186"/>
                    </a:lnTo>
                    <a:lnTo>
                      <a:pt x="4" y="180"/>
                    </a:lnTo>
                    <a:lnTo>
                      <a:pt x="2" y="172"/>
                    </a:lnTo>
                    <a:lnTo>
                      <a:pt x="0" y="154"/>
                    </a:lnTo>
                    <a:lnTo>
                      <a:pt x="10" y="154"/>
                    </a:lnTo>
                    <a:lnTo>
                      <a:pt x="16" y="150"/>
                    </a:lnTo>
                    <a:lnTo>
                      <a:pt x="22" y="146"/>
                    </a:lnTo>
                    <a:lnTo>
                      <a:pt x="26" y="138"/>
                    </a:lnTo>
                    <a:lnTo>
                      <a:pt x="34" y="138"/>
                    </a:lnTo>
                    <a:lnTo>
                      <a:pt x="40" y="134"/>
                    </a:lnTo>
                    <a:lnTo>
                      <a:pt x="46" y="130"/>
                    </a:lnTo>
                    <a:lnTo>
                      <a:pt x="54" y="130"/>
                    </a:lnTo>
                    <a:lnTo>
                      <a:pt x="58" y="128"/>
                    </a:lnTo>
                    <a:lnTo>
                      <a:pt x="62" y="124"/>
                    </a:lnTo>
                    <a:lnTo>
                      <a:pt x="64" y="126"/>
                    </a:lnTo>
                    <a:lnTo>
                      <a:pt x="68" y="126"/>
                    </a:lnTo>
                    <a:lnTo>
                      <a:pt x="74" y="126"/>
                    </a:lnTo>
                    <a:lnTo>
                      <a:pt x="76" y="124"/>
                    </a:lnTo>
                    <a:lnTo>
                      <a:pt x="66" y="124"/>
                    </a:lnTo>
                    <a:lnTo>
                      <a:pt x="64" y="122"/>
                    </a:lnTo>
                    <a:lnTo>
                      <a:pt x="62" y="118"/>
                    </a:lnTo>
                    <a:lnTo>
                      <a:pt x="64" y="114"/>
                    </a:lnTo>
                    <a:lnTo>
                      <a:pt x="70" y="110"/>
                    </a:lnTo>
                    <a:lnTo>
                      <a:pt x="80" y="106"/>
                    </a:lnTo>
                    <a:lnTo>
                      <a:pt x="86" y="100"/>
                    </a:lnTo>
                    <a:lnTo>
                      <a:pt x="92" y="92"/>
                    </a:lnTo>
                    <a:lnTo>
                      <a:pt x="98" y="76"/>
                    </a:lnTo>
                    <a:lnTo>
                      <a:pt x="100" y="72"/>
                    </a:lnTo>
                    <a:lnTo>
                      <a:pt x="102" y="72"/>
                    </a:lnTo>
                    <a:lnTo>
                      <a:pt x="108" y="68"/>
                    </a:lnTo>
                    <a:lnTo>
                      <a:pt x="114" y="64"/>
                    </a:lnTo>
                    <a:lnTo>
                      <a:pt x="116" y="60"/>
                    </a:lnTo>
                    <a:lnTo>
                      <a:pt x="116" y="56"/>
                    </a:lnTo>
                    <a:lnTo>
                      <a:pt x="120" y="54"/>
                    </a:lnTo>
                    <a:lnTo>
                      <a:pt x="124" y="52"/>
                    </a:lnTo>
                    <a:lnTo>
                      <a:pt x="124" y="44"/>
                    </a:lnTo>
                    <a:lnTo>
                      <a:pt x="114" y="48"/>
                    </a:lnTo>
                    <a:lnTo>
                      <a:pt x="110" y="48"/>
                    </a:lnTo>
                    <a:lnTo>
                      <a:pt x="106" y="46"/>
                    </a:lnTo>
                    <a:lnTo>
                      <a:pt x="112" y="46"/>
                    </a:lnTo>
                    <a:lnTo>
                      <a:pt x="114" y="44"/>
                    </a:lnTo>
                    <a:lnTo>
                      <a:pt x="120" y="40"/>
                    </a:lnTo>
                    <a:lnTo>
                      <a:pt x="122" y="36"/>
                    </a:lnTo>
                    <a:lnTo>
                      <a:pt x="124" y="36"/>
                    </a:lnTo>
                    <a:lnTo>
                      <a:pt x="128" y="38"/>
                    </a:lnTo>
                    <a:lnTo>
                      <a:pt x="144" y="38"/>
                    </a:lnTo>
                    <a:lnTo>
                      <a:pt x="144" y="30"/>
                    </a:lnTo>
                    <a:lnTo>
                      <a:pt x="144" y="28"/>
                    </a:lnTo>
                    <a:lnTo>
                      <a:pt x="148" y="28"/>
                    </a:lnTo>
                    <a:lnTo>
                      <a:pt x="154" y="30"/>
                    </a:lnTo>
                    <a:lnTo>
                      <a:pt x="164" y="24"/>
                    </a:lnTo>
                    <a:lnTo>
                      <a:pt x="170" y="18"/>
                    </a:lnTo>
                    <a:lnTo>
                      <a:pt x="176" y="14"/>
                    </a:lnTo>
                    <a:lnTo>
                      <a:pt x="178" y="16"/>
                    </a:lnTo>
                    <a:lnTo>
                      <a:pt x="180" y="18"/>
                    </a:lnTo>
                    <a:lnTo>
                      <a:pt x="186" y="20"/>
                    </a:lnTo>
                    <a:lnTo>
                      <a:pt x="192" y="18"/>
                    </a:lnTo>
                    <a:lnTo>
                      <a:pt x="196" y="14"/>
                    </a:lnTo>
                    <a:lnTo>
                      <a:pt x="202" y="8"/>
                    </a:lnTo>
                    <a:lnTo>
                      <a:pt x="222" y="4"/>
                    </a:lnTo>
                    <a:lnTo>
                      <a:pt x="242" y="0"/>
                    </a:lnTo>
                    <a:lnTo>
                      <a:pt x="248" y="2"/>
                    </a:lnTo>
                    <a:lnTo>
                      <a:pt x="254" y="4"/>
                    </a:lnTo>
                    <a:lnTo>
                      <a:pt x="258" y="8"/>
                    </a:lnTo>
                    <a:lnTo>
                      <a:pt x="260" y="12"/>
                    </a:lnTo>
                    <a:lnTo>
                      <a:pt x="266" y="6"/>
                    </a:lnTo>
                    <a:lnTo>
                      <a:pt x="268" y="2"/>
                    </a:lnTo>
                    <a:lnTo>
                      <a:pt x="274" y="2"/>
                    </a:lnTo>
                    <a:lnTo>
                      <a:pt x="282" y="2"/>
                    </a:lnTo>
                    <a:lnTo>
                      <a:pt x="291" y="4"/>
                    </a:lnTo>
                    <a:lnTo>
                      <a:pt x="299" y="6"/>
                    </a:lnTo>
                    <a:lnTo>
                      <a:pt x="309" y="6"/>
                    </a:lnTo>
                    <a:lnTo>
                      <a:pt x="309" y="16"/>
                    </a:lnTo>
                    <a:lnTo>
                      <a:pt x="297" y="16"/>
                    </a:lnTo>
                    <a:lnTo>
                      <a:pt x="301" y="18"/>
                    </a:lnTo>
                    <a:lnTo>
                      <a:pt x="307" y="20"/>
                    </a:lnTo>
                    <a:lnTo>
                      <a:pt x="311" y="20"/>
                    </a:lnTo>
                    <a:lnTo>
                      <a:pt x="315" y="16"/>
                    </a:lnTo>
                    <a:lnTo>
                      <a:pt x="315" y="28"/>
                    </a:lnTo>
                    <a:lnTo>
                      <a:pt x="299" y="32"/>
                    </a:lnTo>
                    <a:lnTo>
                      <a:pt x="305" y="3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2" name="Freeform 77"/>
              <p:cNvSpPr>
                <a:spLocks/>
              </p:cNvSpPr>
              <p:nvPr/>
            </p:nvSpPr>
            <p:spPr bwMode="auto">
              <a:xfrm>
                <a:off x="4457131" y="2031119"/>
                <a:ext cx="151394" cy="86056"/>
              </a:xfrm>
              <a:custGeom>
                <a:avLst/>
                <a:gdLst/>
                <a:ahLst/>
                <a:cxnLst>
                  <a:cxn ang="0">
                    <a:pos x="75" y="52"/>
                  </a:cxn>
                  <a:cxn ang="0">
                    <a:pos x="81" y="52"/>
                  </a:cxn>
                  <a:cxn ang="0">
                    <a:pos x="87" y="50"/>
                  </a:cxn>
                  <a:cxn ang="0">
                    <a:pos x="93" y="48"/>
                  </a:cxn>
                  <a:cxn ang="0">
                    <a:pos x="95" y="44"/>
                  </a:cxn>
                  <a:cxn ang="0">
                    <a:pos x="95" y="40"/>
                  </a:cxn>
                  <a:cxn ang="0">
                    <a:pos x="93" y="32"/>
                  </a:cxn>
                  <a:cxn ang="0">
                    <a:pos x="91" y="26"/>
                  </a:cxn>
                  <a:cxn ang="0">
                    <a:pos x="87" y="12"/>
                  </a:cxn>
                  <a:cxn ang="0">
                    <a:pos x="83" y="10"/>
                  </a:cxn>
                  <a:cxn ang="0">
                    <a:pos x="79" y="8"/>
                  </a:cxn>
                  <a:cxn ang="0">
                    <a:pos x="75" y="8"/>
                  </a:cxn>
                  <a:cxn ang="0">
                    <a:pos x="73" y="12"/>
                  </a:cxn>
                  <a:cxn ang="0">
                    <a:pos x="71" y="12"/>
                  </a:cxn>
                  <a:cxn ang="0">
                    <a:pos x="67" y="10"/>
                  </a:cxn>
                  <a:cxn ang="0">
                    <a:pos x="65" y="6"/>
                  </a:cxn>
                  <a:cxn ang="0">
                    <a:pos x="61" y="2"/>
                  </a:cxn>
                  <a:cxn ang="0">
                    <a:pos x="57" y="0"/>
                  </a:cxn>
                  <a:cxn ang="0">
                    <a:pos x="52" y="0"/>
                  </a:cxn>
                  <a:cxn ang="0">
                    <a:pos x="44" y="2"/>
                  </a:cxn>
                  <a:cxn ang="0">
                    <a:pos x="46" y="4"/>
                  </a:cxn>
                  <a:cxn ang="0">
                    <a:pos x="48" y="12"/>
                  </a:cxn>
                  <a:cxn ang="0">
                    <a:pos x="46" y="16"/>
                  </a:cxn>
                  <a:cxn ang="0">
                    <a:pos x="46" y="18"/>
                  </a:cxn>
                  <a:cxn ang="0">
                    <a:pos x="42" y="22"/>
                  </a:cxn>
                  <a:cxn ang="0">
                    <a:pos x="36" y="24"/>
                  </a:cxn>
                  <a:cxn ang="0">
                    <a:pos x="34" y="24"/>
                  </a:cxn>
                  <a:cxn ang="0">
                    <a:pos x="30" y="22"/>
                  </a:cxn>
                  <a:cxn ang="0">
                    <a:pos x="26" y="18"/>
                  </a:cxn>
                  <a:cxn ang="0">
                    <a:pos x="20" y="12"/>
                  </a:cxn>
                  <a:cxn ang="0">
                    <a:pos x="18" y="10"/>
                  </a:cxn>
                  <a:cxn ang="0">
                    <a:pos x="14" y="10"/>
                  </a:cxn>
                  <a:cxn ang="0">
                    <a:pos x="10" y="10"/>
                  </a:cxn>
                  <a:cxn ang="0">
                    <a:pos x="8" y="12"/>
                  </a:cxn>
                  <a:cxn ang="0">
                    <a:pos x="4" y="20"/>
                  </a:cxn>
                  <a:cxn ang="0">
                    <a:pos x="2" y="26"/>
                  </a:cxn>
                  <a:cxn ang="0">
                    <a:pos x="0" y="32"/>
                  </a:cxn>
                  <a:cxn ang="0">
                    <a:pos x="2" y="40"/>
                  </a:cxn>
                  <a:cxn ang="0">
                    <a:pos x="4" y="38"/>
                  </a:cxn>
                  <a:cxn ang="0">
                    <a:pos x="6" y="36"/>
                  </a:cxn>
                  <a:cxn ang="0">
                    <a:pos x="14" y="36"/>
                  </a:cxn>
                  <a:cxn ang="0">
                    <a:pos x="26" y="36"/>
                  </a:cxn>
                  <a:cxn ang="0">
                    <a:pos x="30" y="38"/>
                  </a:cxn>
                  <a:cxn ang="0">
                    <a:pos x="38" y="40"/>
                  </a:cxn>
                  <a:cxn ang="0">
                    <a:pos x="46" y="38"/>
                  </a:cxn>
                  <a:cxn ang="0">
                    <a:pos x="54" y="34"/>
                  </a:cxn>
                  <a:cxn ang="0">
                    <a:pos x="59" y="40"/>
                  </a:cxn>
                  <a:cxn ang="0">
                    <a:pos x="65" y="42"/>
                  </a:cxn>
                  <a:cxn ang="0">
                    <a:pos x="65" y="46"/>
                  </a:cxn>
                  <a:cxn ang="0">
                    <a:pos x="67" y="50"/>
                  </a:cxn>
                  <a:cxn ang="0">
                    <a:pos x="73" y="54"/>
                  </a:cxn>
                  <a:cxn ang="0">
                    <a:pos x="75" y="52"/>
                  </a:cxn>
                </a:cxnLst>
                <a:rect l="0" t="0" r="r" b="b"/>
                <a:pathLst>
                  <a:path w="95" h="54">
                    <a:moveTo>
                      <a:pt x="75" y="52"/>
                    </a:moveTo>
                    <a:lnTo>
                      <a:pt x="81" y="52"/>
                    </a:lnTo>
                    <a:lnTo>
                      <a:pt x="87" y="50"/>
                    </a:lnTo>
                    <a:lnTo>
                      <a:pt x="93" y="48"/>
                    </a:lnTo>
                    <a:lnTo>
                      <a:pt x="95" y="44"/>
                    </a:lnTo>
                    <a:lnTo>
                      <a:pt x="95" y="40"/>
                    </a:lnTo>
                    <a:lnTo>
                      <a:pt x="93" y="32"/>
                    </a:lnTo>
                    <a:lnTo>
                      <a:pt x="91" y="26"/>
                    </a:lnTo>
                    <a:lnTo>
                      <a:pt x="87" y="12"/>
                    </a:lnTo>
                    <a:lnTo>
                      <a:pt x="83" y="10"/>
                    </a:lnTo>
                    <a:lnTo>
                      <a:pt x="79" y="8"/>
                    </a:lnTo>
                    <a:lnTo>
                      <a:pt x="75" y="8"/>
                    </a:lnTo>
                    <a:lnTo>
                      <a:pt x="73" y="12"/>
                    </a:lnTo>
                    <a:lnTo>
                      <a:pt x="71" y="12"/>
                    </a:lnTo>
                    <a:lnTo>
                      <a:pt x="67" y="10"/>
                    </a:lnTo>
                    <a:lnTo>
                      <a:pt x="65" y="6"/>
                    </a:lnTo>
                    <a:lnTo>
                      <a:pt x="61" y="2"/>
                    </a:lnTo>
                    <a:lnTo>
                      <a:pt x="57" y="0"/>
                    </a:lnTo>
                    <a:lnTo>
                      <a:pt x="52" y="0"/>
                    </a:lnTo>
                    <a:lnTo>
                      <a:pt x="44" y="2"/>
                    </a:lnTo>
                    <a:lnTo>
                      <a:pt x="46" y="4"/>
                    </a:lnTo>
                    <a:lnTo>
                      <a:pt x="48" y="12"/>
                    </a:lnTo>
                    <a:lnTo>
                      <a:pt x="46" y="16"/>
                    </a:lnTo>
                    <a:lnTo>
                      <a:pt x="46" y="18"/>
                    </a:lnTo>
                    <a:lnTo>
                      <a:pt x="42" y="22"/>
                    </a:lnTo>
                    <a:lnTo>
                      <a:pt x="36" y="24"/>
                    </a:lnTo>
                    <a:lnTo>
                      <a:pt x="34" y="24"/>
                    </a:lnTo>
                    <a:lnTo>
                      <a:pt x="30" y="22"/>
                    </a:lnTo>
                    <a:lnTo>
                      <a:pt x="26" y="18"/>
                    </a:lnTo>
                    <a:lnTo>
                      <a:pt x="20" y="12"/>
                    </a:lnTo>
                    <a:lnTo>
                      <a:pt x="18" y="10"/>
                    </a:lnTo>
                    <a:lnTo>
                      <a:pt x="14" y="10"/>
                    </a:lnTo>
                    <a:lnTo>
                      <a:pt x="10" y="10"/>
                    </a:lnTo>
                    <a:lnTo>
                      <a:pt x="8" y="12"/>
                    </a:lnTo>
                    <a:lnTo>
                      <a:pt x="4" y="20"/>
                    </a:lnTo>
                    <a:lnTo>
                      <a:pt x="2" y="26"/>
                    </a:lnTo>
                    <a:lnTo>
                      <a:pt x="0" y="32"/>
                    </a:lnTo>
                    <a:lnTo>
                      <a:pt x="2" y="40"/>
                    </a:lnTo>
                    <a:lnTo>
                      <a:pt x="4" y="38"/>
                    </a:lnTo>
                    <a:lnTo>
                      <a:pt x="6" y="36"/>
                    </a:lnTo>
                    <a:lnTo>
                      <a:pt x="14" y="36"/>
                    </a:lnTo>
                    <a:lnTo>
                      <a:pt x="26" y="36"/>
                    </a:lnTo>
                    <a:lnTo>
                      <a:pt x="30" y="38"/>
                    </a:lnTo>
                    <a:lnTo>
                      <a:pt x="38" y="40"/>
                    </a:lnTo>
                    <a:lnTo>
                      <a:pt x="46" y="38"/>
                    </a:lnTo>
                    <a:lnTo>
                      <a:pt x="54" y="34"/>
                    </a:lnTo>
                    <a:lnTo>
                      <a:pt x="59" y="40"/>
                    </a:lnTo>
                    <a:lnTo>
                      <a:pt x="65" y="42"/>
                    </a:lnTo>
                    <a:lnTo>
                      <a:pt x="65" y="46"/>
                    </a:lnTo>
                    <a:lnTo>
                      <a:pt x="67" y="50"/>
                    </a:lnTo>
                    <a:lnTo>
                      <a:pt x="73" y="54"/>
                    </a:lnTo>
                    <a:lnTo>
                      <a:pt x="75" y="5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3" name="Freeform 78"/>
              <p:cNvSpPr>
                <a:spLocks/>
              </p:cNvSpPr>
              <p:nvPr/>
            </p:nvSpPr>
            <p:spPr bwMode="auto">
              <a:xfrm>
                <a:off x="4460318" y="2085302"/>
                <a:ext cx="113147" cy="79681"/>
              </a:xfrm>
              <a:custGeom>
                <a:avLst/>
                <a:gdLst/>
                <a:ahLst/>
                <a:cxnLst>
                  <a:cxn ang="0">
                    <a:pos x="71" y="20"/>
                  </a:cxn>
                  <a:cxn ang="0">
                    <a:pos x="65" y="16"/>
                  </a:cxn>
                  <a:cxn ang="0">
                    <a:pos x="63" y="12"/>
                  </a:cxn>
                  <a:cxn ang="0">
                    <a:pos x="63" y="8"/>
                  </a:cxn>
                  <a:cxn ang="0">
                    <a:pos x="57" y="6"/>
                  </a:cxn>
                  <a:cxn ang="0">
                    <a:pos x="52" y="0"/>
                  </a:cxn>
                  <a:cxn ang="0">
                    <a:pos x="44" y="4"/>
                  </a:cxn>
                  <a:cxn ang="0">
                    <a:pos x="36" y="6"/>
                  </a:cxn>
                  <a:cxn ang="0">
                    <a:pos x="28" y="4"/>
                  </a:cxn>
                  <a:cxn ang="0">
                    <a:pos x="24" y="2"/>
                  </a:cxn>
                  <a:cxn ang="0">
                    <a:pos x="12" y="2"/>
                  </a:cxn>
                  <a:cxn ang="0">
                    <a:pos x="4" y="2"/>
                  </a:cxn>
                  <a:cxn ang="0">
                    <a:pos x="2" y="4"/>
                  </a:cxn>
                  <a:cxn ang="0">
                    <a:pos x="0" y="6"/>
                  </a:cxn>
                  <a:cxn ang="0">
                    <a:pos x="0" y="20"/>
                  </a:cxn>
                  <a:cxn ang="0">
                    <a:pos x="8" y="22"/>
                  </a:cxn>
                  <a:cxn ang="0">
                    <a:pos x="16" y="22"/>
                  </a:cxn>
                  <a:cxn ang="0">
                    <a:pos x="22" y="24"/>
                  </a:cxn>
                  <a:cxn ang="0">
                    <a:pos x="28" y="26"/>
                  </a:cxn>
                  <a:cxn ang="0">
                    <a:pos x="26" y="38"/>
                  </a:cxn>
                  <a:cxn ang="0">
                    <a:pos x="30" y="42"/>
                  </a:cxn>
                  <a:cxn ang="0">
                    <a:pos x="32" y="44"/>
                  </a:cxn>
                  <a:cxn ang="0">
                    <a:pos x="36" y="44"/>
                  </a:cxn>
                  <a:cxn ang="0">
                    <a:pos x="40" y="48"/>
                  </a:cxn>
                  <a:cxn ang="0">
                    <a:pos x="40" y="50"/>
                  </a:cxn>
                  <a:cxn ang="0">
                    <a:pos x="46" y="50"/>
                  </a:cxn>
                  <a:cxn ang="0">
                    <a:pos x="50" y="48"/>
                  </a:cxn>
                  <a:cxn ang="0">
                    <a:pos x="59" y="40"/>
                  </a:cxn>
                  <a:cxn ang="0">
                    <a:pos x="63" y="32"/>
                  </a:cxn>
                  <a:cxn ang="0">
                    <a:pos x="69" y="26"/>
                  </a:cxn>
                  <a:cxn ang="0">
                    <a:pos x="67" y="20"/>
                  </a:cxn>
                  <a:cxn ang="0">
                    <a:pos x="71" y="20"/>
                  </a:cxn>
                </a:cxnLst>
                <a:rect l="0" t="0" r="r" b="b"/>
                <a:pathLst>
                  <a:path w="71" h="50">
                    <a:moveTo>
                      <a:pt x="71" y="20"/>
                    </a:moveTo>
                    <a:lnTo>
                      <a:pt x="65" y="16"/>
                    </a:lnTo>
                    <a:lnTo>
                      <a:pt x="63" y="12"/>
                    </a:lnTo>
                    <a:lnTo>
                      <a:pt x="63" y="8"/>
                    </a:lnTo>
                    <a:lnTo>
                      <a:pt x="57" y="6"/>
                    </a:lnTo>
                    <a:lnTo>
                      <a:pt x="52" y="0"/>
                    </a:lnTo>
                    <a:lnTo>
                      <a:pt x="44" y="4"/>
                    </a:lnTo>
                    <a:lnTo>
                      <a:pt x="36" y="6"/>
                    </a:lnTo>
                    <a:lnTo>
                      <a:pt x="28" y="4"/>
                    </a:lnTo>
                    <a:lnTo>
                      <a:pt x="24" y="2"/>
                    </a:lnTo>
                    <a:lnTo>
                      <a:pt x="12" y="2"/>
                    </a:lnTo>
                    <a:lnTo>
                      <a:pt x="4" y="2"/>
                    </a:lnTo>
                    <a:lnTo>
                      <a:pt x="2" y="4"/>
                    </a:lnTo>
                    <a:lnTo>
                      <a:pt x="0" y="6"/>
                    </a:lnTo>
                    <a:lnTo>
                      <a:pt x="0" y="20"/>
                    </a:lnTo>
                    <a:lnTo>
                      <a:pt x="8" y="22"/>
                    </a:lnTo>
                    <a:lnTo>
                      <a:pt x="16" y="22"/>
                    </a:lnTo>
                    <a:lnTo>
                      <a:pt x="22" y="24"/>
                    </a:lnTo>
                    <a:lnTo>
                      <a:pt x="28" y="26"/>
                    </a:lnTo>
                    <a:lnTo>
                      <a:pt x="26" y="38"/>
                    </a:lnTo>
                    <a:lnTo>
                      <a:pt x="30" y="42"/>
                    </a:lnTo>
                    <a:lnTo>
                      <a:pt x="32" y="44"/>
                    </a:lnTo>
                    <a:lnTo>
                      <a:pt x="36" y="44"/>
                    </a:lnTo>
                    <a:lnTo>
                      <a:pt x="40" y="48"/>
                    </a:lnTo>
                    <a:lnTo>
                      <a:pt x="40" y="50"/>
                    </a:lnTo>
                    <a:lnTo>
                      <a:pt x="46" y="50"/>
                    </a:lnTo>
                    <a:lnTo>
                      <a:pt x="50" y="48"/>
                    </a:lnTo>
                    <a:lnTo>
                      <a:pt x="59" y="40"/>
                    </a:lnTo>
                    <a:lnTo>
                      <a:pt x="63" y="32"/>
                    </a:lnTo>
                    <a:lnTo>
                      <a:pt x="69" y="26"/>
                    </a:lnTo>
                    <a:lnTo>
                      <a:pt x="67" y="20"/>
                    </a:lnTo>
                    <a:lnTo>
                      <a:pt x="71" y="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4" name="Freeform 79"/>
              <p:cNvSpPr>
                <a:spLocks/>
              </p:cNvSpPr>
              <p:nvPr/>
            </p:nvSpPr>
            <p:spPr bwMode="auto">
              <a:xfrm>
                <a:off x="3759124" y="2474146"/>
                <a:ext cx="299601" cy="239043"/>
              </a:xfrm>
              <a:custGeom>
                <a:avLst/>
                <a:gdLst/>
                <a:ahLst/>
                <a:cxnLst>
                  <a:cxn ang="0">
                    <a:pos x="188" y="36"/>
                  </a:cxn>
                  <a:cxn ang="0">
                    <a:pos x="176" y="48"/>
                  </a:cxn>
                  <a:cxn ang="0">
                    <a:pos x="150" y="60"/>
                  </a:cxn>
                  <a:cxn ang="0">
                    <a:pos x="138" y="74"/>
                  </a:cxn>
                  <a:cxn ang="0">
                    <a:pos x="138" y="92"/>
                  </a:cxn>
                  <a:cxn ang="0">
                    <a:pos x="134" y="104"/>
                  </a:cxn>
                  <a:cxn ang="0">
                    <a:pos x="114" y="126"/>
                  </a:cxn>
                  <a:cxn ang="0">
                    <a:pos x="110" y="136"/>
                  </a:cxn>
                  <a:cxn ang="0">
                    <a:pos x="70" y="138"/>
                  </a:cxn>
                  <a:cxn ang="0">
                    <a:pos x="62" y="144"/>
                  </a:cxn>
                  <a:cxn ang="0">
                    <a:pos x="54" y="150"/>
                  </a:cxn>
                  <a:cxn ang="0">
                    <a:pos x="46" y="150"/>
                  </a:cxn>
                  <a:cxn ang="0">
                    <a:pos x="40" y="140"/>
                  </a:cxn>
                  <a:cxn ang="0">
                    <a:pos x="38" y="132"/>
                  </a:cxn>
                  <a:cxn ang="0">
                    <a:pos x="26" y="128"/>
                  </a:cxn>
                  <a:cxn ang="0">
                    <a:pos x="22" y="124"/>
                  </a:cxn>
                  <a:cxn ang="0">
                    <a:pos x="26" y="116"/>
                  </a:cxn>
                  <a:cxn ang="0">
                    <a:pos x="26" y="108"/>
                  </a:cxn>
                  <a:cxn ang="0">
                    <a:pos x="26" y="102"/>
                  </a:cxn>
                  <a:cxn ang="0">
                    <a:pos x="26" y="90"/>
                  </a:cxn>
                  <a:cxn ang="0">
                    <a:pos x="26" y="76"/>
                  </a:cxn>
                  <a:cxn ang="0">
                    <a:pos x="36" y="58"/>
                  </a:cxn>
                  <a:cxn ang="0">
                    <a:pos x="36" y="42"/>
                  </a:cxn>
                  <a:cxn ang="0">
                    <a:pos x="18" y="38"/>
                  </a:cxn>
                  <a:cxn ang="0">
                    <a:pos x="6" y="34"/>
                  </a:cxn>
                  <a:cxn ang="0">
                    <a:pos x="6" y="24"/>
                  </a:cxn>
                  <a:cxn ang="0">
                    <a:pos x="2" y="18"/>
                  </a:cxn>
                  <a:cxn ang="0">
                    <a:pos x="2" y="10"/>
                  </a:cxn>
                  <a:cxn ang="0">
                    <a:pos x="14" y="6"/>
                  </a:cxn>
                  <a:cxn ang="0">
                    <a:pos x="16" y="0"/>
                  </a:cxn>
                  <a:cxn ang="0">
                    <a:pos x="44" y="2"/>
                  </a:cxn>
                  <a:cxn ang="0">
                    <a:pos x="86" y="8"/>
                  </a:cxn>
                  <a:cxn ang="0">
                    <a:pos x="134" y="18"/>
                  </a:cxn>
                  <a:cxn ang="0">
                    <a:pos x="162" y="22"/>
                  </a:cxn>
                  <a:cxn ang="0">
                    <a:pos x="166" y="24"/>
                  </a:cxn>
                  <a:cxn ang="0">
                    <a:pos x="188" y="34"/>
                  </a:cxn>
                </a:cxnLst>
                <a:rect l="0" t="0" r="r" b="b"/>
                <a:pathLst>
                  <a:path w="188" h="150">
                    <a:moveTo>
                      <a:pt x="188" y="34"/>
                    </a:moveTo>
                    <a:lnTo>
                      <a:pt x="188" y="36"/>
                    </a:lnTo>
                    <a:lnTo>
                      <a:pt x="182" y="42"/>
                    </a:lnTo>
                    <a:lnTo>
                      <a:pt x="176" y="48"/>
                    </a:lnTo>
                    <a:lnTo>
                      <a:pt x="158" y="56"/>
                    </a:lnTo>
                    <a:lnTo>
                      <a:pt x="150" y="60"/>
                    </a:lnTo>
                    <a:lnTo>
                      <a:pt x="144" y="66"/>
                    </a:lnTo>
                    <a:lnTo>
                      <a:pt x="138" y="74"/>
                    </a:lnTo>
                    <a:lnTo>
                      <a:pt x="136" y="86"/>
                    </a:lnTo>
                    <a:lnTo>
                      <a:pt x="138" y="92"/>
                    </a:lnTo>
                    <a:lnTo>
                      <a:pt x="142" y="96"/>
                    </a:lnTo>
                    <a:lnTo>
                      <a:pt x="134" y="104"/>
                    </a:lnTo>
                    <a:lnTo>
                      <a:pt x="122" y="116"/>
                    </a:lnTo>
                    <a:lnTo>
                      <a:pt x="114" y="126"/>
                    </a:lnTo>
                    <a:lnTo>
                      <a:pt x="110" y="132"/>
                    </a:lnTo>
                    <a:lnTo>
                      <a:pt x="110" y="136"/>
                    </a:lnTo>
                    <a:lnTo>
                      <a:pt x="76" y="136"/>
                    </a:lnTo>
                    <a:lnTo>
                      <a:pt x="70" y="138"/>
                    </a:lnTo>
                    <a:lnTo>
                      <a:pt x="68" y="142"/>
                    </a:lnTo>
                    <a:lnTo>
                      <a:pt x="62" y="144"/>
                    </a:lnTo>
                    <a:lnTo>
                      <a:pt x="58" y="146"/>
                    </a:lnTo>
                    <a:lnTo>
                      <a:pt x="54" y="150"/>
                    </a:lnTo>
                    <a:lnTo>
                      <a:pt x="52" y="150"/>
                    </a:lnTo>
                    <a:lnTo>
                      <a:pt x="46" y="150"/>
                    </a:lnTo>
                    <a:lnTo>
                      <a:pt x="42" y="146"/>
                    </a:lnTo>
                    <a:lnTo>
                      <a:pt x="40" y="140"/>
                    </a:lnTo>
                    <a:lnTo>
                      <a:pt x="40" y="134"/>
                    </a:lnTo>
                    <a:lnTo>
                      <a:pt x="38" y="132"/>
                    </a:lnTo>
                    <a:lnTo>
                      <a:pt x="34" y="130"/>
                    </a:lnTo>
                    <a:lnTo>
                      <a:pt x="26" y="128"/>
                    </a:lnTo>
                    <a:lnTo>
                      <a:pt x="20" y="128"/>
                    </a:lnTo>
                    <a:lnTo>
                      <a:pt x="22" y="124"/>
                    </a:lnTo>
                    <a:lnTo>
                      <a:pt x="24" y="120"/>
                    </a:lnTo>
                    <a:lnTo>
                      <a:pt x="26" y="116"/>
                    </a:lnTo>
                    <a:lnTo>
                      <a:pt x="28" y="112"/>
                    </a:lnTo>
                    <a:lnTo>
                      <a:pt x="26" y="108"/>
                    </a:lnTo>
                    <a:lnTo>
                      <a:pt x="24" y="106"/>
                    </a:lnTo>
                    <a:lnTo>
                      <a:pt x="26" y="102"/>
                    </a:lnTo>
                    <a:lnTo>
                      <a:pt x="26" y="96"/>
                    </a:lnTo>
                    <a:lnTo>
                      <a:pt x="26" y="90"/>
                    </a:lnTo>
                    <a:lnTo>
                      <a:pt x="24" y="86"/>
                    </a:lnTo>
                    <a:lnTo>
                      <a:pt x="26" y="76"/>
                    </a:lnTo>
                    <a:lnTo>
                      <a:pt x="30" y="68"/>
                    </a:lnTo>
                    <a:lnTo>
                      <a:pt x="36" y="58"/>
                    </a:lnTo>
                    <a:lnTo>
                      <a:pt x="38" y="46"/>
                    </a:lnTo>
                    <a:lnTo>
                      <a:pt x="36" y="42"/>
                    </a:lnTo>
                    <a:lnTo>
                      <a:pt x="34" y="38"/>
                    </a:lnTo>
                    <a:lnTo>
                      <a:pt x="18" y="38"/>
                    </a:lnTo>
                    <a:lnTo>
                      <a:pt x="12" y="36"/>
                    </a:lnTo>
                    <a:lnTo>
                      <a:pt x="6" y="34"/>
                    </a:lnTo>
                    <a:lnTo>
                      <a:pt x="8" y="28"/>
                    </a:lnTo>
                    <a:lnTo>
                      <a:pt x="6" y="24"/>
                    </a:lnTo>
                    <a:lnTo>
                      <a:pt x="4" y="20"/>
                    </a:lnTo>
                    <a:lnTo>
                      <a:pt x="2" y="18"/>
                    </a:lnTo>
                    <a:lnTo>
                      <a:pt x="0" y="14"/>
                    </a:lnTo>
                    <a:lnTo>
                      <a:pt x="2" y="10"/>
                    </a:lnTo>
                    <a:lnTo>
                      <a:pt x="6" y="8"/>
                    </a:lnTo>
                    <a:lnTo>
                      <a:pt x="14" y="6"/>
                    </a:lnTo>
                    <a:lnTo>
                      <a:pt x="14" y="2"/>
                    </a:lnTo>
                    <a:lnTo>
                      <a:pt x="16" y="0"/>
                    </a:lnTo>
                    <a:lnTo>
                      <a:pt x="22" y="0"/>
                    </a:lnTo>
                    <a:lnTo>
                      <a:pt x="44" y="2"/>
                    </a:lnTo>
                    <a:lnTo>
                      <a:pt x="66" y="4"/>
                    </a:lnTo>
                    <a:lnTo>
                      <a:pt x="86" y="8"/>
                    </a:lnTo>
                    <a:lnTo>
                      <a:pt x="110" y="10"/>
                    </a:lnTo>
                    <a:lnTo>
                      <a:pt x="134" y="18"/>
                    </a:lnTo>
                    <a:lnTo>
                      <a:pt x="146" y="20"/>
                    </a:lnTo>
                    <a:lnTo>
                      <a:pt x="162" y="22"/>
                    </a:lnTo>
                    <a:lnTo>
                      <a:pt x="164" y="22"/>
                    </a:lnTo>
                    <a:lnTo>
                      <a:pt x="166" y="24"/>
                    </a:lnTo>
                    <a:lnTo>
                      <a:pt x="172" y="28"/>
                    </a:lnTo>
                    <a:lnTo>
                      <a:pt x="188" y="34"/>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5" name="Freeform 80"/>
              <p:cNvSpPr>
                <a:spLocks/>
              </p:cNvSpPr>
              <p:nvPr/>
            </p:nvSpPr>
            <p:spPr bwMode="auto">
              <a:xfrm>
                <a:off x="3870678" y="2251039"/>
                <a:ext cx="302788" cy="277290"/>
              </a:xfrm>
              <a:custGeom>
                <a:avLst/>
                <a:gdLst/>
                <a:ahLst/>
                <a:cxnLst>
                  <a:cxn ang="0">
                    <a:pos x="186" y="138"/>
                  </a:cxn>
                  <a:cxn ang="0">
                    <a:pos x="174" y="146"/>
                  </a:cxn>
                  <a:cxn ang="0">
                    <a:pos x="164" y="152"/>
                  </a:cxn>
                  <a:cxn ang="0">
                    <a:pos x="148" y="148"/>
                  </a:cxn>
                  <a:cxn ang="0">
                    <a:pos x="134" y="144"/>
                  </a:cxn>
                  <a:cxn ang="0">
                    <a:pos x="122" y="148"/>
                  </a:cxn>
                  <a:cxn ang="0">
                    <a:pos x="118" y="162"/>
                  </a:cxn>
                  <a:cxn ang="0">
                    <a:pos x="102" y="168"/>
                  </a:cxn>
                  <a:cxn ang="0">
                    <a:pos x="94" y="162"/>
                  </a:cxn>
                  <a:cxn ang="0">
                    <a:pos x="76" y="160"/>
                  </a:cxn>
                  <a:cxn ang="0">
                    <a:pos x="40" y="150"/>
                  </a:cxn>
                  <a:cxn ang="0">
                    <a:pos x="46" y="146"/>
                  </a:cxn>
                  <a:cxn ang="0">
                    <a:pos x="52" y="124"/>
                  </a:cxn>
                  <a:cxn ang="0">
                    <a:pos x="52" y="100"/>
                  </a:cxn>
                  <a:cxn ang="0">
                    <a:pos x="40" y="74"/>
                  </a:cxn>
                  <a:cxn ang="0">
                    <a:pos x="32" y="68"/>
                  </a:cxn>
                  <a:cxn ang="0">
                    <a:pos x="8" y="62"/>
                  </a:cxn>
                  <a:cxn ang="0">
                    <a:pos x="2" y="54"/>
                  </a:cxn>
                  <a:cxn ang="0">
                    <a:pos x="6" y="46"/>
                  </a:cxn>
                  <a:cxn ang="0">
                    <a:pos x="16" y="40"/>
                  </a:cxn>
                  <a:cxn ang="0">
                    <a:pos x="26" y="40"/>
                  </a:cxn>
                  <a:cxn ang="0">
                    <a:pos x="34" y="44"/>
                  </a:cxn>
                  <a:cxn ang="0">
                    <a:pos x="44" y="46"/>
                  </a:cxn>
                  <a:cxn ang="0">
                    <a:pos x="46" y="40"/>
                  </a:cxn>
                  <a:cxn ang="0">
                    <a:pos x="42" y="36"/>
                  </a:cxn>
                  <a:cxn ang="0">
                    <a:pos x="48" y="28"/>
                  </a:cxn>
                  <a:cxn ang="0">
                    <a:pos x="60" y="32"/>
                  </a:cxn>
                  <a:cxn ang="0">
                    <a:pos x="70" y="32"/>
                  </a:cxn>
                  <a:cxn ang="0">
                    <a:pos x="72" y="24"/>
                  </a:cxn>
                  <a:cxn ang="0">
                    <a:pos x="86" y="16"/>
                  </a:cxn>
                  <a:cxn ang="0">
                    <a:pos x="92" y="8"/>
                  </a:cxn>
                  <a:cxn ang="0">
                    <a:pos x="104" y="0"/>
                  </a:cxn>
                  <a:cxn ang="0">
                    <a:pos x="114" y="10"/>
                  </a:cxn>
                  <a:cxn ang="0">
                    <a:pos x="128" y="14"/>
                  </a:cxn>
                  <a:cxn ang="0">
                    <a:pos x="130" y="20"/>
                  </a:cxn>
                  <a:cxn ang="0">
                    <a:pos x="140" y="22"/>
                  </a:cxn>
                  <a:cxn ang="0">
                    <a:pos x="142" y="24"/>
                  </a:cxn>
                  <a:cxn ang="0">
                    <a:pos x="150" y="30"/>
                  </a:cxn>
                  <a:cxn ang="0">
                    <a:pos x="166" y="32"/>
                  </a:cxn>
                  <a:cxn ang="0">
                    <a:pos x="180" y="38"/>
                  </a:cxn>
                  <a:cxn ang="0">
                    <a:pos x="186" y="48"/>
                  </a:cxn>
                  <a:cxn ang="0">
                    <a:pos x="180" y="66"/>
                  </a:cxn>
                  <a:cxn ang="0">
                    <a:pos x="176" y="70"/>
                  </a:cxn>
                  <a:cxn ang="0">
                    <a:pos x="170" y="76"/>
                  </a:cxn>
                  <a:cxn ang="0">
                    <a:pos x="160" y="88"/>
                  </a:cxn>
                  <a:cxn ang="0">
                    <a:pos x="164" y="96"/>
                  </a:cxn>
                  <a:cxn ang="0">
                    <a:pos x="166" y="90"/>
                  </a:cxn>
                  <a:cxn ang="0">
                    <a:pos x="172" y="90"/>
                  </a:cxn>
                  <a:cxn ang="0">
                    <a:pos x="174" y="104"/>
                  </a:cxn>
                  <a:cxn ang="0">
                    <a:pos x="178" y="108"/>
                  </a:cxn>
                  <a:cxn ang="0">
                    <a:pos x="170" y="116"/>
                  </a:cxn>
                  <a:cxn ang="0">
                    <a:pos x="182" y="134"/>
                  </a:cxn>
                  <a:cxn ang="0">
                    <a:pos x="190" y="138"/>
                  </a:cxn>
                </a:cxnLst>
                <a:rect l="0" t="0" r="r" b="b"/>
                <a:pathLst>
                  <a:path w="190" h="174">
                    <a:moveTo>
                      <a:pt x="190" y="138"/>
                    </a:moveTo>
                    <a:lnTo>
                      <a:pt x="186" y="138"/>
                    </a:lnTo>
                    <a:lnTo>
                      <a:pt x="180" y="142"/>
                    </a:lnTo>
                    <a:lnTo>
                      <a:pt x="174" y="146"/>
                    </a:lnTo>
                    <a:lnTo>
                      <a:pt x="170" y="150"/>
                    </a:lnTo>
                    <a:lnTo>
                      <a:pt x="164" y="152"/>
                    </a:lnTo>
                    <a:lnTo>
                      <a:pt x="156" y="150"/>
                    </a:lnTo>
                    <a:lnTo>
                      <a:pt x="148" y="148"/>
                    </a:lnTo>
                    <a:lnTo>
                      <a:pt x="142" y="144"/>
                    </a:lnTo>
                    <a:lnTo>
                      <a:pt x="134" y="144"/>
                    </a:lnTo>
                    <a:lnTo>
                      <a:pt x="128" y="144"/>
                    </a:lnTo>
                    <a:lnTo>
                      <a:pt x="122" y="148"/>
                    </a:lnTo>
                    <a:lnTo>
                      <a:pt x="118" y="154"/>
                    </a:lnTo>
                    <a:lnTo>
                      <a:pt x="118" y="162"/>
                    </a:lnTo>
                    <a:lnTo>
                      <a:pt x="118" y="174"/>
                    </a:lnTo>
                    <a:lnTo>
                      <a:pt x="102" y="168"/>
                    </a:lnTo>
                    <a:lnTo>
                      <a:pt x="96" y="164"/>
                    </a:lnTo>
                    <a:lnTo>
                      <a:pt x="94" y="162"/>
                    </a:lnTo>
                    <a:lnTo>
                      <a:pt x="92" y="162"/>
                    </a:lnTo>
                    <a:lnTo>
                      <a:pt x="76" y="160"/>
                    </a:lnTo>
                    <a:lnTo>
                      <a:pt x="64" y="158"/>
                    </a:lnTo>
                    <a:lnTo>
                      <a:pt x="40" y="150"/>
                    </a:lnTo>
                    <a:lnTo>
                      <a:pt x="44" y="148"/>
                    </a:lnTo>
                    <a:lnTo>
                      <a:pt x="46" y="146"/>
                    </a:lnTo>
                    <a:lnTo>
                      <a:pt x="50" y="136"/>
                    </a:lnTo>
                    <a:lnTo>
                      <a:pt x="52" y="124"/>
                    </a:lnTo>
                    <a:lnTo>
                      <a:pt x="52" y="114"/>
                    </a:lnTo>
                    <a:lnTo>
                      <a:pt x="52" y="100"/>
                    </a:lnTo>
                    <a:lnTo>
                      <a:pt x="46" y="86"/>
                    </a:lnTo>
                    <a:lnTo>
                      <a:pt x="40" y="74"/>
                    </a:lnTo>
                    <a:lnTo>
                      <a:pt x="36" y="70"/>
                    </a:lnTo>
                    <a:lnTo>
                      <a:pt x="32" y="68"/>
                    </a:lnTo>
                    <a:lnTo>
                      <a:pt x="12" y="64"/>
                    </a:lnTo>
                    <a:lnTo>
                      <a:pt x="8" y="62"/>
                    </a:lnTo>
                    <a:lnTo>
                      <a:pt x="4" y="58"/>
                    </a:lnTo>
                    <a:lnTo>
                      <a:pt x="2" y="54"/>
                    </a:lnTo>
                    <a:lnTo>
                      <a:pt x="0" y="48"/>
                    </a:lnTo>
                    <a:lnTo>
                      <a:pt x="6" y="46"/>
                    </a:lnTo>
                    <a:lnTo>
                      <a:pt x="12" y="44"/>
                    </a:lnTo>
                    <a:lnTo>
                      <a:pt x="16" y="40"/>
                    </a:lnTo>
                    <a:lnTo>
                      <a:pt x="22" y="40"/>
                    </a:lnTo>
                    <a:lnTo>
                      <a:pt x="26" y="40"/>
                    </a:lnTo>
                    <a:lnTo>
                      <a:pt x="30" y="42"/>
                    </a:lnTo>
                    <a:lnTo>
                      <a:pt x="34" y="44"/>
                    </a:lnTo>
                    <a:lnTo>
                      <a:pt x="40" y="46"/>
                    </a:lnTo>
                    <a:lnTo>
                      <a:pt x="44" y="46"/>
                    </a:lnTo>
                    <a:lnTo>
                      <a:pt x="46" y="44"/>
                    </a:lnTo>
                    <a:lnTo>
                      <a:pt x="46" y="40"/>
                    </a:lnTo>
                    <a:lnTo>
                      <a:pt x="46" y="38"/>
                    </a:lnTo>
                    <a:lnTo>
                      <a:pt x="42" y="36"/>
                    </a:lnTo>
                    <a:lnTo>
                      <a:pt x="42" y="28"/>
                    </a:lnTo>
                    <a:lnTo>
                      <a:pt x="48" y="28"/>
                    </a:lnTo>
                    <a:lnTo>
                      <a:pt x="54" y="30"/>
                    </a:lnTo>
                    <a:lnTo>
                      <a:pt x="60" y="32"/>
                    </a:lnTo>
                    <a:lnTo>
                      <a:pt x="66" y="32"/>
                    </a:lnTo>
                    <a:lnTo>
                      <a:pt x="70" y="32"/>
                    </a:lnTo>
                    <a:lnTo>
                      <a:pt x="70" y="30"/>
                    </a:lnTo>
                    <a:lnTo>
                      <a:pt x="72" y="24"/>
                    </a:lnTo>
                    <a:lnTo>
                      <a:pt x="78" y="20"/>
                    </a:lnTo>
                    <a:lnTo>
                      <a:pt x="86" y="16"/>
                    </a:lnTo>
                    <a:lnTo>
                      <a:pt x="92" y="12"/>
                    </a:lnTo>
                    <a:lnTo>
                      <a:pt x="92" y="8"/>
                    </a:lnTo>
                    <a:lnTo>
                      <a:pt x="94" y="2"/>
                    </a:lnTo>
                    <a:lnTo>
                      <a:pt x="104" y="0"/>
                    </a:lnTo>
                    <a:lnTo>
                      <a:pt x="108" y="4"/>
                    </a:lnTo>
                    <a:lnTo>
                      <a:pt x="114" y="10"/>
                    </a:lnTo>
                    <a:lnTo>
                      <a:pt x="120" y="12"/>
                    </a:lnTo>
                    <a:lnTo>
                      <a:pt x="128" y="14"/>
                    </a:lnTo>
                    <a:lnTo>
                      <a:pt x="128" y="18"/>
                    </a:lnTo>
                    <a:lnTo>
                      <a:pt x="130" y="20"/>
                    </a:lnTo>
                    <a:lnTo>
                      <a:pt x="134" y="22"/>
                    </a:lnTo>
                    <a:lnTo>
                      <a:pt x="140" y="22"/>
                    </a:lnTo>
                    <a:lnTo>
                      <a:pt x="140" y="24"/>
                    </a:lnTo>
                    <a:lnTo>
                      <a:pt x="142" y="24"/>
                    </a:lnTo>
                    <a:lnTo>
                      <a:pt x="146" y="28"/>
                    </a:lnTo>
                    <a:lnTo>
                      <a:pt x="150" y="30"/>
                    </a:lnTo>
                    <a:lnTo>
                      <a:pt x="160" y="30"/>
                    </a:lnTo>
                    <a:lnTo>
                      <a:pt x="166" y="32"/>
                    </a:lnTo>
                    <a:lnTo>
                      <a:pt x="172" y="34"/>
                    </a:lnTo>
                    <a:lnTo>
                      <a:pt x="180" y="38"/>
                    </a:lnTo>
                    <a:lnTo>
                      <a:pt x="188" y="40"/>
                    </a:lnTo>
                    <a:lnTo>
                      <a:pt x="186" y="48"/>
                    </a:lnTo>
                    <a:lnTo>
                      <a:pt x="184" y="58"/>
                    </a:lnTo>
                    <a:lnTo>
                      <a:pt x="180" y="66"/>
                    </a:lnTo>
                    <a:lnTo>
                      <a:pt x="178" y="68"/>
                    </a:lnTo>
                    <a:lnTo>
                      <a:pt x="176" y="70"/>
                    </a:lnTo>
                    <a:lnTo>
                      <a:pt x="174" y="74"/>
                    </a:lnTo>
                    <a:lnTo>
                      <a:pt x="170" y="76"/>
                    </a:lnTo>
                    <a:lnTo>
                      <a:pt x="166" y="80"/>
                    </a:lnTo>
                    <a:lnTo>
                      <a:pt x="160" y="88"/>
                    </a:lnTo>
                    <a:lnTo>
                      <a:pt x="160" y="96"/>
                    </a:lnTo>
                    <a:lnTo>
                      <a:pt x="164" y="96"/>
                    </a:lnTo>
                    <a:lnTo>
                      <a:pt x="164" y="94"/>
                    </a:lnTo>
                    <a:lnTo>
                      <a:pt x="166" y="90"/>
                    </a:lnTo>
                    <a:lnTo>
                      <a:pt x="170" y="92"/>
                    </a:lnTo>
                    <a:lnTo>
                      <a:pt x="172" y="90"/>
                    </a:lnTo>
                    <a:lnTo>
                      <a:pt x="174" y="102"/>
                    </a:lnTo>
                    <a:lnTo>
                      <a:pt x="174" y="104"/>
                    </a:lnTo>
                    <a:lnTo>
                      <a:pt x="176" y="106"/>
                    </a:lnTo>
                    <a:lnTo>
                      <a:pt x="178" y="108"/>
                    </a:lnTo>
                    <a:lnTo>
                      <a:pt x="178" y="110"/>
                    </a:lnTo>
                    <a:lnTo>
                      <a:pt x="170" y="116"/>
                    </a:lnTo>
                    <a:lnTo>
                      <a:pt x="178" y="128"/>
                    </a:lnTo>
                    <a:lnTo>
                      <a:pt x="182" y="134"/>
                    </a:lnTo>
                    <a:lnTo>
                      <a:pt x="188" y="138"/>
                    </a:lnTo>
                    <a:lnTo>
                      <a:pt x="190" y="13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6" name="Freeform 81"/>
              <p:cNvSpPr>
                <a:spLocks/>
              </p:cNvSpPr>
              <p:nvPr/>
            </p:nvSpPr>
            <p:spPr bwMode="auto">
              <a:xfrm>
                <a:off x="4116096" y="2139486"/>
                <a:ext cx="216733" cy="223107"/>
              </a:xfrm>
              <a:custGeom>
                <a:avLst/>
                <a:gdLst/>
                <a:ahLst/>
                <a:cxnLst>
                  <a:cxn ang="0">
                    <a:pos x="24" y="138"/>
                  </a:cxn>
                  <a:cxn ang="0">
                    <a:pos x="44" y="136"/>
                  </a:cxn>
                  <a:cxn ang="0">
                    <a:pos x="56" y="138"/>
                  </a:cxn>
                  <a:cxn ang="0">
                    <a:pos x="66" y="140"/>
                  </a:cxn>
                  <a:cxn ang="0">
                    <a:pos x="86" y="140"/>
                  </a:cxn>
                  <a:cxn ang="0">
                    <a:pos x="110" y="136"/>
                  </a:cxn>
                  <a:cxn ang="0">
                    <a:pos x="108" y="130"/>
                  </a:cxn>
                  <a:cxn ang="0">
                    <a:pos x="114" y="122"/>
                  </a:cxn>
                  <a:cxn ang="0">
                    <a:pos x="122" y="116"/>
                  </a:cxn>
                  <a:cxn ang="0">
                    <a:pos x="108" y="102"/>
                  </a:cxn>
                  <a:cxn ang="0">
                    <a:pos x="98" y="90"/>
                  </a:cxn>
                  <a:cxn ang="0">
                    <a:pos x="126" y="74"/>
                  </a:cxn>
                  <a:cxn ang="0">
                    <a:pos x="136" y="74"/>
                  </a:cxn>
                  <a:cxn ang="0">
                    <a:pos x="128" y="50"/>
                  </a:cxn>
                  <a:cxn ang="0">
                    <a:pos x="122" y="16"/>
                  </a:cxn>
                  <a:cxn ang="0">
                    <a:pos x="116" y="8"/>
                  </a:cxn>
                  <a:cxn ang="0">
                    <a:pos x="104" y="4"/>
                  </a:cxn>
                  <a:cxn ang="0">
                    <a:pos x="92" y="8"/>
                  </a:cxn>
                  <a:cxn ang="0">
                    <a:pos x="82" y="16"/>
                  </a:cxn>
                  <a:cxn ang="0">
                    <a:pos x="70" y="8"/>
                  </a:cxn>
                  <a:cxn ang="0">
                    <a:pos x="42" y="0"/>
                  </a:cxn>
                  <a:cxn ang="0">
                    <a:pos x="46" y="12"/>
                  </a:cxn>
                  <a:cxn ang="0">
                    <a:pos x="52" y="18"/>
                  </a:cxn>
                  <a:cxn ang="0">
                    <a:pos x="42" y="18"/>
                  </a:cxn>
                  <a:cxn ang="0">
                    <a:pos x="38" y="22"/>
                  </a:cxn>
                  <a:cxn ang="0">
                    <a:pos x="32" y="20"/>
                  </a:cxn>
                  <a:cxn ang="0">
                    <a:pos x="24" y="18"/>
                  </a:cxn>
                  <a:cxn ang="0">
                    <a:pos x="16" y="30"/>
                  </a:cxn>
                  <a:cxn ang="0">
                    <a:pos x="14" y="44"/>
                  </a:cxn>
                  <a:cxn ang="0">
                    <a:pos x="12" y="52"/>
                  </a:cxn>
                  <a:cxn ang="0">
                    <a:pos x="6" y="60"/>
                  </a:cxn>
                  <a:cxn ang="0">
                    <a:pos x="2" y="70"/>
                  </a:cxn>
                  <a:cxn ang="0">
                    <a:pos x="6" y="76"/>
                  </a:cxn>
                  <a:cxn ang="0">
                    <a:pos x="6" y="84"/>
                  </a:cxn>
                  <a:cxn ang="0">
                    <a:pos x="10" y="94"/>
                  </a:cxn>
                  <a:cxn ang="0">
                    <a:pos x="10" y="102"/>
                  </a:cxn>
                  <a:cxn ang="0">
                    <a:pos x="22" y="106"/>
                  </a:cxn>
                  <a:cxn ang="0">
                    <a:pos x="34" y="110"/>
                  </a:cxn>
                  <a:cxn ang="0">
                    <a:pos x="30" y="130"/>
                  </a:cxn>
                  <a:cxn ang="0">
                    <a:pos x="26" y="138"/>
                  </a:cxn>
                </a:cxnLst>
                <a:rect l="0" t="0" r="r" b="b"/>
                <a:pathLst>
                  <a:path w="136" h="140">
                    <a:moveTo>
                      <a:pt x="26" y="138"/>
                    </a:moveTo>
                    <a:lnTo>
                      <a:pt x="24" y="138"/>
                    </a:lnTo>
                    <a:lnTo>
                      <a:pt x="34" y="136"/>
                    </a:lnTo>
                    <a:lnTo>
                      <a:pt x="44" y="136"/>
                    </a:lnTo>
                    <a:lnTo>
                      <a:pt x="52" y="136"/>
                    </a:lnTo>
                    <a:lnTo>
                      <a:pt x="56" y="138"/>
                    </a:lnTo>
                    <a:lnTo>
                      <a:pt x="62" y="140"/>
                    </a:lnTo>
                    <a:lnTo>
                      <a:pt x="66" y="140"/>
                    </a:lnTo>
                    <a:lnTo>
                      <a:pt x="80" y="140"/>
                    </a:lnTo>
                    <a:lnTo>
                      <a:pt x="86" y="140"/>
                    </a:lnTo>
                    <a:lnTo>
                      <a:pt x="94" y="136"/>
                    </a:lnTo>
                    <a:lnTo>
                      <a:pt x="110" y="136"/>
                    </a:lnTo>
                    <a:lnTo>
                      <a:pt x="110" y="134"/>
                    </a:lnTo>
                    <a:lnTo>
                      <a:pt x="108" y="130"/>
                    </a:lnTo>
                    <a:lnTo>
                      <a:pt x="110" y="124"/>
                    </a:lnTo>
                    <a:lnTo>
                      <a:pt x="114" y="122"/>
                    </a:lnTo>
                    <a:lnTo>
                      <a:pt x="118" y="118"/>
                    </a:lnTo>
                    <a:lnTo>
                      <a:pt x="122" y="116"/>
                    </a:lnTo>
                    <a:lnTo>
                      <a:pt x="116" y="110"/>
                    </a:lnTo>
                    <a:lnTo>
                      <a:pt x="108" y="102"/>
                    </a:lnTo>
                    <a:lnTo>
                      <a:pt x="100" y="96"/>
                    </a:lnTo>
                    <a:lnTo>
                      <a:pt x="98" y="90"/>
                    </a:lnTo>
                    <a:lnTo>
                      <a:pt x="96" y="86"/>
                    </a:lnTo>
                    <a:lnTo>
                      <a:pt x="126" y="74"/>
                    </a:lnTo>
                    <a:lnTo>
                      <a:pt x="130" y="74"/>
                    </a:lnTo>
                    <a:lnTo>
                      <a:pt x="136" y="74"/>
                    </a:lnTo>
                    <a:lnTo>
                      <a:pt x="136" y="64"/>
                    </a:lnTo>
                    <a:lnTo>
                      <a:pt x="128" y="50"/>
                    </a:lnTo>
                    <a:lnTo>
                      <a:pt x="122" y="36"/>
                    </a:lnTo>
                    <a:lnTo>
                      <a:pt x="122" y="16"/>
                    </a:lnTo>
                    <a:lnTo>
                      <a:pt x="118" y="12"/>
                    </a:lnTo>
                    <a:lnTo>
                      <a:pt x="116" y="8"/>
                    </a:lnTo>
                    <a:lnTo>
                      <a:pt x="110" y="6"/>
                    </a:lnTo>
                    <a:lnTo>
                      <a:pt x="104" y="4"/>
                    </a:lnTo>
                    <a:lnTo>
                      <a:pt x="98" y="4"/>
                    </a:lnTo>
                    <a:lnTo>
                      <a:pt x="92" y="8"/>
                    </a:lnTo>
                    <a:lnTo>
                      <a:pt x="86" y="10"/>
                    </a:lnTo>
                    <a:lnTo>
                      <a:pt x="82" y="16"/>
                    </a:lnTo>
                    <a:lnTo>
                      <a:pt x="76" y="12"/>
                    </a:lnTo>
                    <a:lnTo>
                      <a:pt x="70" y="8"/>
                    </a:lnTo>
                    <a:lnTo>
                      <a:pt x="56" y="0"/>
                    </a:lnTo>
                    <a:lnTo>
                      <a:pt x="42" y="0"/>
                    </a:lnTo>
                    <a:lnTo>
                      <a:pt x="44" y="8"/>
                    </a:lnTo>
                    <a:lnTo>
                      <a:pt x="46" y="12"/>
                    </a:lnTo>
                    <a:lnTo>
                      <a:pt x="54" y="22"/>
                    </a:lnTo>
                    <a:lnTo>
                      <a:pt x="52" y="18"/>
                    </a:lnTo>
                    <a:lnTo>
                      <a:pt x="46" y="16"/>
                    </a:lnTo>
                    <a:lnTo>
                      <a:pt x="42" y="18"/>
                    </a:lnTo>
                    <a:lnTo>
                      <a:pt x="40" y="20"/>
                    </a:lnTo>
                    <a:lnTo>
                      <a:pt x="38" y="22"/>
                    </a:lnTo>
                    <a:lnTo>
                      <a:pt x="36" y="22"/>
                    </a:lnTo>
                    <a:lnTo>
                      <a:pt x="32" y="20"/>
                    </a:lnTo>
                    <a:lnTo>
                      <a:pt x="28" y="20"/>
                    </a:lnTo>
                    <a:lnTo>
                      <a:pt x="24" y="18"/>
                    </a:lnTo>
                    <a:lnTo>
                      <a:pt x="16" y="20"/>
                    </a:lnTo>
                    <a:lnTo>
                      <a:pt x="16" y="30"/>
                    </a:lnTo>
                    <a:lnTo>
                      <a:pt x="14" y="38"/>
                    </a:lnTo>
                    <a:lnTo>
                      <a:pt x="14" y="44"/>
                    </a:lnTo>
                    <a:lnTo>
                      <a:pt x="16" y="44"/>
                    </a:lnTo>
                    <a:lnTo>
                      <a:pt x="12" y="52"/>
                    </a:lnTo>
                    <a:lnTo>
                      <a:pt x="8" y="56"/>
                    </a:lnTo>
                    <a:lnTo>
                      <a:pt x="6" y="60"/>
                    </a:lnTo>
                    <a:lnTo>
                      <a:pt x="4" y="66"/>
                    </a:lnTo>
                    <a:lnTo>
                      <a:pt x="2" y="70"/>
                    </a:lnTo>
                    <a:lnTo>
                      <a:pt x="0" y="72"/>
                    </a:lnTo>
                    <a:lnTo>
                      <a:pt x="6" y="76"/>
                    </a:lnTo>
                    <a:lnTo>
                      <a:pt x="8" y="82"/>
                    </a:lnTo>
                    <a:lnTo>
                      <a:pt x="6" y="84"/>
                    </a:lnTo>
                    <a:lnTo>
                      <a:pt x="6" y="86"/>
                    </a:lnTo>
                    <a:lnTo>
                      <a:pt x="10" y="94"/>
                    </a:lnTo>
                    <a:lnTo>
                      <a:pt x="10" y="98"/>
                    </a:lnTo>
                    <a:lnTo>
                      <a:pt x="10" y="102"/>
                    </a:lnTo>
                    <a:lnTo>
                      <a:pt x="12" y="102"/>
                    </a:lnTo>
                    <a:lnTo>
                      <a:pt x="22" y="106"/>
                    </a:lnTo>
                    <a:lnTo>
                      <a:pt x="28" y="108"/>
                    </a:lnTo>
                    <a:lnTo>
                      <a:pt x="34" y="110"/>
                    </a:lnTo>
                    <a:lnTo>
                      <a:pt x="32" y="122"/>
                    </a:lnTo>
                    <a:lnTo>
                      <a:pt x="30" y="130"/>
                    </a:lnTo>
                    <a:lnTo>
                      <a:pt x="26" y="136"/>
                    </a:lnTo>
                    <a:lnTo>
                      <a:pt x="26" y="138"/>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7" name="Freeform 82"/>
              <p:cNvSpPr>
                <a:spLocks/>
              </p:cNvSpPr>
              <p:nvPr/>
            </p:nvSpPr>
            <p:spPr bwMode="auto">
              <a:xfrm>
                <a:off x="4310518" y="2136298"/>
                <a:ext cx="240637" cy="175298"/>
              </a:xfrm>
              <a:custGeom>
                <a:avLst/>
                <a:gdLst/>
                <a:ahLst/>
                <a:cxnLst>
                  <a:cxn ang="0">
                    <a:pos x="130" y="108"/>
                  </a:cxn>
                  <a:cxn ang="0">
                    <a:pos x="126" y="108"/>
                  </a:cxn>
                  <a:cxn ang="0">
                    <a:pos x="118" y="106"/>
                  </a:cxn>
                  <a:cxn ang="0">
                    <a:pos x="108" y="104"/>
                  </a:cxn>
                  <a:cxn ang="0">
                    <a:pos x="98" y="106"/>
                  </a:cxn>
                  <a:cxn ang="0">
                    <a:pos x="90" y="108"/>
                  </a:cxn>
                  <a:cxn ang="0">
                    <a:pos x="88" y="108"/>
                  </a:cxn>
                  <a:cxn ang="0">
                    <a:pos x="88" y="106"/>
                  </a:cxn>
                  <a:cxn ang="0">
                    <a:pos x="86" y="102"/>
                  </a:cxn>
                  <a:cxn ang="0">
                    <a:pos x="80" y="102"/>
                  </a:cxn>
                  <a:cxn ang="0">
                    <a:pos x="76" y="102"/>
                  </a:cxn>
                  <a:cxn ang="0">
                    <a:pos x="74" y="102"/>
                  </a:cxn>
                  <a:cxn ang="0">
                    <a:pos x="72" y="100"/>
                  </a:cxn>
                  <a:cxn ang="0">
                    <a:pos x="70" y="94"/>
                  </a:cxn>
                  <a:cxn ang="0">
                    <a:pos x="64" y="92"/>
                  </a:cxn>
                  <a:cxn ang="0">
                    <a:pos x="58" y="90"/>
                  </a:cxn>
                  <a:cxn ang="0">
                    <a:pos x="50" y="88"/>
                  </a:cxn>
                  <a:cxn ang="0">
                    <a:pos x="46" y="84"/>
                  </a:cxn>
                  <a:cxn ang="0">
                    <a:pos x="44" y="88"/>
                  </a:cxn>
                  <a:cxn ang="0">
                    <a:pos x="40" y="88"/>
                  </a:cxn>
                  <a:cxn ang="0">
                    <a:pos x="38" y="88"/>
                  </a:cxn>
                  <a:cxn ang="0">
                    <a:pos x="36" y="84"/>
                  </a:cxn>
                  <a:cxn ang="0">
                    <a:pos x="14" y="76"/>
                  </a:cxn>
                  <a:cxn ang="0">
                    <a:pos x="14" y="66"/>
                  </a:cxn>
                  <a:cxn ang="0">
                    <a:pos x="6" y="52"/>
                  </a:cxn>
                  <a:cxn ang="0">
                    <a:pos x="0" y="38"/>
                  </a:cxn>
                  <a:cxn ang="0">
                    <a:pos x="0" y="18"/>
                  </a:cxn>
                  <a:cxn ang="0">
                    <a:pos x="4" y="18"/>
                  </a:cxn>
                  <a:cxn ang="0">
                    <a:pos x="14" y="16"/>
                  </a:cxn>
                  <a:cxn ang="0">
                    <a:pos x="26" y="10"/>
                  </a:cxn>
                  <a:cxn ang="0">
                    <a:pos x="44" y="0"/>
                  </a:cxn>
                  <a:cxn ang="0">
                    <a:pos x="62" y="0"/>
                  </a:cxn>
                  <a:cxn ang="0">
                    <a:pos x="64" y="4"/>
                  </a:cxn>
                  <a:cxn ang="0">
                    <a:pos x="64" y="6"/>
                  </a:cxn>
                  <a:cxn ang="0">
                    <a:pos x="70" y="8"/>
                  </a:cxn>
                  <a:cxn ang="0">
                    <a:pos x="80" y="6"/>
                  </a:cxn>
                  <a:cxn ang="0">
                    <a:pos x="120" y="6"/>
                  </a:cxn>
                  <a:cxn ang="0">
                    <a:pos x="124" y="10"/>
                  </a:cxn>
                  <a:cxn ang="0">
                    <a:pos x="128" y="12"/>
                  </a:cxn>
                  <a:cxn ang="0">
                    <a:pos x="132" y="14"/>
                  </a:cxn>
                  <a:cxn ang="0">
                    <a:pos x="134" y="16"/>
                  </a:cxn>
                  <a:cxn ang="0">
                    <a:pos x="138" y="22"/>
                  </a:cxn>
                  <a:cxn ang="0">
                    <a:pos x="140" y="30"/>
                  </a:cxn>
                  <a:cxn ang="0">
                    <a:pos x="140" y="36"/>
                  </a:cxn>
                  <a:cxn ang="0">
                    <a:pos x="144" y="42"/>
                  </a:cxn>
                  <a:cxn ang="0">
                    <a:pos x="138" y="46"/>
                  </a:cxn>
                  <a:cxn ang="0">
                    <a:pos x="136" y="48"/>
                  </a:cxn>
                  <a:cxn ang="0">
                    <a:pos x="134" y="50"/>
                  </a:cxn>
                  <a:cxn ang="0">
                    <a:pos x="136" y="58"/>
                  </a:cxn>
                  <a:cxn ang="0">
                    <a:pos x="142" y="66"/>
                  </a:cxn>
                  <a:cxn ang="0">
                    <a:pos x="151" y="84"/>
                  </a:cxn>
                  <a:cxn ang="0">
                    <a:pos x="146" y="88"/>
                  </a:cxn>
                  <a:cxn ang="0">
                    <a:pos x="140" y="94"/>
                  </a:cxn>
                  <a:cxn ang="0">
                    <a:pos x="132" y="110"/>
                  </a:cxn>
                  <a:cxn ang="0">
                    <a:pos x="130" y="108"/>
                  </a:cxn>
                </a:cxnLst>
                <a:rect l="0" t="0" r="r" b="b"/>
                <a:pathLst>
                  <a:path w="151" h="110">
                    <a:moveTo>
                      <a:pt x="130" y="108"/>
                    </a:moveTo>
                    <a:lnTo>
                      <a:pt x="126" y="108"/>
                    </a:lnTo>
                    <a:lnTo>
                      <a:pt x="118" y="106"/>
                    </a:lnTo>
                    <a:lnTo>
                      <a:pt x="108" y="104"/>
                    </a:lnTo>
                    <a:lnTo>
                      <a:pt x="98" y="106"/>
                    </a:lnTo>
                    <a:lnTo>
                      <a:pt x="90" y="108"/>
                    </a:lnTo>
                    <a:lnTo>
                      <a:pt x="88" y="108"/>
                    </a:lnTo>
                    <a:lnTo>
                      <a:pt x="88" y="106"/>
                    </a:lnTo>
                    <a:lnTo>
                      <a:pt x="86" y="102"/>
                    </a:lnTo>
                    <a:lnTo>
                      <a:pt x="80" y="102"/>
                    </a:lnTo>
                    <a:lnTo>
                      <a:pt x="76" y="102"/>
                    </a:lnTo>
                    <a:lnTo>
                      <a:pt x="74" y="102"/>
                    </a:lnTo>
                    <a:lnTo>
                      <a:pt x="72" y="100"/>
                    </a:lnTo>
                    <a:lnTo>
                      <a:pt x="70" y="94"/>
                    </a:lnTo>
                    <a:lnTo>
                      <a:pt x="64" y="92"/>
                    </a:lnTo>
                    <a:lnTo>
                      <a:pt x="58" y="90"/>
                    </a:lnTo>
                    <a:lnTo>
                      <a:pt x="50" y="88"/>
                    </a:lnTo>
                    <a:lnTo>
                      <a:pt x="46" y="84"/>
                    </a:lnTo>
                    <a:lnTo>
                      <a:pt x="44" y="88"/>
                    </a:lnTo>
                    <a:lnTo>
                      <a:pt x="40" y="88"/>
                    </a:lnTo>
                    <a:lnTo>
                      <a:pt x="38" y="88"/>
                    </a:lnTo>
                    <a:lnTo>
                      <a:pt x="36" y="84"/>
                    </a:lnTo>
                    <a:lnTo>
                      <a:pt x="14" y="76"/>
                    </a:lnTo>
                    <a:lnTo>
                      <a:pt x="14" y="66"/>
                    </a:lnTo>
                    <a:lnTo>
                      <a:pt x="6" y="52"/>
                    </a:lnTo>
                    <a:lnTo>
                      <a:pt x="0" y="38"/>
                    </a:lnTo>
                    <a:lnTo>
                      <a:pt x="0" y="18"/>
                    </a:lnTo>
                    <a:lnTo>
                      <a:pt x="4" y="18"/>
                    </a:lnTo>
                    <a:lnTo>
                      <a:pt x="14" y="16"/>
                    </a:lnTo>
                    <a:lnTo>
                      <a:pt x="26" y="10"/>
                    </a:lnTo>
                    <a:lnTo>
                      <a:pt x="44" y="0"/>
                    </a:lnTo>
                    <a:lnTo>
                      <a:pt x="62" y="0"/>
                    </a:lnTo>
                    <a:lnTo>
                      <a:pt x="64" y="4"/>
                    </a:lnTo>
                    <a:lnTo>
                      <a:pt x="64" y="6"/>
                    </a:lnTo>
                    <a:lnTo>
                      <a:pt x="70" y="8"/>
                    </a:lnTo>
                    <a:lnTo>
                      <a:pt x="80" y="6"/>
                    </a:lnTo>
                    <a:lnTo>
                      <a:pt x="120" y="6"/>
                    </a:lnTo>
                    <a:lnTo>
                      <a:pt x="124" y="10"/>
                    </a:lnTo>
                    <a:lnTo>
                      <a:pt x="128" y="12"/>
                    </a:lnTo>
                    <a:lnTo>
                      <a:pt x="132" y="14"/>
                    </a:lnTo>
                    <a:lnTo>
                      <a:pt x="134" y="16"/>
                    </a:lnTo>
                    <a:lnTo>
                      <a:pt x="138" y="22"/>
                    </a:lnTo>
                    <a:lnTo>
                      <a:pt x="140" y="30"/>
                    </a:lnTo>
                    <a:lnTo>
                      <a:pt x="140" y="36"/>
                    </a:lnTo>
                    <a:lnTo>
                      <a:pt x="144" y="42"/>
                    </a:lnTo>
                    <a:lnTo>
                      <a:pt x="138" y="46"/>
                    </a:lnTo>
                    <a:lnTo>
                      <a:pt x="136" y="48"/>
                    </a:lnTo>
                    <a:lnTo>
                      <a:pt x="134" y="50"/>
                    </a:lnTo>
                    <a:lnTo>
                      <a:pt x="136" y="58"/>
                    </a:lnTo>
                    <a:lnTo>
                      <a:pt x="142" y="66"/>
                    </a:lnTo>
                    <a:lnTo>
                      <a:pt x="151" y="84"/>
                    </a:lnTo>
                    <a:lnTo>
                      <a:pt x="146" y="88"/>
                    </a:lnTo>
                    <a:lnTo>
                      <a:pt x="140" y="94"/>
                    </a:lnTo>
                    <a:lnTo>
                      <a:pt x="132" y="110"/>
                    </a:lnTo>
                    <a:lnTo>
                      <a:pt x="130" y="10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8" name="Freeform 83"/>
              <p:cNvSpPr>
                <a:spLocks/>
              </p:cNvSpPr>
              <p:nvPr/>
            </p:nvSpPr>
            <p:spPr bwMode="auto">
              <a:xfrm>
                <a:off x="4634023" y="2850241"/>
                <a:ext cx="312350" cy="312350"/>
              </a:xfrm>
              <a:custGeom>
                <a:avLst/>
                <a:gdLst/>
                <a:ahLst/>
                <a:cxnLst>
                  <a:cxn ang="0">
                    <a:pos x="188" y="172"/>
                  </a:cxn>
                  <a:cxn ang="0">
                    <a:pos x="174" y="182"/>
                  </a:cxn>
                  <a:cxn ang="0">
                    <a:pos x="158" y="196"/>
                  </a:cxn>
                  <a:cxn ang="0">
                    <a:pos x="14" y="190"/>
                  </a:cxn>
                  <a:cxn ang="0">
                    <a:pos x="8" y="48"/>
                  </a:cxn>
                  <a:cxn ang="0">
                    <a:pos x="2" y="40"/>
                  </a:cxn>
                  <a:cxn ang="0">
                    <a:pos x="0" y="28"/>
                  </a:cxn>
                  <a:cxn ang="0">
                    <a:pos x="4" y="20"/>
                  </a:cxn>
                  <a:cxn ang="0">
                    <a:pos x="2" y="14"/>
                  </a:cxn>
                  <a:cxn ang="0">
                    <a:pos x="0" y="10"/>
                  </a:cxn>
                  <a:cxn ang="0">
                    <a:pos x="2" y="4"/>
                  </a:cxn>
                  <a:cxn ang="0">
                    <a:pos x="40" y="10"/>
                  </a:cxn>
                  <a:cxn ang="0">
                    <a:pos x="74" y="16"/>
                  </a:cxn>
                  <a:cxn ang="0">
                    <a:pos x="90" y="8"/>
                  </a:cxn>
                  <a:cxn ang="0">
                    <a:pos x="108" y="2"/>
                  </a:cxn>
                  <a:cxn ang="0">
                    <a:pos x="116" y="6"/>
                  </a:cxn>
                  <a:cxn ang="0">
                    <a:pos x="126" y="10"/>
                  </a:cxn>
                  <a:cxn ang="0">
                    <a:pos x="142" y="8"/>
                  </a:cxn>
                  <a:cxn ang="0">
                    <a:pos x="150" y="8"/>
                  </a:cxn>
                  <a:cxn ang="0">
                    <a:pos x="158" y="16"/>
                  </a:cxn>
                  <a:cxn ang="0">
                    <a:pos x="168" y="34"/>
                  </a:cxn>
                  <a:cxn ang="0">
                    <a:pos x="166" y="60"/>
                  </a:cxn>
                  <a:cxn ang="0">
                    <a:pos x="170" y="72"/>
                  </a:cxn>
                  <a:cxn ang="0">
                    <a:pos x="164" y="72"/>
                  </a:cxn>
                  <a:cxn ang="0">
                    <a:pos x="156" y="72"/>
                  </a:cxn>
                  <a:cxn ang="0">
                    <a:pos x="144" y="56"/>
                  </a:cxn>
                  <a:cxn ang="0">
                    <a:pos x="130" y="34"/>
                  </a:cxn>
                  <a:cxn ang="0">
                    <a:pos x="134" y="50"/>
                  </a:cxn>
                  <a:cxn ang="0">
                    <a:pos x="168" y="110"/>
                  </a:cxn>
                  <a:cxn ang="0">
                    <a:pos x="180" y="128"/>
                  </a:cxn>
                  <a:cxn ang="0">
                    <a:pos x="190" y="148"/>
                  </a:cxn>
                  <a:cxn ang="0">
                    <a:pos x="196" y="172"/>
                  </a:cxn>
                </a:cxnLst>
                <a:rect l="0" t="0" r="r" b="b"/>
                <a:pathLst>
                  <a:path w="196" h="196">
                    <a:moveTo>
                      <a:pt x="194" y="172"/>
                    </a:moveTo>
                    <a:lnTo>
                      <a:pt x="188" y="172"/>
                    </a:lnTo>
                    <a:lnTo>
                      <a:pt x="184" y="176"/>
                    </a:lnTo>
                    <a:lnTo>
                      <a:pt x="174" y="182"/>
                    </a:lnTo>
                    <a:lnTo>
                      <a:pt x="168" y="190"/>
                    </a:lnTo>
                    <a:lnTo>
                      <a:pt x="158" y="196"/>
                    </a:lnTo>
                    <a:lnTo>
                      <a:pt x="152" y="190"/>
                    </a:lnTo>
                    <a:lnTo>
                      <a:pt x="14" y="190"/>
                    </a:lnTo>
                    <a:lnTo>
                      <a:pt x="8" y="54"/>
                    </a:lnTo>
                    <a:lnTo>
                      <a:pt x="8" y="48"/>
                    </a:lnTo>
                    <a:lnTo>
                      <a:pt x="4" y="44"/>
                    </a:lnTo>
                    <a:lnTo>
                      <a:pt x="2" y="40"/>
                    </a:lnTo>
                    <a:lnTo>
                      <a:pt x="0" y="32"/>
                    </a:lnTo>
                    <a:lnTo>
                      <a:pt x="0" y="28"/>
                    </a:lnTo>
                    <a:lnTo>
                      <a:pt x="2" y="24"/>
                    </a:lnTo>
                    <a:lnTo>
                      <a:pt x="4" y="20"/>
                    </a:lnTo>
                    <a:lnTo>
                      <a:pt x="6" y="16"/>
                    </a:lnTo>
                    <a:lnTo>
                      <a:pt x="2" y="14"/>
                    </a:lnTo>
                    <a:lnTo>
                      <a:pt x="0" y="12"/>
                    </a:lnTo>
                    <a:lnTo>
                      <a:pt x="0" y="10"/>
                    </a:lnTo>
                    <a:lnTo>
                      <a:pt x="0" y="8"/>
                    </a:lnTo>
                    <a:lnTo>
                      <a:pt x="2" y="4"/>
                    </a:lnTo>
                    <a:lnTo>
                      <a:pt x="6" y="0"/>
                    </a:lnTo>
                    <a:lnTo>
                      <a:pt x="40" y="10"/>
                    </a:lnTo>
                    <a:lnTo>
                      <a:pt x="58" y="14"/>
                    </a:lnTo>
                    <a:lnTo>
                      <a:pt x="74" y="16"/>
                    </a:lnTo>
                    <a:lnTo>
                      <a:pt x="82" y="14"/>
                    </a:lnTo>
                    <a:lnTo>
                      <a:pt x="90" y="8"/>
                    </a:lnTo>
                    <a:lnTo>
                      <a:pt x="98" y="4"/>
                    </a:lnTo>
                    <a:lnTo>
                      <a:pt x="108" y="2"/>
                    </a:lnTo>
                    <a:lnTo>
                      <a:pt x="112" y="2"/>
                    </a:lnTo>
                    <a:lnTo>
                      <a:pt x="116" y="6"/>
                    </a:lnTo>
                    <a:lnTo>
                      <a:pt x="120" y="8"/>
                    </a:lnTo>
                    <a:lnTo>
                      <a:pt x="126" y="10"/>
                    </a:lnTo>
                    <a:lnTo>
                      <a:pt x="134" y="10"/>
                    </a:lnTo>
                    <a:lnTo>
                      <a:pt x="142" y="8"/>
                    </a:lnTo>
                    <a:lnTo>
                      <a:pt x="148" y="8"/>
                    </a:lnTo>
                    <a:lnTo>
                      <a:pt x="150" y="8"/>
                    </a:lnTo>
                    <a:lnTo>
                      <a:pt x="152" y="10"/>
                    </a:lnTo>
                    <a:lnTo>
                      <a:pt x="158" y="16"/>
                    </a:lnTo>
                    <a:lnTo>
                      <a:pt x="164" y="24"/>
                    </a:lnTo>
                    <a:lnTo>
                      <a:pt x="168" y="34"/>
                    </a:lnTo>
                    <a:lnTo>
                      <a:pt x="170" y="46"/>
                    </a:lnTo>
                    <a:lnTo>
                      <a:pt x="166" y="60"/>
                    </a:lnTo>
                    <a:lnTo>
                      <a:pt x="166" y="68"/>
                    </a:lnTo>
                    <a:lnTo>
                      <a:pt x="170" y="72"/>
                    </a:lnTo>
                    <a:lnTo>
                      <a:pt x="164" y="74"/>
                    </a:lnTo>
                    <a:lnTo>
                      <a:pt x="164" y="72"/>
                    </a:lnTo>
                    <a:lnTo>
                      <a:pt x="162" y="72"/>
                    </a:lnTo>
                    <a:lnTo>
                      <a:pt x="156" y="72"/>
                    </a:lnTo>
                    <a:lnTo>
                      <a:pt x="152" y="68"/>
                    </a:lnTo>
                    <a:lnTo>
                      <a:pt x="144" y="56"/>
                    </a:lnTo>
                    <a:lnTo>
                      <a:pt x="138" y="44"/>
                    </a:lnTo>
                    <a:lnTo>
                      <a:pt x="130" y="34"/>
                    </a:lnTo>
                    <a:lnTo>
                      <a:pt x="132" y="42"/>
                    </a:lnTo>
                    <a:lnTo>
                      <a:pt x="134" y="50"/>
                    </a:lnTo>
                    <a:lnTo>
                      <a:pt x="146" y="72"/>
                    </a:lnTo>
                    <a:lnTo>
                      <a:pt x="168" y="110"/>
                    </a:lnTo>
                    <a:lnTo>
                      <a:pt x="174" y="120"/>
                    </a:lnTo>
                    <a:lnTo>
                      <a:pt x="180" y="128"/>
                    </a:lnTo>
                    <a:lnTo>
                      <a:pt x="186" y="136"/>
                    </a:lnTo>
                    <a:lnTo>
                      <a:pt x="190" y="148"/>
                    </a:lnTo>
                    <a:lnTo>
                      <a:pt x="192" y="162"/>
                    </a:lnTo>
                    <a:lnTo>
                      <a:pt x="196" y="172"/>
                    </a:lnTo>
                    <a:lnTo>
                      <a:pt x="194" y="17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29" name="Freeform 84"/>
              <p:cNvSpPr>
                <a:spLocks/>
              </p:cNvSpPr>
              <p:nvPr/>
            </p:nvSpPr>
            <p:spPr bwMode="auto">
              <a:xfrm>
                <a:off x="4234024" y="2799245"/>
                <a:ext cx="422310" cy="430278"/>
              </a:xfrm>
              <a:custGeom>
                <a:avLst/>
                <a:gdLst/>
                <a:ahLst/>
                <a:cxnLst>
                  <a:cxn ang="0">
                    <a:pos x="259" y="86"/>
                  </a:cxn>
                  <a:cxn ang="0">
                    <a:pos x="255" y="76"/>
                  </a:cxn>
                  <a:cxn ang="0">
                    <a:pos x="251" y="64"/>
                  </a:cxn>
                  <a:cxn ang="0">
                    <a:pos x="253" y="56"/>
                  </a:cxn>
                  <a:cxn ang="0">
                    <a:pos x="257" y="48"/>
                  </a:cxn>
                  <a:cxn ang="0">
                    <a:pos x="251" y="44"/>
                  </a:cxn>
                  <a:cxn ang="0">
                    <a:pos x="251" y="40"/>
                  </a:cxn>
                  <a:cxn ang="0">
                    <a:pos x="257" y="32"/>
                  </a:cxn>
                  <a:cxn ang="0">
                    <a:pos x="223" y="18"/>
                  </a:cxn>
                  <a:cxn ang="0">
                    <a:pos x="211" y="6"/>
                  </a:cxn>
                  <a:cxn ang="0">
                    <a:pos x="203" y="4"/>
                  </a:cxn>
                  <a:cxn ang="0">
                    <a:pos x="182" y="12"/>
                  </a:cxn>
                  <a:cxn ang="0">
                    <a:pos x="172" y="26"/>
                  </a:cxn>
                  <a:cxn ang="0">
                    <a:pos x="172" y="38"/>
                  </a:cxn>
                  <a:cxn ang="0">
                    <a:pos x="176" y="42"/>
                  </a:cxn>
                  <a:cxn ang="0">
                    <a:pos x="170" y="52"/>
                  </a:cxn>
                  <a:cxn ang="0">
                    <a:pos x="158" y="58"/>
                  </a:cxn>
                  <a:cxn ang="0">
                    <a:pos x="148" y="56"/>
                  </a:cxn>
                  <a:cxn ang="0">
                    <a:pos x="132" y="44"/>
                  </a:cxn>
                  <a:cxn ang="0">
                    <a:pos x="118" y="38"/>
                  </a:cxn>
                  <a:cxn ang="0">
                    <a:pos x="108" y="38"/>
                  </a:cxn>
                  <a:cxn ang="0">
                    <a:pos x="98" y="32"/>
                  </a:cxn>
                  <a:cxn ang="0">
                    <a:pos x="90" y="20"/>
                  </a:cxn>
                  <a:cxn ang="0">
                    <a:pos x="80" y="16"/>
                  </a:cxn>
                  <a:cxn ang="0">
                    <a:pos x="44" y="6"/>
                  </a:cxn>
                  <a:cxn ang="0">
                    <a:pos x="28" y="4"/>
                  </a:cxn>
                  <a:cxn ang="0">
                    <a:pos x="28" y="14"/>
                  </a:cxn>
                  <a:cxn ang="0">
                    <a:pos x="18" y="26"/>
                  </a:cxn>
                  <a:cxn ang="0">
                    <a:pos x="8" y="38"/>
                  </a:cxn>
                  <a:cxn ang="0">
                    <a:pos x="10" y="44"/>
                  </a:cxn>
                  <a:cxn ang="0">
                    <a:pos x="0" y="60"/>
                  </a:cxn>
                  <a:cxn ang="0">
                    <a:pos x="0" y="74"/>
                  </a:cxn>
                  <a:cxn ang="0">
                    <a:pos x="4" y="86"/>
                  </a:cxn>
                  <a:cxn ang="0">
                    <a:pos x="6" y="128"/>
                  </a:cxn>
                  <a:cxn ang="0">
                    <a:pos x="0" y="142"/>
                  </a:cxn>
                  <a:cxn ang="0">
                    <a:pos x="4" y="150"/>
                  </a:cxn>
                  <a:cxn ang="0">
                    <a:pos x="12" y="170"/>
                  </a:cxn>
                  <a:cxn ang="0">
                    <a:pos x="30" y="178"/>
                  </a:cxn>
                  <a:cxn ang="0">
                    <a:pos x="38" y="186"/>
                  </a:cxn>
                  <a:cxn ang="0">
                    <a:pos x="44" y="196"/>
                  </a:cxn>
                  <a:cxn ang="0">
                    <a:pos x="58" y="196"/>
                  </a:cxn>
                  <a:cxn ang="0">
                    <a:pos x="70" y="200"/>
                  </a:cxn>
                  <a:cxn ang="0">
                    <a:pos x="78" y="210"/>
                  </a:cxn>
                  <a:cxn ang="0">
                    <a:pos x="247" y="270"/>
                  </a:cxn>
                  <a:cxn ang="0">
                    <a:pos x="265" y="262"/>
                  </a:cxn>
                </a:cxnLst>
                <a:rect l="0" t="0" r="r" b="b"/>
                <a:pathLst>
                  <a:path w="265" h="270">
                    <a:moveTo>
                      <a:pt x="265" y="222"/>
                    </a:moveTo>
                    <a:lnTo>
                      <a:pt x="259" y="86"/>
                    </a:lnTo>
                    <a:lnTo>
                      <a:pt x="259" y="80"/>
                    </a:lnTo>
                    <a:lnTo>
                      <a:pt x="255" y="76"/>
                    </a:lnTo>
                    <a:lnTo>
                      <a:pt x="253" y="72"/>
                    </a:lnTo>
                    <a:lnTo>
                      <a:pt x="251" y="64"/>
                    </a:lnTo>
                    <a:lnTo>
                      <a:pt x="251" y="60"/>
                    </a:lnTo>
                    <a:lnTo>
                      <a:pt x="253" y="56"/>
                    </a:lnTo>
                    <a:lnTo>
                      <a:pt x="255" y="52"/>
                    </a:lnTo>
                    <a:lnTo>
                      <a:pt x="257" y="48"/>
                    </a:lnTo>
                    <a:lnTo>
                      <a:pt x="253" y="46"/>
                    </a:lnTo>
                    <a:lnTo>
                      <a:pt x="251" y="44"/>
                    </a:lnTo>
                    <a:lnTo>
                      <a:pt x="251" y="42"/>
                    </a:lnTo>
                    <a:lnTo>
                      <a:pt x="251" y="40"/>
                    </a:lnTo>
                    <a:lnTo>
                      <a:pt x="253" y="36"/>
                    </a:lnTo>
                    <a:lnTo>
                      <a:pt x="257" y="32"/>
                    </a:lnTo>
                    <a:lnTo>
                      <a:pt x="229" y="22"/>
                    </a:lnTo>
                    <a:lnTo>
                      <a:pt x="223" y="18"/>
                    </a:lnTo>
                    <a:lnTo>
                      <a:pt x="217" y="12"/>
                    </a:lnTo>
                    <a:lnTo>
                      <a:pt x="211" y="6"/>
                    </a:lnTo>
                    <a:lnTo>
                      <a:pt x="207" y="4"/>
                    </a:lnTo>
                    <a:lnTo>
                      <a:pt x="203" y="4"/>
                    </a:lnTo>
                    <a:lnTo>
                      <a:pt x="192" y="6"/>
                    </a:lnTo>
                    <a:lnTo>
                      <a:pt x="182" y="12"/>
                    </a:lnTo>
                    <a:lnTo>
                      <a:pt x="174" y="22"/>
                    </a:lnTo>
                    <a:lnTo>
                      <a:pt x="172" y="26"/>
                    </a:lnTo>
                    <a:lnTo>
                      <a:pt x="170" y="30"/>
                    </a:lnTo>
                    <a:lnTo>
                      <a:pt x="172" y="38"/>
                    </a:lnTo>
                    <a:lnTo>
                      <a:pt x="174" y="40"/>
                    </a:lnTo>
                    <a:lnTo>
                      <a:pt x="176" y="42"/>
                    </a:lnTo>
                    <a:lnTo>
                      <a:pt x="174" y="48"/>
                    </a:lnTo>
                    <a:lnTo>
                      <a:pt x="170" y="52"/>
                    </a:lnTo>
                    <a:lnTo>
                      <a:pt x="166" y="56"/>
                    </a:lnTo>
                    <a:lnTo>
                      <a:pt x="158" y="58"/>
                    </a:lnTo>
                    <a:lnTo>
                      <a:pt x="154" y="58"/>
                    </a:lnTo>
                    <a:lnTo>
                      <a:pt x="148" y="56"/>
                    </a:lnTo>
                    <a:lnTo>
                      <a:pt x="140" y="50"/>
                    </a:lnTo>
                    <a:lnTo>
                      <a:pt x="132" y="44"/>
                    </a:lnTo>
                    <a:lnTo>
                      <a:pt x="122" y="40"/>
                    </a:lnTo>
                    <a:lnTo>
                      <a:pt x="118" y="38"/>
                    </a:lnTo>
                    <a:lnTo>
                      <a:pt x="112" y="38"/>
                    </a:lnTo>
                    <a:lnTo>
                      <a:pt x="108" y="38"/>
                    </a:lnTo>
                    <a:lnTo>
                      <a:pt x="104" y="36"/>
                    </a:lnTo>
                    <a:lnTo>
                      <a:pt x="98" y="32"/>
                    </a:lnTo>
                    <a:lnTo>
                      <a:pt x="94" y="26"/>
                    </a:lnTo>
                    <a:lnTo>
                      <a:pt x="90" y="20"/>
                    </a:lnTo>
                    <a:lnTo>
                      <a:pt x="86" y="18"/>
                    </a:lnTo>
                    <a:lnTo>
                      <a:pt x="80" y="16"/>
                    </a:lnTo>
                    <a:lnTo>
                      <a:pt x="56" y="10"/>
                    </a:lnTo>
                    <a:lnTo>
                      <a:pt x="44" y="6"/>
                    </a:lnTo>
                    <a:lnTo>
                      <a:pt x="32" y="0"/>
                    </a:lnTo>
                    <a:lnTo>
                      <a:pt x="28" y="4"/>
                    </a:lnTo>
                    <a:lnTo>
                      <a:pt x="28" y="10"/>
                    </a:lnTo>
                    <a:lnTo>
                      <a:pt x="28" y="14"/>
                    </a:lnTo>
                    <a:lnTo>
                      <a:pt x="28" y="20"/>
                    </a:lnTo>
                    <a:lnTo>
                      <a:pt x="18" y="26"/>
                    </a:lnTo>
                    <a:lnTo>
                      <a:pt x="12" y="32"/>
                    </a:lnTo>
                    <a:lnTo>
                      <a:pt x="8" y="38"/>
                    </a:lnTo>
                    <a:lnTo>
                      <a:pt x="8" y="42"/>
                    </a:lnTo>
                    <a:lnTo>
                      <a:pt x="10" y="44"/>
                    </a:lnTo>
                    <a:lnTo>
                      <a:pt x="4" y="56"/>
                    </a:lnTo>
                    <a:lnTo>
                      <a:pt x="0" y="60"/>
                    </a:lnTo>
                    <a:lnTo>
                      <a:pt x="0" y="66"/>
                    </a:lnTo>
                    <a:lnTo>
                      <a:pt x="0" y="74"/>
                    </a:lnTo>
                    <a:lnTo>
                      <a:pt x="2" y="80"/>
                    </a:lnTo>
                    <a:lnTo>
                      <a:pt x="4" y="86"/>
                    </a:lnTo>
                    <a:lnTo>
                      <a:pt x="4" y="94"/>
                    </a:lnTo>
                    <a:lnTo>
                      <a:pt x="6" y="128"/>
                    </a:lnTo>
                    <a:lnTo>
                      <a:pt x="2" y="134"/>
                    </a:lnTo>
                    <a:lnTo>
                      <a:pt x="0" y="142"/>
                    </a:lnTo>
                    <a:lnTo>
                      <a:pt x="2" y="146"/>
                    </a:lnTo>
                    <a:lnTo>
                      <a:pt x="4" y="150"/>
                    </a:lnTo>
                    <a:lnTo>
                      <a:pt x="10" y="164"/>
                    </a:lnTo>
                    <a:lnTo>
                      <a:pt x="12" y="170"/>
                    </a:lnTo>
                    <a:lnTo>
                      <a:pt x="18" y="174"/>
                    </a:lnTo>
                    <a:lnTo>
                      <a:pt x="30" y="178"/>
                    </a:lnTo>
                    <a:lnTo>
                      <a:pt x="34" y="180"/>
                    </a:lnTo>
                    <a:lnTo>
                      <a:pt x="38" y="186"/>
                    </a:lnTo>
                    <a:lnTo>
                      <a:pt x="42" y="196"/>
                    </a:lnTo>
                    <a:lnTo>
                      <a:pt x="44" y="196"/>
                    </a:lnTo>
                    <a:lnTo>
                      <a:pt x="48" y="196"/>
                    </a:lnTo>
                    <a:lnTo>
                      <a:pt x="58" y="196"/>
                    </a:lnTo>
                    <a:lnTo>
                      <a:pt x="64" y="198"/>
                    </a:lnTo>
                    <a:lnTo>
                      <a:pt x="70" y="200"/>
                    </a:lnTo>
                    <a:lnTo>
                      <a:pt x="74" y="204"/>
                    </a:lnTo>
                    <a:lnTo>
                      <a:pt x="78" y="210"/>
                    </a:lnTo>
                    <a:lnTo>
                      <a:pt x="110" y="196"/>
                    </a:lnTo>
                    <a:lnTo>
                      <a:pt x="247" y="270"/>
                    </a:lnTo>
                    <a:lnTo>
                      <a:pt x="251" y="262"/>
                    </a:lnTo>
                    <a:lnTo>
                      <a:pt x="265" y="262"/>
                    </a:lnTo>
                    <a:lnTo>
                      <a:pt x="265" y="22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0" name="Freeform 85"/>
              <p:cNvSpPr>
                <a:spLocks/>
              </p:cNvSpPr>
              <p:nvPr/>
            </p:nvSpPr>
            <p:spPr bwMode="auto">
              <a:xfrm>
                <a:off x="3755937" y="2678130"/>
                <a:ext cx="545019" cy="570517"/>
              </a:xfrm>
              <a:custGeom>
                <a:avLst/>
                <a:gdLst/>
                <a:ahLst/>
                <a:cxnLst>
                  <a:cxn ang="0">
                    <a:pos x="118" y="38"/>
                  </a:cxn>
                  <a:cxn ang="0">
                    <a:pos x="134" y="28"/>
                  </a:cxn>
                  <a:cxn ang="0">
                    <a:pos x="158" y="16"/>
                  </a:cxn>
                  <a:cxn ang="0">
                    <a:pos x="200" y="6"/>
                  </a:cxn>
                  <a:cxn ang="0">
                    <a:pos x="218" y="6"/>
                  </a:cxn>
                  <a:cxn ang="0">
                    <a:pos x="226" y="10"/>
                  </a:cxn>
                  <a:cxn ang="0">
                    <a:pos x="236" y="8"/>
                  </a:cxn>
                  <a:cxn ang="0">
                    <a:pos x="242" y="4"/>
                  </a:cxn>
                  <a:cxn ang="0">
                    <a:pos x="268" y="2"/>
                  </a:cxn>
                  <a:cxn ang="0">
                    <a:pos x="278" y="12"/>
                  </a:cxn>
                  <a:cxn ang="0">
                    <a:pos x="276" y="38"/>
                  </a:cxn>
                  <a:cxn ang="0">
                    <a:pos x="274" y="52"/>
                  </a:cxn>
                  <a:cxn ang="0">
                    <a:pos x="268" y="58"/>
                  </a:cxn>
                  <a:cxn ang="0">
                    <a:pos x="264" y="66"/>
                  </a:cxn>
                  <a:cxn ang="0">
                    <a:pos x="270" y="78"/>
                  </a:cxn>
                  <a:cxn ang="0">
                    <a:pos x="276" y="86"/>
                  </a:cxn>
                  <a:cxn ang="0">
                    <a:pos x="284" y="98"/>
                  </a:cxn>
                  <a:cxn ang="0">
                    <a:pos x="292" y="110"/>
                  </a:cxn>
                  <a:cxn ang="0">
                    <a:pos x="298" y="136"/>
                  </a:cxn>
                  <a:cxn ang="0">
                    <a:pos x="300" y="150"/>
                  </a:cxn>
                  <a:cxn ang="0">
                    <a:pos x="304" y="162"/>
                  </a:cxn>
                  <a:cxn ang="0">
                    <a:pos x="306" y="204"/>
                  </a:cxn>
                  <a:cxn ang="0">
                    <a:pos x="300" y="218"/>
                  </a:cxn>
                  <a:cxn ang="0">
                    <a:pos x="304" y="226"/>
                  </a:cxn>
                  <a:cxn ang="0">
                    <a:pos x="312" y="246"/>
                  </a:cxn>
                  <a:cxn ang="0">
                    <a:pos x="330" y="254"/>
                  </a:cxn>
                  <a:cxn ang="0">
                    <a:pos x="338" y="262"/>
                  </a:cxn>
                  <a:cxn ang="0">
                    <a:pos x="266" y="322"/>
                  </a:cxn>
                  <a:cxn ang="0">
                    <a:pos x="196" y="358"/>
                  </a:cxn>
                  <a:cxn ang="0">
                    <a:pos x="184" y="338"/>
                  </a:cxn>
                  <a:cxn ang="0">
                    <a:pos x="164" y="326"/>
                  </a:cxn>
                  <a:cxn ang="0">
                    <a:pos x="160" y="316"/>
                  </a:cxn>
                  <a:cxn ang="0">
                    <a:pos x="0" y="172"/>
                  </a:cxn>
                  <a:cxn ang="0">
                    <a:pos x="20" y="156"/>
                  </a:cxn>
                  <a:cxn ang="0">
                    <a:pos x="52" y="142"/>
                  </a:cxn>
                  <a:cxn ang="0">
                    <a:pos x="60" y="134"/>
                  </a:cxn>
                  <a:cxn ang="0">
                    <a:pos x="72" y="126"/>
                  </a:cxn>
                  <a:cxn ang="0">
                    <a:pos x="78" y="122"/>
                  </a:cxn>
                  <a:cxn ang="0">
                    <a:pos x="78" y="110"/>
                  </a:cxn>
                  <a:cxn ang="0">
                    <a:pos x="92" y="104"/>
                  </a:cxn>
                  <a:cxn ang="0">
                    <a:pos x="104" y="100"/>
                  </a:cxn>
                  <a:cxn ang="0">
                    <a:pos x="118" y="100"/>
                  </a:cxn>
                  <a:cxn ang="0">
                    <a:pos x="122" y="94"/>
                  </a:cxn>
                  <a:cxn ang="0">
                    <a:pos x="104" y="40"/>
                  </a:cxn>
                </a:cxnLst>
                <a:rect l="0" t="0" r="r" b="b"/>
                <a:pathLst>
                  <a:path w="342" h="358">
                    <a:moveTo>
                      <a:pt x="106" y="40"/>
                    </a:moveTo>
                    <a:lnTo>
                      <a:pt x="118" y="38"/>
                    </a:lnTo>
                    <a:lnTo>
                      <a:pt x="126" y="34"/>
                    </a:lnTo>
                    <a:lnTo>
                      <a:pt x="134" y="28"/>
                    </a:lnTo>
                    <a:lnTo>
                      <a:pt x="142" y="22"/>
                    </a:lnTo>
                    <a:lnTo>
                      <a:pt x="158" y="16"/>
                    </a:lnTo>
                    <a:lnTo>
                      <a:pt x="178" y="10"/>
                    </a:lnTo>
                    <a:lnTo>
                      <a:pt x="200" y="6"/>
                    </a:lnTo>
                    <a:lnTo>
                      <a:pt x="214" y="6"/>
                    </a:lnTo>
                    <a:lnTo>
                      <a:pt x="218" y="6"/>
                    </a:lnTo>
                    <a:lnTo>
                      <a:pt x="222" y="8"/>
                    </a:lnTo>
                    <a:lnTo>
                      <a:pt x="226" y="10"/>
                    </a:lnTo>
                    <a:lnTo>
                      <a:pt x="230" y="10"/>
                    </a:lnTo>
                    <a:lnTo>
                      <a:pt x="236" y="8"/>
                    </a:lnTo>
                    <a:lnTo>
                      <a:pt x="240" y="6"/>
                    </a:lnTo>
                    <a:lnTo>
                      <a:pt x="242" y="4"/>
                    </a:lnTo>
                    <a:lnTo>
                      <a:pt x="248" y="2"/>
                    </a:lnTo>
                    <a:lnTo>
                      <a:pt x="268" y="2"/>
                    </a:lnTo>
                    <a:lnTo>
                      <a:pt x="280" y="0"/>
                    </a:lnTo>
                    <a:lnTo>
                      <a:pt x="278" y="12"/>
                    </a:lnTo>
                    <a:lnTo>
                      <a:pt x="276" y="24"/>
                    </a:lnTo>
                    <a:lnTo>
                      <a:pt x="276" y="38"/>
                    </a:lnTo>
                    <a:lnTo>
                      <a:pt x="276" y="44"/>
                    </a:lnTo>
                    <a:lnTo>
                      <a:pt x="274" y="52"/>
                    </a:lnTo>
                    <a:lnTo>
                      <a:pt x="272" y="56"/>
                    </a:lnTo>
                    <a:lnTo>
                      <a:pt x="268" y="58"/>
                    </a:lnTo>
                    <a:lnTo>
                      <a:pt x="264" y="62"/>
                    </a:lnTo>
                    <a:lnTo>
                      <a:pt x="264" y="66"/>
                    </a:lnTo>
                    <a:lnTo>
                      <a:pt x="264" y="72"/>
                    </a:lnTo>
                    <a:lnTo>
                      <a:pt x="270" y="78"/>
                    </a:lnTo>
                    <a:lnTo>
                      <a:pt x="274" y="82"/>
                    </a:lnTo>
                    <a:lnTo>
                      <a:pt x="276" y="86"/>
                    </a:lnTo>
                    <a:lnTo>
                      <a:pt x="280" y="92"/>
                    </a:lnTo>
                    <a:lnTo>
                      <a:pt x="284" y="98"/>
                    </a:lnTo>
                    <a:lnTo>
                      <a:pt x="288" y="104"/>
                    </a:lnTo>
                    <a:lnTo>
                      <a:pt x="292" y="110"/>
                    </a:lnTo>
                    <a:lnTo>
                      <a:pt x="298" y="138"/>
                    </a:lnTo>
                    <a:lnTo>
                      <a:pt x="298" y="136"/>
                    </a:lnTo>
                    <a:lnTo>
                      <a:pt x="300" y="142"/>
                    </a:lnTo>
                    <a:lnTo>
                      <a:pt x="300" y="150"/>
                    </a:lnTo>
                    <a:lnTo>
                      <a:pt x="302" y="156"/>
                    </a:lnTo>
                    <a:lnTo>
                      <a:pt x="304" y="162"/>
                    </a:lnTo>
                    <a:lnTo>
                      <a:pt x="304" y="170"/>
                    </a:lnTo>
                    <a:lnTo>
                      <a:pt x="306" y="204"/>
                    </a:lnTo>
                    <a:lnTo>
                      <a:pt x="302" y="210"/>
                    </a:lnTo>
                    <a:lnTo>
                      <a:pt x="300" y="218"/>
                    </a:lnTo>
                    <a:lnTo>
                      <a:pt x="302" y="222"/>
                    </a:lnTo>
                    <a:lnTo>
                      <a:pt x="304" y="226"/>
                    </a:lnTo>
                    <a:lnTo>
                      <a:pt x="310" y="240"/>
                    </a:lnTo>
                    <a:lnTo>
                      <a:pt x="312" y="246"/>
                    </a:lnTo>
                    <a:lnTo>
                      <a:pt x="318" y="250"/>
                    </a:lnTo>
                    <a:lnTo>
                      <a:pt x="330" y="254"/>
                    </a:lnTo>
                    <a:lnTo>
                      <a:pt x="334" y="256"/>
                    </a:lnTo>
                    <a:lnTo>
                      <a:pt x="338" y="262"/>
                    </a:lnTo>
                    <a:lnTo>
                      <a:pt x="342" y="272"/>
                    </a:lnTo>
                    <a:lnTo>
                      <a:pt x="266" y="322"/>
                    </a:lnTo>
                    <a:lnTo>
                      <a:pt x="238" y="352"/>
                    </a:lnTo>
                    <a:lnTo>
                      <a:pt x="196" y="358"/>
                    </a:lnTo>
                    <a:lnTo>
                      <a:pt x="196" y="342"/>
                    </a:lnTo>
                    <a:lnTo>
                      <a:pt x="184" y="338"/>
                    </a:lnTo>
                    <a:lnTo>
                      <a:pt x="172" y="334"/>
                    </a:lnTo>
                    <a:lnTo>
                      <a:pt x="164" y="326"/>
                    </a:lnTo>
                    <a:lnTo>
                      <a:pt x="160" y="320"/>
                    </a:lnTo>
                    <a:lnTo>
                      <a:pt x="160" y="316"/>
                    </a:lnTo>
                    <a:lnTo>
                      <a:pt x="0" y="196"/>
                    </a:lnTo>
                    <a:lnTo>
                      <a:pt x="0" y="172"/>
                    </a:lnTo>
                    <a:lnTo>
                      <a:pt x="10" y="160"/>
                    </a:lnTo>
                    <a:lnTo>
                      <a:pt x="20" y="156"/>
                    </a:lnTo>
                    <a:lnTo>
                      <a:pt x="36" y="150"/>
                    </a:lnTo>
                    <a:lnTo>
                      <a:pt x="52" y="142"/>
                    </a:lnTo>
                    <a:lnTo>
                      <a:pt x="58" y="138"/>
                    </a:lnTo>
                    <a:lnTo>
                      <a:pt x="60" y="134"/>
                    </a:lnTo>
                    <a:lnTo>
                      <a:pt x="66" y="128"/>
                    </a:lnTo>
                    <a:lnTo>
                      <a:pt x="72" y="126"/>
                    </a:lnTo>
                    <a:lnTo>
                      <a:pt x="76" y="124"/>
                    </a:lnTo>
                    <a:lnTo>
                      <a:pt x="78" y="122"/>
                    </a:lnTo>
                    <a:lnTo>
                      <a:pt x="78" y="120"/>
                    </a:lnTo>
                    <a:lnTo>
                      <a:pt x="78" y="110"/>
                    </a:lnTo>
                    <a:lnTo>
                      <a:pt x="86" y="108"/>
                    </a:lnTo>
                    <a:lnTo>
                      <a:pt x="92" y="104"/>
                    </a:lnTo>
                    <a:lnTo>
                      <a:pt x="98" y="100"/>
                    </a:lnTo>
                    <a:lnTo>
                      <a:pt x="104" y="100"/>
                    </a:lnTo>
                    <a:lnTo>
                      <a:pt x="114" y="100"/>
                    </a:lnTo>
                    <a:lnTo>
                      <a:pt x="118" y="100"/>
                    </a:lnTo>
                    <a:lnTo>
                      <a:pt x="120" y="98"/>
                    </a:lnTo>
                    <a:lnTo>
                      <a:pt x="122" y="94"/>
                    </a:lnTo>
                    <a:lnTo>
                      <a:pt x="112" y="66"/>
                    </a:lnTo>
                    <a:lnTo>
                      <a:pt x="104" y="40"/>
                    </a:lnTo>
                    <a:lnTo>
                      <a:pt x="106" y="4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1" name="Freeform 86"/>
              <p:cNvSpPr>
                <a:spLocks/>
              </p:cNvSpPr>
              <p:nvPr/>
            </p:nvSpPr>
            <p:spPr bwMode="auto">
              <a:xfrm>
                <a:off x="3641196" y="2719564"/>
                <a:ext cx="309163" cy="264541"/>
              </a:xfrm>
              <a:custGeom>
                <a:avLst/>
                <a:gdLst/>
                <a:ahLst/>
                <a:cxnLst>
                  <a:cxn ang="0">
                    <a:pos x="72" y="164"/>
                  </a:cxn>
                  <a:cxn ang="0">
                    <a:pos x="72" y="146"/>
                  </a:cxn>
                  <a:cxn ang="0">
                    <a:pos x="82" y="134"/>
                  </a:cxn>
                  <a:cxn ang="0">
                    <a:pos x="92" y="130"/>
                  </a:cxn>
                  <a:cxn ang="0">
                    <a:pos x="108" y="124"/>
                  </a:cxn>
                  <a:cxn ang="0">
                    <a:pos x="124" y="116"/>
                  </a:cxn>
                  <a:cxn ang="0">
                    <a:pos x="130" y="112"/>
                  </a:cxn>
                  <a:cxn ang="0">
                    <a:pos x="132" y="108"/>
                  </a:cxn>
                  <a:cxn ang="0">
                    <a:pos x="138" y="102"/>
                  </a:cxn>
                  <a:cxn ang="0">
                    <a:pos x="144" y="100"/>
                  </a:cxn>
                  <a:cxn ang="0">
                    <a:pos x="148" y="98"/>
                  </a:cxn>
                  <a:cxn ang="0">
                    <a:pos x="150" y="96"/>
                  </a:cxn>
                  <a:cxn ang="0">
                    <a:pos x="150" y="94"/>
                  </a:cxn>
                  <a:cxn ang="0">
                    <a:pos x="150" y="84"/>
                  </a:cxn>
                  <a:cxn ang="0">
                    <a:pos x="158" y="82"/>
                  </a:cxn>
                  <a:cxn ang="0">
                    <a:pos x="164" y="78"/>
                  </a:cxn>
                  <a:cxn ang="0">
                    <a:pos x="170" y="74"/>
                  </a:cxn>
                  <a:cxn ang="0">
                    <a:pos x="176" y="74"/>
                  </a:cxn>
                  <a:cxn ang="0">
                    <a:pos x="186" y="74"/>
                  </a:cxn>
                  <a:cxn ang="0">
                    <a:pos x="190" y="74"/>
                  </a:cxn>
                  <a:cxn ang="0">
                    <a:pos x="192" y="72"/>
                  </a:cxn>
                  <a:cxn ang="0">
                    <a:pos x="194" y="68"/>
                  </a:cxn>
                  <a:cxn ang="0">
                    <a:pos x="184" y="40"/>
                  </a:cxn>
                  <a:cxn ang="0">
                    <a:pos x="176" y="14"/>
                  </a:cxn>
                  <a:cxn ang="0">
                    <a:pos x="178" y="14"/>
                  </a:cxn>
                  <a:cxn ang="0">
                    <a:pos x="158" y="16"/>
                  </a:cxn>
                  <a:cxn ang="0">
                    <a:pos x="146" y="14"/>
                  </a:cxn>
                  <a:cxn ang="0">
                    <a:pos x="136" y="12"/>
                  </a:cxn>
                  <a:cxn ang="0">
                    <a:pos x="134" y="10"/>
                  </a:cxn>
                  <a:cxn ang="0">
                    <a:pos x="132" y="6"/>
                  </a:cxn>
                  <a:cxn ang="0">
                    <a:pos x="130" y="2"/>
                  </a:cxn>
                  <a:cxn ang="0">
                    <a:pos x="126" y="0"/>
                  </a:cxn>
                  <a:cxn ang="0">
                    <a:pos x="122" y="2"/>
                  </a:cxn>
                  <a:cxn ang="0">
                    <a:pos x="118" y="4"/>
                  </a:cxn>
                  <a:cxn ang="0">
                    <a:pos x="114" y="16"/>
                  </a:cxn>
                  <a:cxn ang="0">
                    <a:pos x="110" y="28"/>
                  </a:cxn>
                  <a:cxn ang="0">
                    <a:pos x="106" y="36"/>
                  </a:cxn>
                  <a:cxn ang="0">
                    <a:pos x="98" y="44"/>
                  </a:cxn>
                  <a:cxn ang="0">
                    <a:pos x="88" y="48"/>
                  </a:cxn>
                  <a:cxn ang="0">
                    <a:pos x="80" y="56"/>
                  </a:cxn>
                  <a:cxn ang="0">
                    <a:pos x="70" y="64"/>
                  </a:cxn>
                  <a:cxn ang="0">
                    <a:pos x="66" y="70"/>
                  </a:cxn>
                  <a:cxn ang="0">
                    <a:pos x="64" y="76"/>
                  </a:cxn>
                  <a:cxn ang="0">
                    <a:pos x="64" y="88"/>
                  </a:cxn>
                  <a:cxn ang="0">
                    <a:pos x="62" y="102"/>
                  </a:cxn>
                  <a:cxn ang="0">
                    <a:pos x="58" y="116"/>
                  </a:cxn>
                  <a:cxn ang="0">
                    <a:pos x="54" y="122"/>
                  </a:cxn>
                  <a:cxn ang="0">
                    <a:pos x="48" y="128"/>
                  </a:cxn>
                  <a:cxn ang="0">
                    <a:pos x="34" y="140"/>
                  </a:cxn>
                  <a:cxn ang="0">
                    <a:pos x="26" y="146"/>
                  </a:cxn>
                  <a:cxn ang="0">
                    <a:pos x="20" y="150"/>
                  </a:cxn>
                  <a:cxn ang="0">
                    <a:pos x="12" y="154"/>
                  </a:cxn>
                  <a:cxn ang="0">
                    <a:pos x="4" y="158"/>
                  </a:cxn>
                  <a:cxn ang="0">
                    <a:pos x="0" y="166"/>
                  </a:cxn>
                  <a:cxn ang="0">
                    <a:pos x="72" y="164"/>
                  </a:cxn>
                </a:cxnLst>
                <a:rect l="0" t="0" r="r" b="b"/>
                <a:pathLst>
                  <a:path w="194" h="166">
                    <a:moveTo>
                      <a:pt x="72" y="164"/>
                    </a:moveTo>
                    <a:lnTo>
                      <a:pt x="72" y="146"/>
                    </a:lnTo>
                    <a:lnTo>
                      <a:pt x="82" y="134"/>
                    </a:lnTo>
                    <a:lnTo>
                      <a:pt x="92" y="130"/>
                    </a:lnTo>
                    <a:lnTo>
                      <a:pt x="108" y="124"/>
                    </a:lnTo>
                    <a:lnTo>
                      <a:pt x="124" y="116"/>
                    </a:lnTo>
                    <a:lnTo>
                      <a:pt x="130" y="112"/>
                    </a:lnTo>
                    <a:lnTo>
                      <a:pt x="132" y="108"/>
                    </a:lnTo>
                    <a:lnTo>
                      <a:pt x="138" y="102"/>
                    </a:lnTo>
                    <a:lnTo>
                      <a:pt x="144" y="100"/>
                    </a:lnTo>
                    <a:lnTo>
                      <a:pt x="148" y="98"/>
                    </a:lnTo>
                    <a:lnTo>
                      <a:pt x="150" y="96"/>
                    </a:lnTo>
                    <a:lnTo>
                      <a:pt x="150" y="94"/>
                    </a:lnTo>
                    <a:lnTo>
                      <a:pt x="150" y="84"/>
                    </a:lnTo>
                    <a:lnTo>
                      <a:pt x="158" y="82"/>
                    </a:lnTo>
                    <a:lnTo>
                      <a:pt x="164" y="78"/>
                    </a:lnTo>
                    <a:lnTo>
                      <a:pt x="170" y="74"/>
                    </a:lnTo>
                    <a:lnTo>
                      <a:pt x="176" y="74"/>
                    </a:lnTo>
                    <a:lnTo>
                      <a:pt x="186" y="74"/>
                    </a:lnTo>
                    <a:lnTo>
                      <a:pt x="190" y="74"/>
                    </a:lnTo>
                    <a:lnTo>
                      <a:pt x="192" y="72"/>
                    </a:lnTo>
                    <a:lnTo>
                      <a:pt x="194" y="68"/>
                    </a:lnTo>
                    <a:lnTo>
                      <a:pt x="184" y="40"/>
                    </a:lnTo>
                    <a:lnTo>
                      <a:pt x="176" y="14"/>
                    </a:lnTo>
                    <a:lnTo>
                      <a:pt x="178" y="14"/>
                    </a:lnTo>
                    <a:lnTo>
                      <a:pt x="158" y="16"/>
                    </a:lnTo>
                    <a:lnTo>
                      <a:pt x="146" y="14"/>
                    </a:lnTo>
                    <a:lnTo>
                      <a:pt x="136" y="12"/>
                    </a:lnTo>
                    <a:lnTo>
                      <a:pt x="134" y="10"/>
                    </a:lnTo>
                    <a:lnTo>
                      <a:pt x="132" y="6"/>
                    </a:lnTo>
                    <a:lnTo>
                      <a:pt x="130" y="2"/>
                    </a:lnTo>
                    <a:lnTo>
                      <a:pt x="126" y="0"/>
                    </a:lnTo>
                    <a:lnTo>
                      <a:pt x="122" y="2"/>
                    </a:lnTo>
                    <a:lnTo>
                      <a:pt x="118" y="4"/>
                    </a:lnTo>
                    <a:lnTo>
                      <a:pt x="114" y="16"/>
                    </a:lnTo>
                    <a:lnTo>
                      <a:pt x="110" y="28"/>
                    </a:lnTo>
                    <a:lnTo>
                      <a:pt x="106" y="36"/>
                    </a:lnTo>
                    <a:lnTo>
                      <a:pt x="98" y="44"/>
                    </a:lnTo>
                    <a:lnTo>
                      <a:pt x="88" y="48"/>
                    </a:lnTo>
                    <a:lnTo>
                      <a:pt x="80" y="56"/>
                    </a:lnTo>
                    <a:lnTo>
                      <a:pt x="70" y="64"/>
                    </a:lnTo>
                    <a:lnTo>
                      <a:pt x="66" y="70"/>
                    </a:lnTo>
                    <a:lnTo>
                      <a:pt x="64" y="76"/>
                    </a:lnTo>
                    <a:lnTo>
                      <a:pt x="64" y="88"/>
                    </a:lnTo>
                    <a:lnTo>
                      <a:pt x="62" y="102"/>
                    </a:lnTo>
                    <a:lnTo>
                      <a:pt x="58" y="116"/>
                    </a:lnTo>
                    <a:lnTo>
                      <a:pt x="54" y="122"/>
                    </a:lnTo>
                    <a:lnTo>
                      <a:pt x="48" y="128"/>
                    </a:lnTo>
                    <a:lnTo>
                      <a:pt x="34" y="140"/>
                    </a:lnTo>
                    <a:lnTo>
                      <a:pt x="26" y="146"/>
                    </a:lnTo>
                    <a:lnTo>
                      <a:pt x="20" y="150"/>
                    </a:lnTo>
                    <a:lnTo>
                      <a:pt x="12" y="154"/>
                    </a:lnTo>
                    <a:lnTo>
                      <a:pt x="4" y="158"/>
                    </a:lnTo>
                    <a:lnTo>
                      <a:pt x="0" y="166"/>
                    </a:lnTo>
                    <a:lnTo>
                      <a:pt x="72" y="16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2" name="Freeform 87"/>
              <p:cNvSpPr>
                <a:spLocks/>
              </p:cNvSpPr>
              <p:nvPr/>
            </p:nvSpPr>
            <p:spPr bwMode="auto">
              <a:xfrm>
                <a:off x="4348765" y="3111595"/>
                <a:ext cx="288445" cy="500397"/>
              </a:xfrm>
              <a:custGeom>
                <a:avLst/>
                <a:gdLst/>
                <a:ahLst/>
                <a:cxnLst>
                  <a:cxn ang="0">
                    <a:pos x="181" y="148"/>
                  </a:cxn>
                  <a:cxn ang="0">
                    <a:pos x="165" y="154"/>
                  </a:cxn>
                  <a:cxn ang="0">
                    <a:pos x="157" y="168"/>
                  </a:cxn>
                  <a:cxn ang="0">
                    <a:pos x="151" y="184"/>
                  </a:cxn>
                  <a:cxn ang="0">
                    <a:pos x="149" y="208"/>
                  </a:cxn>
                  <a:cxn ang="0">
                    <a:pos x="145" y="216"/>
                  </a:cxn>
                  <a:cxn ang="0">
                    <a:pos x="155" y="220"/>
                  </a:cxn>
                  <a:cxn ang="0">
                    <a:pos x="159" y="232"/>
                  </a:cxn>
                  <a:cxn ang="0">
                    <a:pos x="165" y="244"/>
                  </a:cxn>
                  <a:cxn ang="0">
                    <a:pos x="153" y="244"/>
                  </a:cxn>
                  <a:cxn ang="0">
                    <a:pos x="141" y="254"/>
                  </a:cxn>
                  <a:cxn ang="0">
                    <a:pos x="133" y="274"/>
                  </a:cxn>
                  <a:cxn ang="0">
                    <a:pos x="127" y="278"/>
                  </a:cxn>
                  <a:cxn ang="0">
                    <a:pos x="96" y="282"/>
                  </a:cxn>
                  <a:cxn ang="0">
                    <a:pos x="92" y="296"/>
                  </a:cxn>
                  <a:cxn ang="0">
                    <a:pos x="82" y="304"/>
                  </a:cxn>
                  <a:cxn ang="0">
                    <a:pos x="56" y="310"/>
                  </a:cxn>
                  <a:cxn ang="0">
                    <a:pos x="50" y="306"/>
                  </a:cxn>
                  <a:cxn ang="0">
                    <a:pos x="42" y="312"/>
                  </a:cxn>
                  <a:cxn ang="0">
                    <a:pos x="38" y="312"/>
                  </a:cxn>
                  <a:cxn ang="0">
                    <a:pos x="32" y="294"/>
                  </a:cxn>
                  <a:cxn ang="0">
                    <a:pos x="14" y="274"/>
                  </a:cxn>
                  <a:cxn ang="0">
                    <a:pos x="10" y="268"/>
                  </a:cxn>
                  <a:cxn ang="0">
                    <a:pos x="20" y="264"/>
                  </a:cxn>
                  <a:cxn ang="0">
                    <a:pos x="30" y="256"/>
                  </a:cxn>
                  <a:cxn ang="0">
                    <a:pos x="28" y="246"/>
                  </a:cxn>
                  <a:cxn ang="0">
                    <a:pos x="28" y="220"/>
                  </a:cxn>
                  <a:cxn ang="0">
                    <a:pos x="18" y="206"/>
                  </a:cxn>
                  <a:cxn ang="0">
                    <a:pos x="10" y="202"/>
                  </a:cxn>
                  <a:cxn ang="0">
                    <a:pos x="4" y="194"/>
                  </a:cxn>
                  <a:cxn ang="0">
                    <a:pos x="2" y="178"/>
                  </a:cxn>
                  <a:cxn ang="0">
                    <a:pos x="8" y="160"/>
                  </a:cxn>
                  <a:cxn ang="0">
                    <a:pos x="24" y="140"/>
                  </a:cxn>
                  <a:cxn ang="0">
                    <a:pos x="32" y="126"/>
                  </a:cxn>
                  <a:cxn ang="0">
                    <a:pos x="32" y="76"/>
                  </a:cxn>
                  <a:cxn ang="0">
                    <a:pos x="36" y="68"/>
                  </a:cxn>
                  <a:cxn ang="0">
                    <a:pos x="36" y="50"/>
                  </a:cxn>
                  <a:cxn ang="0">
                    <a:pos x="24" y="22"/>
                  </a:cxn>
                  <a:cxn ang="0">
                    <a:pos x="22" y="6"/>
                  </a:cxn>
                  <a:cxn ang="0">
                    <a:pos x="175" y="74"/>
                  </a:cxn>
                </a:cxnLst>
                <a:rect l="0" t="0" r="r" b="b"/>
                <a:pathLst>
                  <a:path w="181" h="314">
                    <a:moveTo>
                      <a:pt x="175" y="72"/>
                    </a:moveTo>
                    <a:lnTo>
                      <a:pt x="181" y="148"/>
                    </a:lnTo>
                    <a:lnTo>
                      <a:pt x="171" y="150"/>
                    </a:lnTo>
                    <a:lnTo>
                      <a:pt x="165" y="154"/>
                    </a:lnTo>
                    <a:lnTo>
                      <a:pt x="159" y="160"/>
                    </a:lnTo>
                    <a:lnTo>
                      <a:pt x="157" y="168"/>
                    </a:lnTo>
                    <a:lnTo>
                      <a:pt x="153" y="176"/>
                    </a:lnTo>
                    <a:lnTo>
                      <a:pt x="151" y="184"/>
                    </a:lnTo>
                    <a:lnTo>
                      <a:pt x="151" y="204"/>
                    </a:lnTo>
                    <a:lnTo>
                      <a:pt x="149" y="208"/>
                    </a:lnTo>
                    <a:lnTo>
                      <a:pt x="145" y="214"/>
                    </a:lnTo>
                    <a:lnTo>
                      <a:pt x="145" y="216"/>
                    </a:lnTo>
                    <a:lnTo>
                      <a:pt x="147" y="216"/>
                    </a:lnTo>
                    <a:lnTo>
                      <a:pt x="155" y="220"/>
                    </a:lnTo>
                    <a:lnTo>
                      <a:pt x="157" y="228"/>
                    </a:lnTo>
                    <a:lnTo>
                      <a:pt x="159" y="232"/>
                    </a:lnTo>
                    <a:lnTo>
                      <a:pt x="163" y="236"/>
                    </a:lnTo>
                    <a:lnTo>
                      <a:pt x="165" y="244"/>
                    </a:lnTo>
                    <a:lnTo>
                      <a:pt x="157" y="244"/>
                    </a:lnTo>
                    <a:lnTo>
                      <a:pt x="153" y="244"/>
                    </a:lnTo>
                    <a:lnTo>
                      <a:pt x="149" y="246"/>
                    </a:lnTo>
                    <a:lnTo>
                      <a:pt x="141" y="254"/>
                    </a:lnTo>
                    <a:lnTo>
                      <a:pt x="137" y="264"/>
                    </a:lnTo>
                    <a:lnTo>
                      <a:pt x="133" y="274"/>
                    </a:lnTo>
                    <a:lnTo>
                      <a:pt x="131" y="276"/>
                    </a:lnTo>
                    <a:lnTo>
                      <a:pt x="127" y="278"/>
                    </a:lnTo>
                    <a:lnTo>
                      <a:pt x="116" y="280"/>
                    </a:lnTo>
                    <a:lnTo>
                      <a:pt x="96" y="282"/>
                    </a:lnTo>
                    <a:lnTo>
                      <a:pt x="94" y="290"/>
                    </a:lnTo>
                    <a:lnTo>
                      <a:pt x="92" y="296"/>
                    </a:lnTo>
                    <a:lnTo>
                      <a:pt x="88" y="300"/>
                    </a:lnTo>
                    <a:lnTo>
                      <a:pt x="82" y="304"/>
                    </a:lnTo>
                    <a:lnTo>
                      <a:pt x="68" y="308"/>
                    </a:lnTo>
                    <a:lnTo>
                      <a:pt x="56" y="310"/>
                    </a:lnTo>
                    <a:lnTo>
                      <a:pt x="52" y="308"/>
                    </a:lnTo>
                    <a:lnTo>
                      <a:pt x="50" y="306"/>
                    </a:lnTo>
                    <a:lnTo>
                      <a:pt x="46" y="308"/>
                    </a:lnTo>
                    <a:lnTo>
                      <a:pt x="42" y="312"/>
                    </a:lnTo>
                    <a:lnTo>
                      <a:pt x="40" y="314"/>
                    </a:lnTo>
                    <a:lnTo>
                      <a:pt x="38" y="312"/>
                    </a:lnTo>
                    <a:lnTo>
                      <a:pt x="36" y="302"/>
                    </a:lnTo>
                    <a:lnTo>
                      <a:pt x="32" y="294"/>
                    </a:lnTo>
                    <a:lnTo>
                      <a:pt x="22" y="282"/>
                    </a:lnTo>
                    <a:lnTo>
                      <a:pt x="14" y="274"/>
                    </a:lnTo>
                    <a:lnTo>
                      <a:pt x="8" y="270"/>
                    </a:lnTo>
                    <a:lnTo>
                      <a:pt x="10" y="268"/>
                    </a:lnTo>
                    <a:lnTo>
                      <a:pt x="12" y="266"/>
                    </a:lnTo>
                    <a:lnTo>
                      <a:pt x="20" y="264"/>
                    </a:lnTo>
                    <a:lnTo>
                      <a:pt x="38" y="264"/>
                    </a:lnTo>
                    <a:lnTo>
                      <a:pt x="30" y="256"/>
                    </a:lnTo>
                    <a:lnTo>
                      <a:pt x="30" y="252"/>
                    </a:lnTo>
                    <a:lnTo>
                      <a:pt x="28" y="246"/>
                    </a:lnTo>
                    <a:lnTo>
                      <a:pt x="30" y="226"/>
                    </a:lnTo>
                    <a:lnTo>
                      <a:pt x="28" y="220"/>
                    </a:lnTo>
                    <a:lnTo>
                      <a:pt x="24" y="214"/>
                    </a:lnTo>
                    <a:lnTo>
                      <a:pt x="18" y="206"/>
                    </a:lnTo>
                    <a:lnTo>
                      <a:pt x="14" y="200"/>
                    </a:lnTo>
                    <a:lnTo>
                      <a:pt x="10" y="202"/>
                    </a:lnTo>
                    <a:lnTo>
                      <a:pt x="8" y="200"/>
                    </a:lnTo>
                    <a:lnTo>
                      <a:pt x="4" y="194"/>
                    </a:lnTo>
                    <a:lnTo>
                      <a:pt x="0" y="188"/>
                    </a:lnTo>
                    <a:lnTo>
                      <a:pt x="2" y="178"/>
                    </a:lnTo>
                    <a:lnTo>
                      <a:pt x="4" y="168"/>
                    </a:lnTo>
                    <a:lnTo>
                      <a:pt x="8" y="160"/>
                    </a:lnTo>
                    <a:lnTo>
                      <a:pt x="14" y="154"/>
                    </a:lnTo>
                    <a:lnTo>
                      <a:pt x="24" y="140"/>
                    </a:lnTo>
                    <a:lnTo>
                      <a:pt x="28" y="134"/>
                    </a:lnTo>
                    <a:lnTo>
                      <a:pt x="32" y="126"/>
                    </a:lnTo>
                    <a:lnTo>
                      <a:pt x="32" y="82"/>
                    </a:lnTo>
                    <a:lnTo>
                      <a:pt x="32" y="76"/>
                    </a:lnTo>
                    <a:lnTo>
                      <a:pt x="34" y="72"/>
                    </a:lnTo>
                    <a:lnTo>
                      <a:pt x="36" y="68"/>
                    </a:lnTo>
                    <a:lnTo>
                      <a:pt x="38" y="62"/>
                    </a:lnTo>
                    <a:lnTo>
                      <a:pt x="36" y="50"/>
                    </a:lnTo>
                    <a:lnTo>
                      <a:pt x="30" y="36"/>
                    </a:lnTo>
                    <a:lnTo>
                      <a:pt x="24" y="22"/>
                    </a:lnTo>
                    <a:lnTo>
                      <a:pt x="20" y="8"/>
                    </a:lnTo>
                    <a:lnTo>
                      <a:pt x="22" y="6"/>
                    </a:lnTo>
                    <a:lnTo>
                      <a:pt x="38" y="0"/>
                    </a:lnTo>
                    <a:lnTo>
                      <a:pt x="175" y="74"/>
                    </a:lnTo>
                    <a:lnTo>
                      <a:pt x="175" y="7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3" name="Freeform 88"/>
              <p:cNvSpPr>
                <a:spLocks/>
              </p:cNvSpPr>
              <p:nvPr/>
            </p:nvSpPr>
            <p:spPr bwMode="auto">
              <a:xfrm>
                <a:off x="4579840" y="3124344"/>
                <a:ext cx="452589" cy="605577"/>
              </a:xfrm>
              <a:custGeom>
                <a:avLst/>
                <a:gdLst/>
                <a:ahLst/>
                <a:cxnLst>
                  <a:cxn ang="0">
                    <a:pos x="20" y="234"/>
                  </a:cxn>
                  <a:cxn ang="0">
                    <a:pos x="26" y="250"/>
                  </a:cxn>
                  <a:cxn ang="0">
                    <a:pos x="30" y="266"/>
                  </a:cxn>
                  <a:cxn ang="0">
                    <a:pos x="42" y="280"/>
                  </a:cxn>
                  <a:cxn ang="0">
                    <a:pos x="44" y="286"/>
                  </a:cxn>
                  <a:cxn ang="0">
                    <a:pos x="56" y="294"/>
                  </a:cxn>
                  <a:cxn ang="0">
                    <a:pos x="58" y="302"/>
                  </a:cxn>
                  <a:cxn ang="0">
                    <a:pos x="66" y="312"/>
                  </a:cxn>
                  <a:cxn ang="0">
                    <a:pos x="86" y="330"/>
                  </a:cxn>
                  <a:cxn ang="0">
                    <a:pos x="94" y="340"/>
                  </a:cxn>
                  <a:cxn ang="0">
                    <a:pos x="94" y="350"/>
                  </a:cxn>
                  <a:cxn ang="0">
                    <a:pos x="106" y="360"/>
                  </a:cxn>
                  <a:cxn ang="0">
                    <a:pos x="120" y="366"/>
                  </a:cxn>
                  <a:cxn ang="0">
                    <a:pos x="124" y="362"/>
                  </a:cxn>
                  <a:cxn ang="0">
                    <a:pos x="134" y="362"/>
                  </a:cxn>
                  <a:cxn ang="0">
                    <a:pos x="144" y="366"/>
                  </a:cxn>
                  <a:cxn ang="0">
                    <a:pos x="156" y="380"/>
                  </a:cxn>
                  <a:cxn ang="0">
                    <a:pos x="168" y="376"/>
                  </a:cxn>
                  <a:cxn ang="0">
                    <a:pos x="200" y="376"/>
                  </a:cxn>
                  <a:cxn ang="0">
                    <a:pos x="212" y="368"/>
                  </a:cxn>
                  <a:cxn ang="0">
                    <a:pos x="244" y="362"/>
                  </a:cxn>
                  <a:cxn ang="0">
                    <a:pos x="236" y="348"/>
                  </a:cxn>
                  <a:cxn ang="0">
                    <a:pos x="228" y="336"/>
                  </a:cxn>
                  <a:cxn ang="0">
                    <a:pos x="222" y="318"/>
                  </a:cxn>
                  <a:cxn ang="0">
                    <a:pos x="204" y="304"/>
                  </a:cxn>
                  <a:cxn ang="0">
                    <a:pos x="194" y="294"/>
                  </a:cxn>
                  <a:cxn ang="0">
                    <a:pos x="196" y="290"/>
                  </a:cxn>
                  <a:cxn ang="0">
                    <a:pos x="206" y="286"/>
                  </a:cxn>
                  <a:cxn ang="0">
                    <a:pos x="212" y="270"/>
                  </a:cxn>
                  <a:cxn ang="0">
                    <a:pos x="212" y="252"/>
                  </a:cxn>
                  <a:cxn ang="0">
                    <a:pos x="218" y="240"/>
                  </a:cxn>
                  <a:cxn ang="0">
                    <a:pos x="228" y="228"/>
                  </a:cxn>
                  <a:cxn ang="0">
                    <a:pos x="238" y="204"/>
                  </a:cxn>
                  <a:cxn ang="0">
                    <a:pos x="250" y="182"/>
                  </a:cxn>
                  <a:cxn ang="0">
                    <a:pos x="250" y="152"/>
                  </a:cxn>
                  <a:cxn ang="0">
                    <a:pos x="254" y="136"/>
                  </a:cxn>
                  <a:cxn ang="0">
                    <a:pos x="256" y="116"/>
                  </a:cxn>
                  <a:cxn ang="0">
                    <a:pos x="272" y="110"/>
                  </a:cxn>
                  <a:cxn ang="0">
                    <a:pos x="284" y="98"/>
                  </a:cxn>
                  <a:cxn ang="0">
                    <a:pos x="276" y="90"/>
                  </a:cxn>
                  <a:cxn ang="0">
                    <a:pos x="268" y="82"/>
                  </a:cxn>
                  <a:cxn ang="0">
                    <a:pos x="260" y="62"/>
                  </a:cxn>
                  <a:cxn ang="0">
                    <a:pos x="254" y="30"/>
                  </a:cxn>
                  <a:cxn ang="0">
                    <a:pos x="246" y="12"/>
                  </a:cxn>
                  <a:cxn ang="0">
                    <a:pos x="232" y="4"/>
                  </a:cxn>
                  <a:cxn ang="0">
                    <a:pos x="222" y="0"/>
                  </a:cxn>
                  <a:cxn ang="0">
                    <a:pos x="208" y="10"/>
                  </a:cxn>
                  <a:cxn ang="0">
                    <a:pos x="192" y="24"/>
                  </a:cxn>
                  <a:cxn ang="0">
                    <a:pos x="48" y="18"/>
                  </a:cxn>
                  <a:cxn ang="0">
                    <a:pos x="34" y="58"/>
                  </a:cxn>
                  <a:cxn ang="0">
                    <a:pos x="36" y="140"/>
                  </a:cxn>
                  <a:cxn ang="0">
                    <a:pos x="20" y="146"/>
                  </a:cxn>
                  <a:cxn ang="0">
                    <a:pos x="12" y="160"/>
                  </a:cxn>
                  <a:cxn ang="0">
                    <a:pos x="6" y="176"/>
                  </a:cxn>
                  <a:cxn ang="0">
                    <a:pos x="4" y="200"/>
                  </a:cxn>
                  <a:cxn ang="0">
                    <a:pos x="0" y="208"/>
                  </a:cxn>
                  <a:cxn ang="0">
                    <a:pos x="10" y="212"/>
                  </a:cxn>
                  <a:cxn ang="0">
                    <a:pos x="14" y="224"/>
                  </a:cxn>
                  <a:cxn ang="0">
                    <a:pos x="20" y="236"/>
                  </a:cxn>
                </a:cxnLst>
                <a:rect l="0" t="0" r="r" b="b"/>
                <a:pathLst>
                  <a:path w="284" h="380">
                    <a:moveTo>
                      <a:pt x="18" y="234"/>
                    </a:moveTo>
                    <a:lnTo>
                      <a:pt x="20" y="234"/>
                    </a:lnTo>
                    <a:lnTo>
                      <a:pt x="22" y="242"/>
                    </a:lnTo>
                    <a:lnTo>
                      <a:pt x="26" y="250"/>
                    </a:lnTo>
                    <a:lnTo>
                      <a:pt x="28" y="258"/>
                    </a:lnTo>
                    <a:lnTo>
                      <a:pt x="30" y="266"/>
                    </a:lnTo>
                    <a:lnTo>
                      <a:pt x="30" y="280"/>
                    </a:lnTo>
                    <a:lnTo>
                      <a:pt x="42" y="280"/>
                    </a:lnTo>
                    <a:lnTo>
                      <a:pt x="42" y="284"/>
                    </a:lnTo>
                    <a:lnTo>
                      <a:pt x="44" y="286"/>
                    </a:lnTo>
                    <a:lnTo>
                      <a:pt x="50" y="290"/>
                    </a:lnTo>
                    <a:lnTo>
                      <a:pt x="56" y="294"/>
                    </a:lnTo>
                    <a:lnTo>
                      <a:pt x="58" y="296"/>
                    </a:lnTo>
                    <a:lnTo>
                      <a:pt x="58" y="302"/>
                    </a:lnTo>
                    <a:lnTo>
                      <a:pt x="62" y="308"/>
                    </a:lnTo>
                    <a:lnTo>
                      <a:pt x="66" y="312"/>
                    </a:lnTo>
                    <a:lnTo>
                      <a:pt x="76" y="322"/>
                    </a:lnTo>
                    <a:lnTo>
                      <a:pt x="86" y="330"/>
                    </a:lnTo>
                    <a:lnTo>
                      <a:pt x="90" y="334"/>
                    </a:lnTo>
                    <a:lnTo>
                      <a:pt x="94" y="340"/>
                    </a:lnTo>
                    <a:lnTo>
                      <a:pt x="94" y="346"/>
                    </a:lnTo>
                    <a:lnTo>
                      <a:pt x="94" y="350"/>
                    </a:lnTo>
                    <a:lnTo>
                      <a:pt x="96" y="352"/>
                    </a:lnTo>
                    <a:lnTo>
                      <a:pt x="106" y="360"/>
                    </a:lnTo>
                    <a:lnTo>
                      <a:pt x="112" y="362"/>
                    </a:lnTo>
                    <a:lnTo>
                      <a:pt x="120" y="366"/>
                    </a:lnTo>
                    <a:lnTo>
                      <a:pt x="120" y="362"/>
                    </a:lnTo>
                    <a:lnTo>
                      <a:pt x="124" y="362"/>
                    </a:lnTo>
                    <a:lnTo>
                      <a:pt x="128" y="366"/>
                    </a:lnTo>
                    <a:lnTo>
                      <a:pt x="134" y="362"/>
                    </a:lnTo>
                    <a:lnTo>
                      <a:pt x="142" y="362"/>
                    </a:lnTo>
                    <a:lnTo>
                      <a:pt x="144" y="366"/>
                    </a:lnTo>
                    <a:lnTo>
                      <a:pt x="146" y="372"/>
                    </a:lnTo>
                    <a:lnTo>
                      <a:pt x="156" y="380"/>
                    </a:lnTo>
                    <a:lnTo>
                      <a:pt x="160" y="378"/>
                    </a:lnTo>
                    <a:lnTo>
                      <a:pt x="168" y="376"/>
                    </a:lnTo>
                    <a:lnTo>
                      <a:pt x="192" y="376"/>
                    </a:lnTo>
                    <a:lnTo>
                      <a:pt x="200" y="376"/>
                    </a:lnTo>
                    <a:lnTo>
                      <a:pt x="206" y="372"/>
                    </a:lnTo>
                    <a:lnTo>
                      <a:pt x="212" y="368"/>
                    </a:lnTo>
                    <a:lnTo>
                      <a:pt x="216" y="362"/>
                    </a:lnTo>
                    <a:lnTo>
                      <a:pt x="244" y="362"/>
                    </a:lnTo>
                    <a:lnTo>
                      <a:pt x="240" y="354"/>
                    </a:lnTo>
                    <a:lnTo>
                      <a:pt x="236" y="348"/>
                    </a:lnTo>
                    <a:lnTo>
                      <a:pt x="232" y="342"/>
                    </a:lnTo>
                    <a:lnTo>
                      <a:pt x="228" y="336"/>
                    </a:lnTo>
                    <a:lnTo>
                      <a:pt x="226" y="322"/>
                    </a:lnTo>
                    <a:lnTo>
                      <a:pt x="222" y="318"/>
                    </a:lnTo>
                    <a:lnTo>
                      <a:pt x="218" y="314"/>
                    </a:lnTo>
                    <a:lnTo>
                      <a:pt x="204" y="304"/>
                    </a:lnTo>
                    <a:lnTo>
                      <a:pt x="198" y="298"/>
                    </a:lnTo>
                    <a:lnTo>
                      <a:pt x="194" y="294"/>
                    </a:lnTo>
                    <a:lnTo>
                      <a:pt x="194" y="292"/>
                    </a:lnTo>
                    <a:lnTo>
                      <a:pt x="196" y="290"/>
                    </a:lnTo>
                    <a:lnTo>
                      <a:pt x="200" y="288"/>
                    </a:lnTo>
                    <a:lnTo>
                      <a:pt x="206" y="286"/>
                    </a:lnTo>
                    <a:lnTo>
                      <a:pt x="210" y="282"/>
                    </a:lnTo>
                    <a:lnTo>
                      <a:pt x="212" y="270"/>
                    </a:lnTo>
                    <a:lnTo>
                      <a:pt x="212" y="262"/>
                    </a:lnTo>
                    <a:lnTo>
                      <a:pt x="212" y="252"/>
                    </a:lnTo>
                    <a:lnTo>
                      <a:pt x="214" y="242"/>
                    </a:lnTo>
                    <a:lnTo>
                      <a:pt x="218" y="240"/>
                    </a:lnTo>
                    <a:lnTo>
                      <a:pt x="226" y="238"/>
                    </a:lnTo>
                    <a:lnTo>
                      <a:pt x="228" y="228"/>
                    </a:lnTo>
                    <a:lnTo>
                      <a:pt x="230" y="218"/>
                    </a:lnTo>
                    <a:lnTo>
                      <a:pt x="238" y="204"/>
                    </a:lnTo>
                    <a:lnTo>
                      <a:pt x="248" y="190"/>
                    </a:lnTo>
                    <a:lnTo>
                      <a:pt x="250" y="182"/>
                    </a:lnTo>
                    <a:lnTo>
                      <a:pt x="250" y="174"/>
                    </a:lnTo>
                    <a:lnTo>
                      <a:pt x="250" y="152"/>
                    </a:lnTo>
                    <a:lnTo>
                      <a:pt x="252" y="144"/>
                    </a:lnTo>
                    <a:lnTo>
                      <a:pt x="254" y="136"/>
                    </a:lnTo>
                    <a:lnTo>
                      <a:pt x="256" y="128"/>
                    </a:lnTo>
                    <a:lnTo>
                      <a:pt x="256" y="116"/>
                    </a:lnTo>
                    <a:lnTo>
                      <a:pt x="264" y="114"/>
                    </a:lnTo>
                    <a:lnTo>
                      <a:pt x="272" y="110"/>
                    </a:lnTo>
                    <a:lnTo>
                      <a:pt x="280" y="104"/>
                    </a:lnTo>
                    <a:lnTo>
                      <a:pt x="284" y="98"/>
                    </a:lnTo>
                    <a:lnTo>
                      <a:pt x="280" y="94"/>
                    </a:lnTo>
                    <a:lnTo>
                      <a:pt x="276" y="90"/>
                    </a:lnTo>
                    <a:lnTo>
                      <a:pt x="272" y="86"/>
                    </a:lnTo>
                    <a:lnTo>
                      <a:pt x="268" y="82"/>
                    </a:lnTo>
                    <a:lnTo>
                      <a:pt x="264" y="72"/>
                    </a:lnTo>
                    <a:lnTo>
                      <a:pt x="260" y="62"/>
                    </a:lnTo>
                    <a:lnTo>
                      <a:pt x="256" y="40"/>
                    </a:lnTo>
                    <a:lnTo>
                      <a:pt x="254" y="30"/>
                    </a:lnTo>
                    <a:lnTo>
                      <a:pt x="250" y="20"/>
                    </a:lnTo>
                    <a:lnTo>
                      <a:pt x="246" y="12"/>
                    </a:lnTo>
                    <a:lnTo>
                      <a:pt x="238" y="8"/>
                    </a:lnTo>
                    <a:lnTo>
                      <a:pt x="232" y="4"/>
                    </a:lnTo>
                    <a:lnTo>
                      <a:pt x="228" y="0"/>
                    </a:lnTo>
                    <a:lnTo>
                      <a:pt x="222" y="0"/>
                    </a:lnTo>
                    <a:lnTo>
                      <a:pt x="218" y="4"/>
                    </a:lnTo>
                    <a:lnTo>
                      <a:pt x="208" y="10"/>
                    </a:lnTo>
                    <a:lnTo>
                      <a:pt x="202" y="18"/>
                    </a:lnTo>
                    <a:lnTo>
                      <a:pt x="192" y="24"/>
                    </a:lnTo>
                    <a:lnTo>
                      <a:pt x="186" y="18"/>
                    </a:lnTo>
                    <a:lnTo>
                      <a:pt x="48" y="18"/>
                    </a:lnTo>
                    <a:lnTo>
                      <a:pt x="48" y="58"/>
                    </a:lnTo>
                    <a:lnTo>
                      <a:pt x="34" y="58"/>
                    </a:lnTo>
                    <a:lnTo>
                      <a:pt x="30" y="66"/>
                    </a:lnTo>
                    <a:lnTo>
                      <a:pt x="36" y="140"/>
                    </a:lnTo>
                    <a:lnTo>
                      <a:pt x="26" y="142"/>
                    </a:lnTo>
                    <a:lnTo>
                      <a:pt x="20" y="146"/>
                    </a:lnTo>
                    <a:lnTo>
                      <a:pt x="14" y="152"/>
                    </a:lnTo>
                    <a:lnTo>
                      <a:pt x="12" y="160"/>
                    </a:lnTo>
                    <a:lnTo>
                      <a:pt x="8" y="168"/>
                    </a:lnTo>
                    <a:lnTo>
                      <a:pt x="6" y="176"/>
                    </a:lnTo>
                    <a:lnTo>
                      <a:pt x="6" y="196"/>
                    </a:lnTo>
                    <a:lnTo>
                      <a:pt x="4" y="200"/>
                    </a:lnTo>
                    <a:lnTo>
                      <a:pt x="0" y="206"/>
                    </a:lnTo>
                    <a:lnTo>
                      <a:pt x="0" y="208"/>
                    </a:lnTo>
                    <a:lnTo>
                      <a:pt x="2" y="208"/>
                    </a:lnTo>
                    <a:lnTo>
                      <a:pt x="10" y="212"/>
                    </a:lnTo>
                    <a:lnTo>
                      <a:pt x="12" y="220"/>
                    </a:lnTo>
                    <a:lnTo>
                      <a:pt x="14" y="224"/>
                    </a:lnTo>
                    <a:lnTo>
                      <a:pt x="18" y="228"/>
                    </a:lnTo>
                    <a:lnTo>
                      <a:pt x="20" y="236"/>
                    </a:lnTo>
                    <a:lnTo>
                      <a:pt x="18" y="23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4" name="Freeform 89"/>
              <p:cNvSpPr>
                <a:spLocks/>
              </p:cNvSpPr>
              <p:nvPr/>
            </p:nvSpPr>
            <p:spPr bwMode="auto">
              <a:xfrm>
                <a:off x="4889002" y="3280519"/>
                <a:ext cx="401593" cy="452589"/>
              </a:xfrm>
              <a:custGeom>
                <a:avLst/>
                <a:gdLst/>
                <a:ahLst/>
                <a:cxnLst>
                  <a:cxn ang="0">
                    <a:pos x="164" y="96"/>
                  </a:cxn>
                  <a:cxn ang="0">
                    <a:pos x="156" y="112"/>
                  </a:cxn>
                  <a:cxn ang="0">
                    <a:pos x="148" y="130"/>
                  </a:cxn>
                  <a:cxn ang="0">
                    <a:pos x="154" y="138"/>
                  </a:cxn>
                  <a:cxn ang="0">
                    <a:pos x="168" y="134"/>
                  </a:cxn>
                  <a:cxn ang="0">
                    <a:pos x="170" y="152"/>
                  </a:cxn>
                  <a:cxn ang="0">
                    <a:pos x="186" y="172"/>
                  </a:cxn>
                  <a:cxn ang="0">
                    <a:pos x="210" y="186"/>
                  </a:cxn>
                  <a:cxn ang="0">
                    <a:pos x="238" y="194"/>
                  </a:cxn>
                  <a:cxn ang="0">
                    <a:pos x="246" y="208"/>
                  </a:cxn>
                  <a:cxn ang="0">
                    <a:pos x="218" y="240"/>
                  </a:cxn>
                  <a:cxn ang="0">
                    <a:pos x="210" y="252"/>
                  </a:cxn>
                  <a:cxn ang="0">
                    <a:pos x="202" y="256"/>
                  </a:cxn>
                  <a:cxn ang="0">
                    <a:pos x="192" y="254"/>
                  </a:cxn>
                  <a:cxn ang="0">
                    <a:pos x="178" y="260"/>
                  </a:cxn>
                  <a:cxn ang="0">
                    <a:pos x="158" y="274"/>
                  </a:cxn>
                  <a:cxn ang="0">
                    <a:pos x="148" y="276"/>
                  </a:cxn>
                  <a:cxn ang="0">
                    <a:pos x="138" y="272"/>
                  </a:cxn>
                  <a:cxn ang="0">
                    <a:pos x="132" y="270"/>
                  </a:cxn>
                  <a:cxn ang="0">
                    <a:pos x="126" y="272"/>
                  </a:cxn>
                  <a:cxn ang="0">
                    <a:pos x="116" y="282"/>
                  </a:cxn>
                  <a:cxn ang="0">
                    <a:pos x="110" y="284"/>
                  </a:cxn>
                  <a:cxn ang="0">
                    <a:pos x="94" y="280"/>
                  </a:cxn>
                  <a:cxn ang="0">
                    <a:pos x="66" y="268"/>
                  </a:cxn>
                  <a:cxn ang="0">
                    <a:pos x="48" y="264"/>
                  </a:cxn>
                  <a:cxn ang="0">
                    <a:pos x="46" y="256"/>
                  </a:cxn>
                  <a:cxn ang="0">
                    <a:pos x="38" y="244"/>
                  </a:cxn>
                  <a:cxn ang="0">
                    <a:pos x="32" y="224"/>
                  </a:cxn>
                  <a:cxn ang="0">
                    <a:pos x="24" y="216"/>
                  </a:cxn>
                  <a:cxn ang="0">
                    <a:pos x="4" y="200"/>
                  </a:cxn>
                  <a:cxn ang="0">
                    <a:pos x="0" y="194"/>
                  </a:cxn>
                  <a:cxn ang="0">
                    <a:pos x="6" y="190"/>
                  </a:cxn>
                  <a:cxn ang="0">
                    <a:pos x="16" y="184"/>
                  </a:cxn>
                  <a:cxn ang="0">
                    <a:pos x="18" y="164"/>
                  </a:cxn>
                  <a:cxn ang="0">
                    <a:pos x="20" y="144"/>
                  </a:cxn>
                  <a:cxn ang="0">
                    <a:pos x="32" y="140"/>
                  </a:cxn>
                  <a:cxn ang="0">
                    <a:pos x="36" y="120"/>
                  </a:cxn>
                  <a:cxn ang="0">
                    <a:pos x="54" y="92"/>
                  </a:cxn>
                  <a:cxn ang="0">
                    <a:pos x="56" y="76"/>
                  </a:cxn>
                  <a:cxn ang="0">
                    <a:pos x="58" y="46"/>
                  </a:cxn>
                  <a:cxn ang="0">
                    <a:pos x="62" y="30"/>
                  </a:cxn>
                  <a:cxn ang="0">
                    <a:pos x="70" y="16"/>
                  </a:cxn>
                  <a:cxn ang="0">
                    <a:pos x="86" y="6"/>
                  </a:cxn>
                  <a:cxn ang="0">
                    <a:pos x="96" y="12"/>
                  </a:cxn>
                  <a:cxn ang="0">
                    <a:pos x="108" y="44"/>
                  </a:cxn>
                  <a:cxn ang="0">
                    <a:pos x="118" y="50"/>
                  </a:cxn>
                  <a:cxn ang="0">
                    <a:pos x="146" y="74"/>
                  </a:cxn>
                  <a:cxn ang="0">
                    <a:pos x="170" y="102"/>
                  </a:cxn>
                </a:cxnLst>
                <a:rect l="0" t="0" r="r" b="b"/>
                <a:pathLst>
                  <a:path w="252" h="284">
                    <a:moveTo>
                      <a:pt x="170" y="102"/>
                    </a:moveTo>
                    <a:lnTo>
                      <a:pt x="164" y="96"/>
                    </a:lnTo>
                    <a:lnTo>
                      <a:pt x="170" y="102"/>
                    </a:lnTo>
                    <a:lnTo>
                      <a:pt x="156" y="112"/>
                    </a:lnTo>
                    <a:lnTo>
                      <a:pt x="150" y="120"/>
                    </a:lnTo>
                    <a:lnTo>
                      <a:pt x="148" y="130"/>
                    </a:lnTo>
                    <a:lnTo>
                      <a:pt x="150" y="136"/>
                    </a:lnTo>
                    <a:lnTo>
                      <a:pt x="154" y="138"/>
                    </a:lnTo>
                    <a:lnTo>
                      <a:pt x="162" y="138"/>
                    </a:lnTo>
                    <a:lnTo>
                      <a:pt x="168" y="134"/>
                    </a:lnTo>
                    <a:lnTo>
                      <a:pt x="168" y="142"/>
                    </a:lnTo>
                    <a:lnTo>
                      <a:pt x="170" y="152"/>
                    </a:lnTo>
                    <a:lnTo>
                      <a:pt x="176" y="164"/>
                    </a:lnTo>
                    <a:lnTo>
                      <a:pt x="186" y="172"/>
                    </a:lnTo>
                    <a:lnTo>
                      <a:pt x="196" y="180"/>
                    </a:lnTo>
                    <a:lnTo>
                      <a:pt x="210" y="186"/>
                    </a:lnTo>
                    <a:lnTo>
                      <a:pt x="224" y="192"/>
                    </a:lnTo>
                    <a:lnTo>
                      <a:pt x="238" y="194"/>
                    </a:lnTo>
                    <a:lnTo>
                      <a:pt x="252" y="196"/>
                    </a:lnTo>
                    <a:lnTo>
                      <a:pt x="246" y="208"/>
                    </a:lnTo>
                    <a:lnTo>
                      <a:pt x="236" y="218"/>
                    </a:lnTo>
                    <a:lnTo>
                      <a:pt x="218" y="240"/>
                    </a:lnTo>
                    <a:lnTo>
                      <a:pt x="214" y="248"/>
                    </a:lnTo>
                    <a:lnTo>
                      <a:pt x="210" y="252"/>
                    </a:lnTo>
                    <a:lnTo>
                      <a:pt x="208" y="254"/>
                    </a:lnTo>
                    <a:lnTo>
                      <a:pt x="202" y="256"/>
                    </a:lnTo>
                    <a:lnTo>
                      <a:pt x="198" y="254"/>
                    </a:lnTo>
                    <a:lnTo>
                      <a:pt x="192" y="254"/>
                    </a:lnTo>
                    <a:lnTo>
                      <a:pt x="186" y="256"/>
                    </a:lnTo>
                    <a:lnTo>
                      <a:pt x="178" y="260"/>
                    </a:lnTo>
                    <a:lnTo>
                      <a:pt x="168" y="268"/>
                    </a:lnTo>
                    <a:lnTo>
                      <a:pt x="158" y="274"/>
                    </a:lnTo>
                    <a:lnTo>
                      <a:pt x="154" y="276"/>
                    </a:lnTo>
                    <a:lnTo>
                      <a:pt x="148" y="276"/>
                    </a:lnTo>
                    <a:lnTo>
                      <a:pt x="142" y="276"/>
                    </a:lnTo>
                    <a:lnTo>
                      <a:pt x="138" y="272"/>
                    </a:lnTo>
                    <a:lnTo>
                      <a:pt x="136" y="270"/>
                    </a:lnTo>
                    <a:lnTo>
                      <a:pt x="132" y="270"/>
                    </a:lnTo>
                    <a:lnTo>
                      <a:pt x="128" y="270"/>
                    </a:lnTo>
                    <a:lnTo>
                      <a:pt x="126" y="272"/>
                    </a:lnTo>
                    <a:lnTo>
                      <a:pt x="122" y="276"/>
                    </a:lnTo>
                    <a:lnTo>
                      <a:pt x="116" y="282"/>
                    </a:lnTo>
                    <a:lnTo>
                      <a:pt x="114" y="284"/>
                    </a:lnTo>
                    <a:lnTo>
                      <a:pt x="110" y="284"/>
                    </a:lnTo>
                    <a:lnTo>
                      <a:pt x="102" y="284"/>
                    </a:lnTo>
                    <a:lnTo>
                      <a:pt x="94" y="280"/>
                    </a:lnTo>
                    <a:lnTo>
                      <a:pt x="80" y="274"/>
                    </a:lnTo>
                    <a:lnTo>
                      <a:pt x="66" y="268"/>
                    </a:lnTo>
                    <a:lnTo>
                      <a:pt x="58" y="266"/>
                    </a:lnTo>
                    <a:lnTo>
                      <a:pt x="48" y="264"/>
                    </a:lnTo>
                    <a:lnTo>
                      <a:pt x="50" y="264"/>
                    </a:lnTo>
                    <a:lnTo>
                      <a:pt x="46" y="256"/>
                    </a:lnTo>
                    <a:lnTo>
                      <a:pt x="42" y="250"/>
                    </a:lnTo>
                    <a:lnTo>
                      <a:pt x="38" y="244"/>
                    </a:lnTo>
                    <a:lnTo>
                      <a:pt x="34" y="238"/>
                    </a:lnTo>
                    <a:lnTo>
                      <a:pt x="32" y="224"/>
                    </a:lnTo>
                    <a:lnTo>
                      <a:pt x="28" y="220"/>
                    </a:lnTo>
                    <a:lnTo>
                      <a:pt x="24" y="216"/>
                    </a:lnTo>
                    <a:lnTo>
                      <a:pt x="10" y="206"/>
                    </a:lnTo>
                    <a:lnTo>
                      <a:pt x="4" y="200"/>
                    </a:lnTo>
                    <a:lnTo>
                      <a:pt x="0" y="196"/>
                    </a:lnTo>
                    <a:lnTo>
                      <a:pt x="0" y="194"/>
                    </a:lnTo>
                    <a:lnTo>
                      <a:pt x="2" y="192"/>
                    </a:lnTo>
                    <a:lnTo>
                      <a:pt x="6" y="190"/>
                    </a:lnTo>
                    <a:lnTo>
                      <a:pt x="12" y="188"/>
                    </a:lnTo>
                    <a:lnTo>
                      <a:pt x="16" y="184"/>
                    </a:lnTo>
                    <a:lnTo>
                      <a:pt x="18" y="172"/>
                    </a:lnTo>
                    <a:lnTo>
                      <a:pt x="18" y="164"/>
                    </a:lnTo>
                    <a:lnTo>
                      <a:pt x="18" y="154"/>
                    </a:lnTo>
                    <a:lnTo>
                      <a:pt x="20" y="144"/>
                    </a:lnTo>
                    <a:lnTo>
                      <a:pt x="24" y="142"/>
                    </a:lnTo>
                    <a:lnTo>
                      <a:pt x="32" y="140"/>
                    </a:lnTo>
                    <a:lnTo>
                      <a:pt x="34" y="130"/>
                    </a:lnTo>
                    <a:lnTo>
                      <a:pt x="36" y="120"/>
                    </a:lnTo>
                    <a:lnTo>
                      <a:pt x="44" y="106"/>
                    </a:lnTo>
                    <a:lnTo>
                      <a:pt x="54" y="92"/>
                    </a:lnTo>
                    <a:lnTo>
                      <a:pt x="56" y="84"/>
                    </a:lnTo>
                    <a:lnTo>
                      <a:pt x="56" y="76"/>
                    </a:lnTo>
                    <a:lnTo>
                      <a:pt x="56" y="54"/>
                    </a:lnTo>
                    <a:lnTo>
                      <a:pt x="58" y="46"/>
                    </a:lnTo>
                    <a:lnTo>
                      <a:pt x="60" y="38"/>
                    </a:lnTo>
                    <a:lnTo>
                      <a:pt x="62" y="30"/>
                    </a:lnTo>
                    <a:lnTo>
                      <a:pt x="62" y="18"/>
                    </a:lnTo>
                    <a:lnTo>
                      <a:pt x="70" y="16"/>
                    </a:lnTo>
                    <a:lnTo>
                      <a:pt x="78" y="12"/>
                    </a:lnTo>
                    <a:lnTo>
                      <a:pt x="86" y="6"/>
                    </a:lnTo>
                    <a:lnTo>
                      <a:pt x="90" y="0"/>
                    </a:lnTo>
                    <a:lnTo>
                      <a:pt x="96" y="12"/>
                    </a:lnTo>
                    <a:lnTo>
                      <a:pt x="102" y="30"/>
                    </a:lnTo>
                    <a:lnTo>
                      <a:pt x="108" y="44"/>
                    </a:lnTo>
                    <a:lnTo>
                      <a:pt x="112" y="48"/>
                    </a:lnTo>
                    <a:lnTo>
                      <a:pt x="118" y="50"/>
                    </a:lnTo>
                    <a:lnTo>
                      <a:pt x="134" y="62"/>
                    </a:lnTo>
                    <a:lnTo>
                      <a:pt x="146" y="74"/>
                    </a:lnTo>
                    <a:lnTo>
                      <a:pt x="164" y="96"/>
                    </a:lnTo>
                    <a:lnTo>
                      <a:pt x="170" y="10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5" name="Freeform 90"/>
              <p:cNvSpPr>
                <a:spLocks/>
              </p:cNvSpPr>
              <p:nvPr/>
            </p:nvSpPr>
            <p:spPr bwMode="auto">
              <a:xfrm>
                <a:off x="5108922" y="3465380"/>
                <a:ext cx="286852" cy="417529"/>
              </a:xfrm>
              <a:custGeom>
                <a:avLst/>
                <a:gdLst/>
                <a:ahLst/>
                <a:cxnLst>
                  <a:cxn ang="0">
                    <a:pos x="26" y="154"/>
                  </a:cxn>
                  <a:cxn ang="0">
                    <a:pos x="42" y="144"/>
                  </a:cxn>
                  <a:cxn ang="0">
                    <a:pos x="54" y="138"/>
                  </a:cxn>
                  <a:cxn ang="0">
                    <a:pos x="64" y="140"/>
                  </a:cxn>
                  <a:cxn ang="0">
                    <a:pos x="72" y="136"/>
                  </a:cxn>
                  <a:cxn ang="0">
                    <a:pos x="80" y="124"/>
                  </a:cxn>
                  <a:cxn ang="0">
                    <a:pos x="108" y="92"/>
                  </a:cxn>
                  <a:cxn ang="0">
                    <a:pos x="100" y="78"/>
                  </a:cxn>
                  <a:cxn ang="0">
                    <a:pos x="72" y="70"/>
                  </a:cxn>
                  <a:cxn ang="0">
                    <a:pos x="48" y="56"/>
                  </a:cxn>
                  <a:cxn ang="0">
                    <a:pos x="32" y="36"/>
                  </a:cxn>
                  <a:cxn ang="0">
                    <a:pos x="30" y="18"/>
                  </a:cxn>
                  <a:cxn ang="0">
                    <a:pos x="42" y="12"/>
                  </a:cxn>
                  <a:cxn ang="0">
                    <a:pos x="42" y="18"/>
                  </a:cxn>
                  <a:cxn ang="0">
                    <a:pos x="52" y="26"/>
                  </a:cxn>
                  <a:cxn ang="0">
                    <a:pos x="62" y="30"/>
                  </a:cxn>
                  <a:cxn ang="0">
                    <a:pos x="72" y="26"/>
                  </a:cxn>
                  <a:cxn ang="0">
                    <a:pos x="80" y="22"/>
                  </a:cxn>
                  <a:cxn ang="0">
                    <a:pos x="104" y="20"/>
                  </a:cxn>
                  <a:cxn ang="0">
                    <a:pos x="128" y="14"/>
                  </a:cxn>
                  <a:cxn ang="0">
                    <a:pos x="146" y="14"/>
                  </a:cxn>
                  <a:cxn ang="0">
                    <a:pos x="156" y="8"/>
                  </a:cxn>
                  <a:cxn ang="0">
                    <a:pos x="164" y="2"/>
                  </a:cxn>
                  <a:cxn ang="0">
                    <a:pos x="174" y="2"/>
                  </a:cxn>
                  <a:cxn ang="0">
                    <a:pos x="176" y="8"/>
                  </a:cxn>
                  <a:cxn ang="0">
                    <a:pos x="174" y="28"/>
                  </a:cxn>
                  <a:cxn ang="0">
                    <a:pos x="166" y="54"/>
                  </a:cxn>
                  <a:cxn ang="0">
                    <a:pos x="136" y="120"/>
                  </a:cxn>
                  <a:cxn ang="0">
                    <a:pos x="104" y="168"/>
                  </a:cxn>
                  <a:cxn ang="0">
                    <a:pos x="76" y="196"/>
                  </a:cxn>
                  <a:cxn ang="0">
                    <a:pos x="46" y="222"/>
                  </a:cxn>
                  <a:cxn ang="0">
                    <a:pos x="12" y="262"/>
                  </a:cxn>
                  <a:cxn ang="0">
                    <a:pos x="0" y="254"/>
                  </a:cxn>
                  <a:cxn ang="0">
                    <a:pos x="16" y="158"/>
                  </a:cxn>
                </a:cxnLst>
                <a:rect l="0" t="0" r="r" b="b"/>
                <a:pathLst>
                  <a:path w="180" h="262">
                    <a:moveTo>
                      <a:pt x="18" y="158"/>
                    </a:moveTo>
                    <a:lnTo>
                      <a:pt x="26" y="154"/>
                    </a:lnTo>
                    <a:lnTo>
                      <a:pt x="34" y="148"/>
                    </a:lnTo>
                    <a:lnTo>
                      <a:pt x="42" y="144"/>
                    </a:lnTo>
                    <a:lnTo>
                      <a:pt x="48" y="140"/>
                    </a:lnTo>
                    <a:lnTo>
                      <a:pt x="54" y="138"/>
                    </a:lnTo>
                    <a:lnTo>
                      <a:pt x="60" y="138"/>
                    </a:lnTo>
                    <a:lnTo>
                      <a:pt x="64" y="140"/>
                    </a:lnTo>
                    <a:lnTo>
                      <a:pt x="70" y="138"/>
                    </a:lnTo>
                    <a:lnTo>
                      <a:pt x="72" y="136"/>
                    </a:lnTo>
                    <a:lnTo>
                      <a:pt x="76" y="132"/>
                    </a:lnTo>
                    <a:lnTo>
                      <a:pt x="80" y="124"/>
                    </a:lnTo>
                    <a:lnTo>
                      <a:pt x="98" y="102"/>
                    </a:lnTo>
                    <a:lnTo>
                      <a:pt x="108" y="92"/>
                    </a:lnTo>
                    <a:lnTo>
                      <a:pt x="114" y="80"/>
                    </a:lnTo>
                    <a:lnTo>
                      <a:pt x="100" y="78"/>
                    </a:lnTo>
                    <a:lnTo>
                      <a:pt x="86" y="76"/>
                    </a:lnTo>
                    <a:lnTo>
                      <a:pt x="72" y="70"/>
                    </a:lnTo>
                    <a:lnTo>
                      <a:pt x="58" y="64"/>
                    </a:lnTo>
                    <a:lnTo>
                      <a:pt x="48" y="56"/>
                    </a:lnTo>
                    <a:lnTo>
                      <a:pt x="38" y="48"/>
                    </a:lnTo>
                    <a:lnTo>
                      <a:pt x="32" y="36"/>
                    </a:lnTo>
                    <a:lnTo>
                      <a:pt x="30" y="26"/>
                    </a:lnTo>
                    <a:lnTo>
                      <a:pt x="30" y="18"/>
                    </a:lnTo>
                    <a:lnTo>
                      <a:pt x="42" y="6"/>
                    </a:lnTo>
                    <a:lnTo>
                      <a:pt x="42" y="12"/>
                    </a:lnTo>
                    <a:lnTo>
                      <a:pt x="42" y="14"/>
                    </a:lnTo>
                    <a:lnTo>
                      <a:pt x="42" y="18"/>
                    </a:lnTo>
                    <a:lnTo>
                      <a:pt x="46" y="22"/>
                    </a:lnTo>
                    <a:lnTo>
                      <a:pt x="52" y="26"/>
                    </a:lnTo>
                    <a:lnTo>
                      <a:pt x="56" y="30"/>
                    </a:lnTo>
                    <a:lnTo>
                      <a:pt x="62" y="30"/>
                    </a:lnTo>
                    <a:lnTo>
                      <a:pt x="68" y="30"/>
                    </a:lnTo>
                    <a:lnTo>
                      <a:pt x="72" y="26"/>
                    </a:lnTo>
                    <a:lnTo>
                      <a:pt x="76" y="22"/>
                    </a:lnTo>
                    <a:lnTo>
                      <a:pt x="80" y="22"/>
                    </a:lnTo>
                    <a:lnTo>
                      <a:pt x="94" y="22"/>
                    </a:lnTo>
                    <a:lnTo>
                      <a:pt x="104" y="20"/>
                    </a:lnTo>
                    <a:lnTo>
                      <a:pt x="114" y="18"/>
                    </a:lnTo>
                    <a:lnTo>
                      <a:pt x="128" y="14"/>
                    </a:lnTo>
                    <a:lnTo>
                      <a:pt x="142" y="14"/>
                    </a:lnTo>
                    <a:lnTo>
                      <a:pt x="146" y="14"/>
                    </a:lnTo>
                    <a:lnTo>
                      <a:pt x="150" y="12"/>
                    </a:lnTo>
                    <a:lnTo>
                      <a:pt x="156" y="8"/>
                    </a:lnTo>
                    <a:lnTo>
                      <a:pt x="160" y="2"/>
                    </a:lnTo>
                    <a:lnTo>
                      <a:pt x="164" y="2"/>
                    </a:lnTo>
                    <a:lnTo>
                      <a:pt x="168" y="0"/>
                    </a:lnTo>
                    <a:lnTo>
                      <a:pt x="174" y="2"/>
                    </a:lnTo>
                    <a:lnTo>
                      <a:pt x="180" y="2"/>
                    </a:lnTo>
                    <a:lnTo>
                      <a:pt x="176" y="8"/>
                    </a:lnTo>
                    <a:lnTo>
                      <a:pt x="174" y="16"/>
                    </a:lnTo>
                    <a:lnTo>
                      <a:pt x="174" y="28"/>
                    </a:lnTo>
                    <a:lnTo>
                      <a:pt x="172" y="40"/>
                    </a:lnTo>
                    <a:lnTo>
                      <a:pt x="166" y="54"/>
                    </a:lnTo>
                    <a:lnTo>
                      <a:pt x="156" y="82"/>
                    </a:lnTo>
                    <a:lnTo>
                      <a:pt x="136" y="120"/>
                    </a:lnTo>
                    <a:lnTo>
                      <a:pt x="114" y="152"/>
                    </a:lnTo>
                    <a:lnTo>
                      <a:pt x="104" y="168"/>
                    </a:lnTo>
                    <a:lnTo>
                      <a:pt x="90" y="182"/>
                    </a:lnTo>
                    <a:lnTo>
                      <a:pt x="76" y="196"/>
                    </a:lnTo>
                    <a:lnTo>
                      <a:pt x="60" y="210"/>
                    </a:lnTo>
                    <a:lnTo>
                      <a:pt x="46" y="222"/>
                    </a:lnTo>
                    <a:lnTo>
                      <a:pt x="34" y="234"/>
                    </a:lnTo>
                    <a:lnTo>
                      <a:pt x="12" y="262"/>
                    </a:lnTo>
                    <a:lnTo>
                      <a:pt x="6" y="258"/>
                    </a:lnTo>
                    <a:lnTo>
                      <a:pt x="0" y="254"/>
                    </a:lnTo>
                    <a:lnTo>
                      <a:pt x="0" y="182"/>
                    </a:lnTo>
                    <a:lnTo>
                      <a:pt x="16" y="158"/>
                    </a:lnTo>
                    <a:lnTo>
                      <a:pt x="18" y="15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6" name="Freeform 91"/>
              <p:cNvSpPr>
                <a:spLocks/>
              </p:cNvSpPr>
              <p:nvPr/>
            </p:nvSpPr>
            <p:spPr bwMode="auto">
              <a:xfrm>
                <a:off x="4380637" y="3497252"/>
                <a:ext cx="352190" cy="264541"/>
              </a:xfrm>
              <a:custGeom>
                <a:avLst/>
                <a:gdLst/>
                <a:ahLst/>
                <a:cxnLst>
                  <a:cxn ang="0">
                    <a:pos x="219" y="116"/>
                  </a:cxn>
                  <a:cxn ang="0">
                    <a:pos x="219" y="106"/>
                  </a:cxn>
                  <a:cxn ang="0">
                    <a:pos x="211" y="96"/>
                  </a:cxn>
                  <a:cxn ang="0">
                    <a:pos x="191" y="78"/>
                  </a:cxn>
                  <a:cxn ang="0">
                    <a:pos x="183" y="68"/>
                  </a:cxn>
                  <a:cxn ang="0">
                    <a:pos x="181" y="60"/>
                  </a:cxn>
                  <a:cxn ang="0">
                    <a:pos x="169" y="52"/>
                  </a:cxn>
                  <a:cxn ang="0">
                    <a:pos x="167" y="46"/>
                  </a:cxn>
                  <a:cxn ang="0">
                    <a:pos x="155" y="32"/>
                  </a:cxn>
                  <a:cxn ang="0">
                    <a:pos x="151" y="16"/>
                  </a:cxn>
                  <a:cxn ang="0">
                    <a:pos x="145" y="0"/>
                  </a:cxn>
                  <a:cxn ang="0">
                    <a:pos x="145" y="2"/>
                  </a:cxn>
                  <a:cxn ang="0">
                    <a:pos x="133" y="2"/>
                  </a:cxn>
                  <a:cxn ang="0">
                    <a:pos x="121" y="12"/>
                  </a:cxn>
                  <a:cxn ang="0">
                    <a:pos x="113" y="32"/>
                  </a:cxn>
                  <a:cxn ang="0">
                    <a:pos x="107" y="36"/>
                  </a:cxn>
                  <a:cxn ang="0">
                    <a:pos x="76" y="40"/>
                  </a:cxn>
                  <a:cxn ang="0">
                    <a:pos x="72" y="54"/>
                  </a:cxn>
                  <a:cxn ang="0">
                    <a:pos x="62" y="62"/>
                  </a:cxn>
                  <a:cxn ang="0">
                    <a:pos x="36" y="68"/>
                  </a:cxn>
                  <a:cxn ang="0">
                    <a:pos x="30" y="64"/>
                  </a:cxn>
                  <a:cxn ang="0">
                    <a:pos x="22" y="70"/>
                  </a:cxn>
                  <a:cxn ang="0">
                    <a:pos x="18" y="70"/>
                  </a:cxn>
                  <a:cxn ang="0">
                    <a:pos x="8" y="82"/>
                  </a:cxn>
                  <a:cxn ang="0">
                    <a:pos x="0" y="102"/>
                  </a:cxn>
                  <a:cxn ang="0">
                    <a:pos x="2" y="122"/>
                  </a:cxn>
                  <a:cxn ang="0">
                    <a:pos x="20" y="152"/>
                  </a:cxn>
                  <a:cxn ang="0">
                    <a:pos x="34" y="158"/>
                  </a:cxn>
                  <a:cxn ang="0">
                    <a:pos x="44" y="148"/>
                  </a:cxn>
                  <a:cxn ang="0">
                    <a:pos x="66" y="148"/>
                  </a:cxn>
                  <a:cxn ang="0">
                    <a:pos x="70" y="128"/>
                  </a:cxn>
                  <a:cxn ang="0">
                    <a:pos x="76" y="122"/>
                  </a:cxn>
                  <a:cxn ang="0">
                    <a:pos x="84" y="118"/>
                  </a:cxn>
                  <a:cxn ang="0">
                    <a:pos x="96" y="120"/>
                  </a:cxn>
                  <a:cxn ang="0">
                    <a:pos x="121" y="132"/>
                  </a:cxn>
                  <a:cxn ang="0">
                    <a:pos x="137" y="134"/>
                  </a:cxn>
                  <a:cxn ang="0">
                    <a:pos x="141" y="130"/>
                  </a:cxn>
                  <a:cxn ang="0">
                    <a:pos x="145" y="124"/>
                  </a:cxn>
                  <a:cxn ang="0">
                    <a:pos x="151" y="126"/>
                  </a:cxn>
                  <a:cxn ang="0">
                    <a:pos x="161" y="122"/>
                  </a:cxn>
                  <a:cxn ang="0">
                    <a:pos x="173" y="120"/>
                  </a:cxn>
                  <a:cxn ang="0">
                    <a:pos x="187" y="114"/>
                  </a:cxn>
                  <a:cxn ang="0">
                    <a:pos x="199" y="114"/>
                  </a:cxn>
                  <a:cxn ang="0">
                    <a:pos x="221" y="116"/>
                  </a:cxn>
                </a:cxnLst>
                <a:rect l="0" t="0" r="r" b="b"/>
                <a:pathLst>
                  <a:path w="221" h="166">
                    <a:moveTo>
                      <a:pt x="221" y="118"/>
                    </a:moveTo>
                    <a:lnTo>
                      <a:pt x="219" y="116"/>
                    </a:lnTo>
                    <a:lnTo>
                      <a:pt x="219" y="112"/>
                    </a:lnTo>
                    <a:lnTo>
                      <a:pt x="219" y="106"/>
                    </a:lnTo>
                    <a:lnTo>
                      <a:pt x="215" y="100"/>
                    </a:lnTo>
                    <a:lnTo>
                      <a:pt x="211" y="96"/>
                    </a:lnTo>
                    <a:lnTo>
                      <a:pt x="201" y="88"/>
                    </a:lnTo>
                    <a:lnTo>
                      <a:pt x="191" y="78"/>
                    </a:lnTo>
                    <a:lnTo>
                      <a:pt x="187" y="74"/>
                    </a:lnTo>
                    <a:lnTo>
                      <a:pt x="183" y="68"/>
                    </a:lnTo>
                    <a:lnTo>
                      <a:pt x="183" y="62"/>
                    </a:lnTo>
                    <a:lnTo>
                      <a:pt x="181" y="60"/>
                    </a:lnTo>
                    <a:lnTo>
                      <a:pt x="175" y="56"/>
                    </a:lnTo>
                    <a:lnTo>
                      <a:pt x="169" y="52"/>
                    </a:lnTo>
                    <a:lnTo>
                      <a:pt x="167" y="50"/>
                    </a:lnTo>
                    <a:lnTo>
                      <a:pt x="167" y="46"/>
                    </a:lnTo>
                    <a:lnTo>
                      <a:pt x="155" y="46"/>
                    </a:lnTo>
                    <a:lnTo>
                      <a:pt x="155" y="32"/>
                    </a:lnTo>
                    <a:lnTo>
                      <a:pt x="153" y="24"/>
                    </a:lnTo>
                    <a:lnTo>
                      <a:pt x="151" y="16"/>
                    </a:lnTo>
                    <a:lnTo>
                      <a:pt x="147" y="8"/>
                    </a:lnTo>
                    <a:lnTo>
                      <a:pt x="145" y="0"/>
                    </a:lnTo>
                    <a:lnTo>
                      <a:pt x="143" y="0"/>
                    </a:lnTo>
                    <a:lnTo>
                      <a:pt x="145" y="2"/>
                    </a:lnTo>
                    <a:lnTo>
                      <a:pt x="137" y="2"/>
                    </a:lnTo>
                    <a:lnTo>
                      <a:pt x="133" y="2"/>
                    </a:lnTo>
                    <a:lnTo>
                      <a:pt x="129" y="4"/>
                    </a:lnTo>
                    <a:lnTo>
                      <a:pt x="121" y="12"/>
                    </a:lnTo>
                    <a:lnTo>
                      <a:pt x="117" y="22"/>
                    </a:lnTo>
                    <a:lnTo>
                      <a:pt x="113" y="32"/>
                    </a:lnTo>
                    <a:lnTo>
                      <a:pt x="111" y="34"/>
                    </a:lnTo>
                    <a:lnTo>
                      <a:pt x="107" y="36"/>
                    </a:lnTo>
                    <a:lnTo>
                      <a:pt x="96" y="38"/>
                    </a:lnTo>
                    <a:lnTo>
                      <a:pt x="76" y="40"/>
                    </a:lnTo>
                    <a:lnTo>
                      <a:pt x="74" y="48"/>
                    </a:lnTo>
                    <a:lnTo>
                      <a:pt x="72" y="54"/>
                    </a:lnTo>
                    <a:lnTo>
                      <a:pt x="68" y="58"/>
                    </a:lnTo>
                    <a:lnTo>
                      <a:pt x="62" y="62"/>
                    </a:lnTo>
                    <a:lnTo>
                      <a:pt x="48" y="66"/>
                    </a:lnTo>
                    <a:lnTo>
                      <a:pt x="36" y="68"/>
                    </a:lnTo>
                    <a:lnTo>
                      <a:pt x="32" y="66"/>
                    </a:lnTo>
                    <a:lnTo>
                      <a:pt x="30" y="64"/>
                    </a:lnTo>
                    <a:lnTo>
                      <a:pt x="26" y="66"/>
                    </a:lnTo>
                    <a:lnTo>
                      <a:pt x="22" y="70"/>
                    </a:lnTo>
                    <a:lnTo>
                      <a:pt x="20" y="72"/>
                    </a:lnTo>
                    <a:lnTo>
                      <a:pt x="18" y="70"/>
                    </a:lnTo>
                    <a:lnTo>
                      <a:pt x="14" y="74"/>
                    </a:lnTo>
                    <a:lnTo>
                      <a:pt x="8" y="82"/>
                    </a:lnTo>
                    <a:lnTo>
                      <a:pt x="2" y="92"/>
                    </a:lnTo>
                    <a:lnTo>
                      <a:pt x="0" y="102"/>
                    </a:lnTo>
                    <a:lnTo>
                      <a:pt x="0" y="112"/>
                    </a:lnTo>
                    <a:lnTo>
                      <a:pt x="2" y="122"/>
                    </a:lnTo>
                    <a:lnTo>
                      <a:pt x="10" y="138"/>
                    </a:lnTo>
                    <a:lnTo>
                      <a:pt x="20" y="152"/>
                    </a:lnTo>
                    <a:lnTo>
                      <a:pt x="30" y="166"/>
                    </a:lnTo>
                    <a:lnTo>
                      <a:pt x="34" y="158"/>
                    </a:lnTo>
                    <a:lnTo>
                      <a:pt x="38" y="152"/>
                    </a:lnTo>
                    <a:lnTo>
                      <a:pt x="44" y="148"/>
                    </a:lnTo>
                    <a:lnTo>
                      <a:pt x="56" y="148"/>
                    </a:lnTo>
                    <a:lnTo>
                      <a:pt x="66" y="148"/>
                    </a:lnTo>
                    <a:lnTo>
                      <a:pt x="68" y="138"/>
                    </a:lnTo>
                    <a:lnTo>
                      <a:pt x="70" y="128"/>
                    </a:lnTo>
                    <a:lnTo>
                      <a:pt x="72" y="124"/>
                    </a:lnTo>
                    <a:lnTo>
                      <a:pt x="76" y="122"/>
                    </a:lnTo>
                    <a:lnTo>
                      <a:pt x="80" y="118"/>
                    </a:lnTo>
                    <a:lnTo>
                      <a:pt x="84" y="118"/>
                    </a:lnTo>
                    <a:lnTo>
                      <a:pt x="90" y="118"/>
                    </a:lnTo>
                    <a:lnTo>
                      <a:pt x="96" y="120"/>
                    </a:lnTo>
                    <a:lnTo>
                      <a:pt x="109" y="126"/>
                    </a:lnTo>
                    <a:lnTo>
                      <a:pt x="121" y="132"/>
                    </a:lnTo>
                    <a:lnTo>
                      <a:pt x="129" y="134"/>
                    </a:lnTo>
                    <a:lnTo>
                      <a:pt x="137" y="134"/>
                    </a:lnTo>
                    <a:lnTo>
                      <a:pt x="139" y="134"/>
                    </a:lnTo>
                    <a:lnTo>
                      <a:pt x="141" y="130"/>
                    </a:lnTo>
                    <a:lnTo>
                      <a:pt x="143" y="126"/>
                    </a:lnTo>
                    <a:lnTo>
                      <a:pt x="145" y="124"/>
                    </a:lnTo>
                    <a:lnTo>
                      <a:pt x="149" y="126"/>
                    </a:lnTo>
                    <a:lnTo>
                      <a:pt x="151" y="126"/>
                    </a:lnTo>
                    <a:lnTo>
                      <a:pt x="157" y="124"/>
                    </a:lnTo>
                    <a:lnTo>
                      <a:pt x="161" y="122"/>
                    </a:lnTo>
                    <a:lnTo>
                      <a:pt x="167" y="120"/>
                    </a:lnTo>
                    <a:lnTo>
                      <a:pt x="173" y="120"/>
                    </a:lnTo>
                    <a:lnTo>
                      <a:pt x="185" y="120"/>
                    </a:lnTo>
                    <a:lnTo>
                      <a:pt x="187" y="114"/>
                    </a:lnTo>
                    <a:lnTo>
                      <a:pt x="191" y="112"/>
                    </a:lnTo>
                    <a:lnTo>
                      <a:pt x="199" y="114"/>
                    </a:lnTo>
                    <a:lnTo>
                      <a:pt x="207" y="116"/>
                    </a:lnTo>
                    <a:lnTo>
                      <a:pt x="221" y="116"/>
                    </a:lnTo>
                    <a:lnTo>
                      <a:pt x="221" y="11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7" name="Freeform 92"/>
              <p:cNvSpPr>
                <a:spLocks/>
              </p:cNvSpPr>
              <p:nvPr/>
            </p:nvSpPr>
            <p:spPr bwMode="auto">
              <a:xfrm>
                <a:off x="4917688" y="3701236"/>
                <a:ext cx="216733" cy="290039"/>
              </a:xfrm>
              <a:custGeom>
                <a:avLst/>
                <a:gdLst/>
                <a:ahLst/>
                <a:cxnLst>
                  <a:cxn ang="0">
                    <a:pos x="130" y="12"/>
                  </a:cxn>
                  <a:cxn ang="0">
                    <a:pos x="124" y="12"/>
                  </a:cxn>
                  <a:cxn ang="0">
                    <a:pos x="120" y="8"/>
                  </a:cxn>
                  <a:cxn ang="0">
                    <a:pos x="118" y="6"/>
                  </a:cxn>
                  <a:cxn ang="0">
                    <a:pos x="114" y="6"/>
                  </a:cxn>
                  <a:cxn ang="0">
                    <a:pos x="110" y="6"/>
                  </a:cxn>
                  <a:cxn ang="0">
                    <a:pos x="108" y="8"/>
                  </a:cxn>
                  <a:cxn ang="0">
                    <a:pos x="104" y="12"/>
                  </a:cxn>
                  <a:cxn ang="0">
                    <a:pos x="98" y="18"/>
                  </a:cxn>
                  <a:cxn ang="0">
                    <a:pos x="96" y="20"/>
                  </a:cxn>
                  <a:cxn ang="0">
                    <a:pos x="92" y="20"/>
                  </a:cxn>
                  <a:cxn ang="0">
                    <a:pos x="84" y="20"/>
                  </a:cxn>
                  <a:cxn ang="0">
                    <a:pos x="76" y="16"/>
                  </a:cxn>
                  <a:cxn ang="0">
                    <a:pos x="62" y="10"/>
                  </a:cxn>
                  <a:cxn ang="0">
                    <a:pos x="50" y="4"/>
                  </a:cxn>
                  <a:cxn ang="0">
                    <a:pos x="42" y="2"/>
                  </a:cxn>
                  <a:cxn ang="0">
                    <a:pos x="32" y="0"/>
                  </a:cxn>
                  <a:cxn ang="0">
                    <a:pos x="4" y="0"/>
                  </a:cxn>
                  <a:cxn ang="0">
                    <a:pos x="0" y="6"/>
                  </a:cxn>
                  <a:cxn ang="0">
                    <a:pos x="4" y="14"/>
                  </a:cxn>
                  <a:cxn ang="0">
                    <a:pos x="8" y="22"/>
                  </a:cxn>
                  <a:cxn ang="0">
                    <a:pos x="16" y="36"/>
                  </a:cxn>
                  <a:cxn ang="0">
                    <a:pos x="18" y="42"/>
                  </a:cxn>
                  <a:cxn ang="0">
                    <a:pos x="18" y="46"/>
                  </a:cxn>
                  <a:cxn ang="0">
                    <a:pos x="18" y="52"/>
                  </a:cxn>
                  <a:cxn ang="0">
                    <a:pos x="18" y="56"/>
                  </a:cxn>
                  <a:cxn ang="0">
                    <a:pos x="0" y="82"/>
                  </a:cxn>
                  <a:cxn ang="0">
                    <a:pos x="0" y="108"/>
                  </a:cxn>
                  <a:cxn ang="0">
                    <a:pos x="66" y="148"/>
                  </a:cxn>
                  <a:cxn ang="0">
                    <a:pos x="66" y="158"/>
                  </a:cxn>
                  <a:cxn ang="0">
                    <a:pos x="94" y="182"/>
                  </a:cxn>
                  <a:cxn ang="0">
                    <a:pos x="98" y="178"/>
                  </a:cxn>
                  <a:cxn ang="0">
                    <a:pos x="102" y="170"/>
                  </a:cxn>
                  <a:cxn ang="0">
                    <a:pos x="116" y="140"/>
                  </a:cxn>
                  <a:cxn ang="0">
                    <a:pos x="132" y="114"/>
                  </a:cxn>
                  <a:cxn ang="0">
                    <a:pos x="126" y="110"/>
                  </a:cxn>
                  <a:cxn ang="0">
                    <a:pos x="120" y="106"/>
                  </a:cxn>
                  <a:cxn ang="0">
                    <a:pos x="120" y="34"/>
                  </a:cxn>
                  <a:cxn ang="0">
                    <a:pos x="130" y="16"/>
                  </a:cxn>
                  <a:cxn ang="0">
                    <a:pos x="136" y="12"/>
                  </a:cxn>
                  <a:cxn ang="0">
                    <a:pos x="130" y="12"/>
                  </a:cxn>
                </a:cxnLst>
                <a:rect l="0" t="0" r="r" b="b"/>
                <a:pathLst>
                  <a:path w="136" h="182">
                    <a:moveTo>
                      <a:pt x="130" y="12"/>
                    </a:moveTo>
                    <a:lnTo>
                      <a:pt x="124" y="12"/>
                    </a:lnTo>
                    <a:lnTo>
                      <a:pt x="120" y="8"/>
                    </a:lnTo>
                    <a:lnTo>
                      <a:pt x="118" y="6"/>
                    </a:lnTo>
                    <a:lnTo>
                      <a:pt x="114" y="6"/>
                    </a:lnTo>
                    <a:lnTo>
                      <a:pt x="110" y="6"/>
                    </a:lnTo>
                    <a:lnTo>
                      <a:pt x="108" y="8"/>
                    </a:lnTo>
                    <a:lnTo>
                      <a:pt x="104" y="12"/>
                    </a:lnTo>
                    <a:lnTo>
                      <a:pt x="98" y="18"/>
                    </a:lnTo>
                    <a:lnTo>
                      <a:pt x="96" y="20"/>
                    </a:lnTo>
                    <a:lnTo>
                      <a:pt x="92" y="20"/>
                    </a:lnTo>
                    <a:lnTo>
                      <a:pt x="84" y="20"/>
                    </a:lnTo>
                    <a:lnTo>
                      <a:pt x="76" y="16"/>
                    </a:lnTo>
                    <a:lnTo>
                      <a:pt x="62" y="10"/>
                    </a:lnTo>
                    <a:lnTo>
                      <a:pt x="50" y="4"/>
                    </a:lnTo>
                    <a:lnTo>
                      <a:pt x="42" y="2"/>
                    </a:lnTo>
                    <a:lnTo>
                      <a:pt x="32" y="0"/>
                    </a:lnTo>
                    <a:lnTo>
                      <a:pt x="4" y="0"/>
                    </a:lnTo>
                    <a:lnTo>
                      <a:pt x="0" y="6"/>
                    </a:lnTo>
                    <a:lnTo>
                      <a:pt x="4" y="14"/>
                    </a:lnTo>
                    <a:lnTo>
                      <a:pt x="8" y="22"/>
                    </a:lnTo>
                    <a:lnTo>
                      <a:pt x="16" y="36"/>
                    </a:lnTo>
                    <a:lnTo>
                      <a:pt x="18" y="42"/>
                    </a:lnTo>
                    <a:lnTo>
                      <a:pt x="18" y="46"/>
                    </a:lnTo>
                    <a:lnTo>
                      <a:pt x="18" y="52"/>
                    </a:lnTo>
                    <a:lnTo>
                      <a:pt x="18" y="56"/>
                    </a:lnTo>
                    <a:lnTo>
                      <a:pt x="0" y="82"/>
                    </a:lnTo>
                    <a:lnTo>
                      <a:pt x="0" y="108"/>
                    </a:lnTo>
                    <a:lnTo>
                      <a:pt x="66" y="148"/>
                    </a:lnTo>
                    <a:lnTo>
                      <a:pt x="66" y="158"/>
                    </a:lnTo>
                    <a:lnTo>
                      <a:pt x="94" y="182"/>
                    </a:lnTo>
                    <a:lnTo>
                      <a:pt x="98" y="178"/>
                    </a:lnTo>
                    <a:lnTo>
                      <a:pt x="102" y="170"/>
                    </a:lnTo>
                    <a:lnTo>
                      <a:pt x="116" y="140"/>
                    </a:lnTo>
                    <a:lnTo>
                      <a:pt x="132" y="114"/>
                    </a:lnTo>
                    <a:lnTo>
                      <a:pt x="126" y="110"/>
                    </a:lnTo>
                    <a:lnTo>
                      <a:pt x="120" y="106"/>
                    </a:lnTo>
                    <a:lnTo>
                      <a:pt x="120" y="34"/>
                    </a:lnTo>
                    <a:lnTo>
                      <a:pt x="130" y="16"/>
                    </a:lnTo>
                    <a:lnTo>
                      <a:pt x="136" y="12"/>
                    </a:lnTo>
                    <a:lnTo>
                      <a:pt x="130"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8" name="Freeform 93"/>
              <p:cNvSpPr>
                <a:spLocks/>
              </p:cNvSpPr>
              <p:nvPr/>
            </p:nvSpPr>
            <p:spPr bwMode="auto">
              <a:xfrm>
                <a:off x="4796572" y="3701236"/>
                <a:ext cx="149801" cy="184860"/>
              </a:xfrm>
              <a:custGeom>
                <a:avLst/>
                <a:gdLst/>
                <a:ahLst/>
                <a:cxnLst>
                  <a:cxn ang="0">
                    <a:pos x="80" y="0"/>
                  </a:cxn>
                  <a:cxn ang="0">
                    <a:pos x="76" y="6"/>
                  </a:cxn>
                  <a:cxn ang="0">
                    <a:pos x="80" y="14"/>
                  </a:cxn>
                  <a:cxn ang="0">
                    <a:pos x="84" y="22"/>
                  </a:cxn>
                  <a:cxn ang="0">
                    <a:pos x="92" y="36"/>
                  </a:cxn>
                  <a:cxn ang="0">
                    <a:pos x="94" y="42"/>
                  </a:cxn>
                  <a:cxn ang="0">
                    <a:pos x="94" y="46"/>
                  </a:cxn>
                  <a:cxn ang="0">
                    <a:pos x="94" y="52"/>
                  </a:cxn>
                  <a:cxn ang="0">
                    <a:pos x="94" y="56"/>
                  </a:cxn>
                  <a:cxn ang="0">
                    <a:pos x="76" y="82"/>
                  </a:cxn>
                  <a:cxn ang="0">
                    <a:pos x="76" y="108"/>
                  </a:cxn>
                  <a:cxn ang="0">
                    <a:pos x="20" y="106"/>
                  </a:cxn>
                  <a:cxn ang="0">
                    <a:pos x="14" y="110"/>
                  </a:cxn>
                  <a:cxn ang="0">
                    <a:pos x="10" y="116"/>
                  </a:cxn>
                  <a:cxn ang="0">
                    <a:pos x="0" y="116"/>
                  </a:cxn>
                  <a:cxn ang="0">
                    <a:pos x="0" y="94"/>
                  </a:cxn>
                  <a:cxn ang="0">
                    <a:pos x="6" y="82"/>
                  </a:cxn>
                  <a:cxn ang="0">
                    <a:pos x="12" y="70"/>
                  </a:cxn>
                  <a:cxn ang="0">
                    <a:pos x="18" y="60"/>
                  </a:cxn>
                  <a:cxn ang="0">
                    <a:pos x="26" y="52"/>
                  </a:cxn>
                  <a:cxn ang="0">
                    <a:pos x="26" y="42"/>
                  </a:cxn>
                  <a:cxn ang="0">
                    <a:pos x="22" y="38"/>
                  </a:cxn>
                  <a:cxn ang="0">
                    <a:pos x="22" y="30"/>
                  </a:cxn>
                  <a:cxn ang="0">
                    <a:pos x="20" y="18"/>
                  </a:cxn>
                  <a:cxn ang="0">
                    <a:pos x="24" y="16"/>
                  </a:cxn>
                  <a:cxn ang="0">
                    <a:pos x="32" y="14"/>
                  </a:cxn>
                  <a:cxn ang="0">
                    <a:pos x="56" y="14"/>
                  </a:cxn>
                  <a:cxn ang="0">
                    <a:pos x="66" y="12"/>
                  </a:cxn>
                  <a:cxn ang="0">
                    <a:pos x="76" y="6"/>
                  </a:cxn>
                  <a:cxn ang="0">
                    <a:pos x="80" y="0"/>
                  </a:cxn>
                </a:cxnLst>
                <a:rect l="0" t="0" r="r" b="b"/>
                <a:pathLst>
                  <a:path w="94" h="116">
                    <a:moveTo>
                      <a:pt x="80" y="0"/>
                    </a:moveTo>
                    <a:lnTo>
                      <a:pt x="76" y="6"/>
                    </a:lnTo>
                    <a:lnTo>
                      <a:pt x="80" y="14"/>
                    </a:lnTo>
                    <a:lnTo>
                      <a:pt x="84" y="22"/>
                    </a:lnTo>
                    <a:lnTo>
                      <a:pt x="92" y="36"/>
                    </a:lnTo>
                    <a:lnTo>
                      <a:pt x="94" y="42"/>
                    </a:lnTo>
                    <a:lnTo>
                      <a:pt x="94" y="46"/>
                    </a:lnTo>
                    <a:lnTo>
                      <a:pt x="94" y="52"/>
                    </a:lnTo>
                    <a:lnTo>
                      <a:pt x="94" y="56"/>
                    </a:lnTo>
                    <a:lnTo>
                      <a:pt x="76" y="82"/>
                    </a:lnTo>
                    <a:lnTo>
                      <a:pt x="76" y="108"/>
                    </a:lnTo>
                    <a:lnTo>
                      <a:pt x="20" y="106"/>
                    </a:lnTo>
                    <a:lnTo>
                      <a:pt x="14" y="110"/>
                    </a:lnTo>
                    <a:lnTo>
                      <a:pt x="10" y="116"/>
                    </a:lnTo>
                    <a:lnTo>
                      <a:pt x="0" y="116"/>
                    </a:lnTo>
                    <a:lnTo>
                      <a:pt x="0" y="94"/>
                    </a:lnTo>
                    <a:lnTo>
                      <a:pt x="6" y="82"/>
                    </a:lnTo>
                    <a:lnTo>
                      <a:pt x="12" y="70"/>
                    </a:lnTo>
                    <a:lnTo>
                      <a:pt x="18" y="60"/>
                    </a:lnTo>
                    <a:lnTo>
                      <a:pt x="26" y="52"/>
                    </a:lnTo>
                    <a:lnTo>
                      <a:pt x="26" y="42"/>
                    </a:lnTo>
                    <a:lnTo>
                      <a:pt x="22" y="38"/>
                    </a:lnTo>
                    <a:lnTo>
                      <a:pt x="22" y="30"/>
                    </a:lnTo>
                    <a:lnTo>
                      <a:pt x="20" y="18"/>
                    </a:lnTo>
                    <a:lnTo>
                      <a:pt x="24" y="16"/>
                    </a:lnTo>
                    <a:lnTo>
                      <a:pt x="32" y="14"/>
                    </a:lnTo>
                    <a:lnTo>
                      <a:pt x="56" y="14"/>
                    </a:lnTo>
                    <a:lnTo>
                      <a:pt x="66" y="12"/>
                    </a:lnTo>
                    <a:lnTo>
                      <a:pt x="76" y="6"/>
                    </a:lnTo>
                    <a:lnTo>
                      <a:pt x="8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39" name="Freeform 94"/>
              <p:cNvSpPr>
                <a:spLocks/>
              </p:cNvSpPr>
              <p:nvPr/>
            </p:nvSpPr>
            <p:spPr bwMode="auto">
              <a:xfrm>
                <a:off x="4790198" y="3870160"/>
                <a:ext cx="312350" cy="341035"/>
              </a:xfrm>
              <a:custGeom>
                <a:avLst/>
                <a:gdLst/>
                <a:ahLst/>
                <a:cxnLst>
                  <a:cxn ang="0">
                    <a:pos x="80" y="2"/>
                  </a:cxn>
                  <a:cxn ang="0">
                    <a:pos x="146" y="52"/>
                  </a:cxn>
                  <a:cxn ang="0">
                    <a:pos x="170" y="80"/>
                  </a:cxn>
                  <a:cxn ang="0">
                    <a:pos x="168" y="90"/>
                  </a:cxn>
                  <a:cxn ang="0">
                    <a:pos x="164" y="98"/>
                  </a:cxn>
                  <a:cxn ang="0">
                    <a:pos x="166" y="110"/>
                  </a:cxn>
                  <a:cxn ang="0">
                    <a:pos x="174" y="118"/>
                  </a:cxn>
                  <a:cxn ang="0">
                    <a:pos x="176" y="136"/>
                  </a:cxn>
                  <a:cxn ang="0">
                    <a:pos x="178" y="168"/>
                  </a:cxn>
                  <a:cxn ang="0">
                    <a:pos x="186" y="180"/>
                  </a:cxn>
                  <a:cxn ang="0">
                    <a:pos x="196" y="190"/>
                  </a:cxn>
                  <a:cxn ang="0">
                    <a:pos x="180" y="194"/>
                  </a:cxn>
                  <a:cxn ang="0">
                    <a:pos x="164" y="202"/>
                  </a:cxn>
                  <a:cxn ang="0">
                    <a:pos x="144" y="208"/>
                  </a:cxn>
                  <a:cxn ang="0">
                    <a:pos x="140" y="212"/>
                  </a:cxn>
                  <a:cxn ang="0">
                    <a:pos x="132" y="212"/>
                  </a:cxn>
                  <a:cxn ang="0">
                    <a:pos x="126" y="210"/>
                  </a:cxn>
                  <a:cxn ang="0">
                    <a:pos x="122" y="214"/>
                  </a:cxn>
                  <a:cxn ang="0">
                    <a:pos x="90" y="212"/>
                  </a:cxn>
                  <a:cxn ang="0">
                    <a:pos x="86" y="182"/>
                  </a:cxn>
                  <a:cxn ang="0">
                    <a:pos x="82" y="172"/>
                  </a:cxn>
                  <a:cxn ang="0">
                    <a:pos x="50" y="160"/>
                  </a:cxn>
                  <a:cxn ang="0">
                    <a:pos x="34" y="152"/>
                  </a:cxn>
                  <a:cxn ang="0">
                    <a:pos x="26" y="148"/>
                  </a:cxn>
                  <a:cxn ang="0">
                    <a:pos x="22" y="144"/>
                  </a:cxn>
                  <a:cxn ang="0">
                    <a:pos x="18" y="128"/>
                  </a:cxn>
                  <a:cxn ang="0">
                    <a:pos x="12" y="118"/>
                  </a:cxn>
                  <a:cxn ang="0">
                    <a:pos x="2" y="108"/>
                  </a:cxn>
                  <a:cxn ang="0">
                    <a:pos x="2" y="98"/>
                  </a:cxn>
                  <a:cxn ang="0">
                    <a:pos x="2" y="90"/>
                  </a:cxn>
                  <a:cxn ang="0">
                    <a:pos x="0" y="84"/>
                  </a:cxn>
                  <a:cxn ang="0">
                    <a:pos x="4" y="72"/>
                  </a:cxn>
                  <a:cxn ang="0">
                    <a:pos x="22" y="54"/>
                  </a:cxn>
                  <a:cxn ang="0">
                    <a:pos x="24" y="44"/>
                  </a:cxn>
                  <a:cxn ang="0">
                    <a:pos x="22" y="40"/>
                  </a:cxn>
                  <a:cxn ang="0">
                    <a:pos x="18" y="36"/>
                  </a:cxn>
                  <a:cxn ang="0">
                    <a:pos x="22" y="30"/>
                  </a:cxn>
                  <a:cxn ang="0">
                    <a:pos x="24" y="24"/>
                  </a:cxn>
                  <a:cxn ang="0">
                    <a:pos x="26" y="18"/>
                  </a:cxn>
                  <a:cxn ang="0">
                    <a:pos x="22" y="6"/>
                  </a:cxn>
                  <a:cxn ang="0">
                    <a:pos x="24" y="0"/>
                  </a:cxn>
                </a:cxnLst>
                <a:rect l="0" t="0" r="r" b="b"/>
                <a:pathLst>
                  <a:path w="196" h="214">
                    <a:moveTo>
                      <a:pt x="24" y="0"/>
                    </a:moveTo>
                    <a:lnTo>
                      <a:pt x="80" y="2"/>
                    </a:lnTo>
                    <a:lnTo>
                      <a:pt x="146" y="42"/>
                    </a:lnTo>
                    <a:lnTo>
                      <a:pt x="146" y="52"/>
                    </a:lnTo>
                    <a:lnTo>
                      <a:pt x="174" y="76"/>
                    </a:lnTo>
                    <a:lnTo>
                      <a:pt x="170" y="80"/>
                    </a:lnTo>
                    <a:lnTo>
                      <a:pt x="170" y="86"/>
                    </a:lnTo>
                    <a:lnTo>
                      <a:pt x="168" y="90"/>
                    </a:lnTo>
                    <a:lnTo>
                      <a:pt x="166" y="94"/>
                    </a:lnTo>
                    <a:lnTo>
                      <a:pt x="164" y="98"/>
                    </a:lnTo>
                    <a:lnTo>
                      <a:pt x="164" y="104"/>
                    </a:lnTo>
                    <a:lnTo>
                      <a:pt x="166" y="110"/>
                    </a:lnTo>
                    <a:lnTo>
                      <a:pt x="170" y="114"/>
                    </a:lnTo>
                    <a:lnTo>
                      <a:pt x="174" y="118"/>
                    </a:lnTo>
                    <a:lnTo>
                      <a:pt x="176" y="124"/>
                    </a:lnTo>
                    <a:lnTo>
                      <a:pt x="176" y="136"/>
                    </a:lnTo>
                    <a:lnTo>
                      <a:pt x="176" y="152"/>
                    </a:lnTo>
                    <a:lnTo>
                      <a:pt x="178" y="168"/>
                    </a:lnTo>
                    <a:lnTo>
                      <a:pt x="182" y="174"/>
                    </a:lnTo>
                    <a:lnTo>
                      <a:pt x="186" y="180"/>
                    </a:lnTo>
                    <a:lnTo>
                      <a:pt x="190" y="186"/>
                    </a:lnTo>
                    <a:lnTo>
                      <a:pt x="196" y="190"/>
                    </a:lnTo>
                    <a:lnTo>
                      <a:pt x="188" y="192"/>
                    </a:lnTo>
                    <a:lnTo>
                      <a:pt x="180" y="194"/>
                    </a:lnTo>
                    <a:lnTo>
                      <a:pt x="174" y="198"/>
                    </a:lnTo>
                    <a:lnTo>
                      <a:pt x="164" y="202"/>
                    </a:lnTo>
                    <a:lnTo>
                      <a:pt x="150" y="206"/>
                    </a:lnTo>
                    <a:lnTo>
                      <a:pt x="144" y="208"/>
                    </a:lnTo>
                    <a:lnTo>
                      <a:pt x="142" y="210"/>
                    </a:lnTo>
                    <a:lnTo>
                      <a:pt x="140" y="212"/>
                    </a:lnTo>
                    <a:lnTo>
                      <a:pt x="136" y="212"/>
                    </a:lnTo>
                    <a:lnTo>
                      <a:pt x="132" y="212"/>
                    </a:lnTo>
                    <a:lnTo>
                      <a:pt x="130" y="210"/>
                    </a:lnTo>
                    <a:lnTo>
                      <a:pt x="126" y="210"/>
                    </a:lnTo>
                    <a:lnTo>
                      <a:pt x="124" y="212"/>
                    </a:lnTo>
                    <a:lnTo>
                      <a:pt x="122" y="214"/>
                    </a:lnTo>
                    <a:lnTo>
                      <a:pt x="118" y="214"/>
                    </a:lnTo>
                    <a:lnTo>
                      <a:pt x="90" y="212"/>
                    </a:lnTo>
                    <a:lnTo>
                      <a:pt x="88" y="184"/>
                    </a:lnTo>
                    <a:lnTo>
                      <a:pt x="86" y="182"/>
                    </a:lnTo>
                    <a:lnTo>
                      <a:pt x="84" y="178"/>
                    </a:lnTo>
                    <a:lnTo>
                      <a:pt x="82" y="172"/>
                    </a:lnTo>
                    <a:lnTo>
                      <a:pt x="66" y="172"/>
                    </a:lnTo>
                    <a:lnTo>
                      <a:pt x="50" y="160"/>
                    </a:lnTo>
                    <a:lnTo>
                      <a:pt x="44" y="156"/>
                    </a:lnTo>
                    <a:lnTo>
                      <a:pt x="34" y="152"/>
                    </a:lnTo>
                    <a:lnTo>
                      <a:pt x="28" y="150"/>
                    </a:lnTo>
                    <a:lnTo>
                      <a:pt x="26" y="148"/>
                    </a:lnTo>
                    <a:lnTo>
                      <a:pt x="24" y="146"/>
                    </a:lnTo>
                    <a:lnTo>
                      <a:pt x="22" y="144"/>
                    </a:lnTo>
                    <a:lnTo>
                      <a:pt x="20" y="136"/>
                    </a:lnTo>
                    <a:lnTo>
                      <a:pt x="18" y="128"/>
                    </a:lnTo>
                    <a:lnTo>
                      <a:pt x="18" y="122"/>
                    </a:lnTo>
                    <a:lnTo>
                      <a:pt x="12" y="118"/>
                    </a:lnTo>
                    <a:lnTo>
                      <a:pt x="8" y="112"/>
                    </a:lnTo>
                    <a:lnTo>
                      <a:pt x="2" y="108"/>
                    </a:lnTo>
                    <a:lnTo>
                      <a:pt x="2" y="100"/>
                    </a:lnTo>
                    <a:lnTo>
                      <a:pt x="2" y="98"/>
                    </a:lnTo>
                    <a:lnTo>
                      <a:pt x="4" y="94"/>
                    </a:lnTo>
                    <a:lnTo>
                      <a:pt x="2" y="90"/>
                    </a:lnTo>
                    <a:lnTo>
                      <a:pt x="0" y="88"/>
                    </a:lnTo>
                    <a:lnTo>
                      <a:pt x="0" y="84"/>
                    </a:lnTo>
                    <a:lnTo>
                      <a:pt x="0" y="78"/>
                    </a:lnTo>
                    <a:lnTo>
                      <a:pt x="4" y="72"/>
                    </a:lnTo>
                    <a:lnTo>
                      <a:pt x="12" y="62"/>
                    </a:lnTo>
                    <a:lnTo>
                      <a:pt x="22" y="54"/>
                    </a:lnTo>
                    <a:lnTo>
                      <a:pt x="24" y="50"/>
                    </a:lnTo>
                    <a:lnTo>
                      <a:pt x="24" y="44"/>
                    </a:lnTo>
                    <a:lnTo>
                      <a:pt x="24" y="42"/>
                    </a:lnTo>
                    <a:lnTo>
                      <a:pt x="22" y="40"/>
                    </a:lnTo>
                    <a:lnTo>
                      <a:pt x="20" y="38"/>
                    </a:lnTo>
                    <a:lnTo>
                      <a:pt x="18" y="36"/>
                    </a:lnTo>
                    <a:lnTo>
                      <a:pt x="20" y="32"/>
                    </a:lnTo>
                    <a:lnTo>
                      <a:pt x="22" y="30"/>
                    </a:lnTo>
                    <a:lnTo>
                      <a:pt x="24" y="28"/>
                    </a:lnTo>
                    <a:lnTo>
                      <a:pt x="24" y="24"/>
                    </a:lnTo>
                    <a:lnTo>
                      <a:pt x="26" y="24"/>
                    </a:lnTo>
                    <a:lnTo>
                      <a:pt x="26" y="18"/>
                    </a:lnTo>
                    <a:lnTo>
                      <a:pt x="24" y="12"/>
                    </a:lnTo>
                    <a:lnTo>
                      <a:pt x="22" y="6"/>
                    </a:lnTo>
                    <a:lnTo>
                      <a:pt x="22" y="0"/>
                    </a:lnTo>
                    <a:lnTo>
                      <a:pt x="2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0" name="Freeform 95"/>
              <p:cNvSpPr>
                <a:spLocks/>
              </p:cNvSpPr>
              <p:nvPr/>
            </p:nvSpPr>
            <p:spPr bwMode="auto">
              <a:xfrm>
                <a:off x="4326454" y="3675738"/>
                <a:ext cx="511552" cy="589640"/>
              </a:xfrm>
              <a:custGeom>
                <a:avLst/>
                <a:gdLst/>
                <a:ahLst/>
                <a:cxnLst>
                  <a:cxn ang="0">
                    <a:pos x="289" y="274"/>
                  </a:cxn>
                  <a:cxn ang="0">
                    <a:pos x="277" y="286"/>
                  </a:cxn>
                  <a:cxn ang="0">
                    <a:pos x="277" y="340"/>
                  </a:cxn>
                  <a:cxn ang="0">
                    <a:pos x="297" y="348"/>
                  </a:cxn>
                  <a:cxn ang="0">
                    <a:pos x="291" y="368"/>
                  </a:cxn>
                  <a:cxn ang="0">
                    <a:pos x="281" y="362"/>
                  </a:cxn>
                  <a:cxn ang="0">
                    <a:pos x="259" y="342"/>
                  </a:cxn>
                  <a:cxn ang="0">
                    <a:pos x="249" y="338"/>
                  </a:cxn>
                  <a:cxn ang="0">
                    <a:pos x="241" y="342"/>
                  </a:cxn>
                  <a:cxn ang="0">
                    <a:pos x="223" y="334"/>
                  </a:cxn>
                  <a:cxn ang="0">
                    <a:pos x="199" y="322"/>
                  </a:cxn>
                  <a:cxn ang="0">
                    <a:pos x="179" y="324"/>
                  </a:cxn>
                  <a:cxn ang="0">
                    <a:pos x="169" y="314"/>
                  </a:cxn>
                  <a:cxn ang="0">
                    <a:pos x="163" y="300"/>
                  </a:cxn>
                  <a:cxn ang="0">
                    <a:pos x="163" y="248"/>
                  </a:cxn>
                  <a:cxn ang="0">
                    <a:pos x="143" y="248"/>
                  </a:cxn>
                  <a:cxn ang="0">
                    <a:pos x="118" y="244"/>
                  </a:cxn>
                  <a:cxn ang="0">
                    <a:pos x="112" y="260"/>
                  </a:cxn>
                  <a:cxn ang="0">
                    <a:pos x="88" y="260"/>
                  </a:cxn>
                  <a:cxn ang="0">
                    <a:pos x="70" y="236"/>
                  </a:cxn>
                  <a:cxn ang="0">
                    <a:pos x="0" y="214"/>
                  </a:cxn>
                  <a:cxn ang="0">
                    <a:pos x="8" y="198"/>
                  </a:cxn>
                  <a:cxn ang="0">
                    <a:pos x="20" y="196"/>
                  </a:cxn>
                  <a:cxn ang="0">
                    <a:pos x="28" y="192"/>
                  </a:cxn>
                  <a:cxn ang="0">
                    <a:pos x="34" y="198"/>
                  </a:cxn>
                  <a:cxn ang="0">
                    <a:pos x="48" y="194"/>
                  </a:cxn>
                  <a:cxn ang="0">
                    <a:pos x="60" y="166"/>
                  </a:cxn>
                  <a:cxn ang="0">
                    <a:pos x="68" y="146"/>
                  </a:cxn>
                  <a:cxn ang="0">
                    <a:pos x="78" y="126"/>
                  </a:cxn>
                  <a:cxn ang="0">
                    <a:pos x="88" y="116"/>
                  </a:cxn>
                  <a:cxn ang="0">
                    <a:pos x="86" y="104"/>
                  </a:cxn>
                  <a:cxn ang="0">
                    <a:pos x="104" y="46"/>
                  </a:cxn>
                  <a:cxn ang="0">
                    <a:pos x="100" y="38"/>
                  </a:cxn>
                  <a:cxn ang="0">
                    <a:pos x="104" y="16"/>
                  </a:cxn>
                  <a:cxn ang="0">
                    <a:pos x="114" y="6"/>
                  </a:cxn>
                  <a:cxn ang="0">
                    <a:pos x="130" y="8"/>
                  </a:cxn>
                  <a:cxn ang="0">
                    <a:pos x="163" y="22"/>
                  </a:cxn>
                  <a:cxn ang="0">
                    <a:pos x="175" y="18"/>
                  </a:cxn>
                  <a:cxn ang="0">
                    <a:pos x="183" y="14"/>
                  </a:cxn>
                  <a:cxn ang="0">
                    <a:pos x="195" y="10"/>
                  </a:cxn>
                  <a:cxn ang="0">
                    <a:pos x="219" y="8"/>
                  </a:cxn>
                  <a:cxn ang="0">
                    <a:pos x="233" y="2"/>
                  </a:cxn>
                  <a:cxn ang="0">
                    <a:pos x="265" y="12"/>
                  </a:cxn>
                  <a:cxn ang="0">
                    <a:pos x="279" y="16"/>
                  </a:cxn>
                  <a:cxn ang="0">
                    <a:pos x="293" y="16"/>
                  </a:cxn>
                  <a:cxn ang="0">
                    <a:pos x="305" y="26"/>
                  </a:cxn>
                  <a:cxn ang="0">
                    <a:pos x="317" y="54"/>
                  </a:cxn>
                  <a:cxn ang="0">
                    <a:pos x="313" y="76"/>
                  </a:cxn>
                  <a:cxn ang="0">
                    <a:pos x="295" y="110"/>
                  </a:cxn>
                  <a:cxn ang="0">
                    <a:pos x="287" y="142"/>
                  </a:cxn>
                  <a:cxn ang="0">
                    <a:pos x="287" y="162"/>
                  </a:cxn>
                  <a:cxn ang="0">
                    <a:pos x="289" y="172"/>
                  </a:cxn>
                  <a:cxn ang="0">
                    <a:pos x="291" y="186"/>
                  </a:cxn>
                  <a:cxn ang="0">
                    <a:pos x="291" y="206"/>
                  </a:cxn>
                  <a:cxn ang="0">
                    <a:pos x="295" y="216"/>
                  </a:cxn>
                  <a:cxn ang="0">
                    <a:pos x="293" y="230"/>
                  </a:cxn>
                  <a:cxn ang="0">
                    <a:pos x="309" y="244"/>
                  </a:cxn>
                  <a:cxn ang="0">
                    <a:pos x="313" y="266"/>
                  </a:cxn>
                  <a:cxn ang="0">
                    <a:pos x="315" y="266"/>
                  </a:cxn>
                </a:cxnLst>
                <a:rect l="0" t="0" r="r" b="b"/>
                <a:pathLst>
                  <a:path w="321" h="370">
                    <a:moveTo>
                      <a:pt x="315" y="266"/>
                    </a:moveTo>
                    <a:lnTo>
                      <a:pt x="301" y="268"/>
                    </a:lnTo>
                    <a:lnTo>
                      <a:pt x="289" y="274"/>
                    </a:lnTo>
                    <a:lnTo>
                      <a:pt x="283" y="276"/>
                    </a:lnTo>
                    <a:lnTo>
                      <a:pt x="279" y="280"/>
                    </a:lnTo>
                    <a:lnTo>
                      <a:pt x="277" y="286"/>
                    </a:lnTo>
                    <a:lnTo>
                      <a:pt x="275" y="292"/>
                    </a:lnTo>
                    <a:lnTo>
                      <a:pt x="275" y="332"/>
                    </a:lnTo>
                    <a:lnTo>
                      <a:pt x="277" y="340"/>
                    </a:lnTo>
                    <a:lnTo>
                      <a:pt x="279" y="344"/>
                    </a:lnTo>
                    <a:lnTo>
                      <a:pt x="285" y="348"/>
                    </a:lnTo>
                    <a:lnTo>
                      <a:pt x="297" y="348"/>
                    </a:lnTo>
                    <a:lnTo>
                      <a:pt x="297" y="360"/>
                    </a:lnTo>
                    <a:lnTo>
                      <a:pt x="295" y="364"/>
                    </a:lnTo>
                    <a:lnTo>
                      <a:pt x="291" y="368"/>
                    </a:lnTo>
                    <a:lnTo>
                      <a:pt x="287" y="370"/>
                    </a:lnTo>
                    <a:lnTo>
                      <a:pt x="285" y="370"/>
                    </a:lnTo>
                    <a:lnTo>
                      <a:pt x="281" y="362"/>
                    </a:lnTo>
                    <a:lnTo>
                      <a:pt x="277" y="358"/>
                    </a:lnTo>
                    <a:lnTo>
                      <a:pt x="267" y="350"/>
                    </a:lnTo>
                    <a:lnTo>
                      <a:pt x="259" y="342"/>
                    </a:lnTo>
                    <a:lnTo>
                      <a:pt x="255" y="340"/>
                    </a:lnTo>
                    <a:lnTo>
                      <a:pt x="255" y="336"/>
                    </a:lnTo>
                    <a:lnTo>
                      <a:pt x="249" y="338"/>
                    </a:lnTo>
                    <a:lnTo>
                      <a:pt x="247" y="340"/>
                    </a:lnTo>
                    <a:lnTo>
                      <a:pt x="245" y="340"/>
                    </a:lnTo>
                    <a:lnTo>
                      <a:pt x="241" y="342"/>
                    </a:lnTo>
                    <a:lnTo>
                      <a:pt x="235" y="340"/>
                    </a:lnTo>
                    <a:lnTo>
                      <a:pt x="227" y="338"/>
                    </a:lnTo>
                    <a:lnTo>
                      <a:pt x="223" y="334"/>
                    </a:lnTo>
                    <a:lnTo>
                      <a:pt x="221" y="330"/>
                    </a:lnTo>
                    <a:lnTo>
                      <a:pt x="205" y="324"/>
                    </a:lnTo>
                    <a:lnTo>
                      <a:pt x="199" y="322"/>
                    </a:lnTo>
                    <a:lnTo>
                      <a:pt x="191" y="322"/>
                    </a:lnTo>
                    <a:lnTo>
                      <a:pt x="183" y="322"/>
                    </a:lnTo>
                    <a:lnTo>
                      <a:pt x="179" y="324"/>
                    </a:lnTo>
                    <a:lnTo>
                      <a:pt x="175" y="324"/>
                    </a:lnTo>
                    <a:lnTo>
                      <a:pt x="167" y="322"/>
                    </a:lnTo>
                    <a:lnTo>
                      <a:pt x="169" y="314"/>
                    </a:lnTo>
                    <a:lnTo>
                      <a:pt x="169" y="310"/>
                    </a:lnTo>
                    <a:lnTo>
                      <a:pt x="167" y="302"/>
                    </a:lnTo>
                    <a:lnTo>
                      <a:pt x="163" y="300"/>
                    </a:lnTo>
                    <a:lnTo>
                      <a:pt x="163" y="296"/>
                    </a:lnTo>
                    <a:lnTo>
                      <a:pt x="165" y="272"/>
                    </a:lnTo>
                    <a:lnTo>
                      <a:pt x="163" y="248"/>
                    </a:lnTo>
                    <a:lnTo>
                      <a:pt x="157" y="250"/>
                    </a:lnTo>
                    <a:lnTo>
                      <a:pt x="149" y="250"/>
                    </a:lnTo>
                    <a:lnTo>
                      <a:pt x="143" y="248"/>
                    </a:lnTo>
                    <a:lnTo>
                      <a:pt x="141" y="246"/>
                    </a:lnTo>
                    <a:lnTo>
                      <a:pt x="139" y="244"/>
                    </a:lnTo>
                    <a:lnTo>
                      <a:pt x="118" y="244"/>
                    </a:lnTo>
                    <a:lnTo>
                      <a:pt x="118" y="252"/>
                    </a:lnTo>
                    <a:lnTo>
                      <a:pt x="116" y="258"/>
                    </a:lnTo>
                    <a:lnTo>
                      <a:pt x="112" y="260"/>
                    </a:lnTo>
                    <a:lnTo>
                      <a:pt x="104" y="260"/>
                    </a:lnTo>
                    <a:lnTo>
                      <a:pt x="92" y="260"/>
                    </a:lnTo>
                    <a:lnTo>
                      <a:pt x="88" y="260"/>
                    </a:lnTo>
                    <a:lnTo>
                      <a:pt x="84" y="258"/>
                    </a:lnTo>
                    <a:lnTo>
                      <a:pt x="76" y="248"/>
                    </a:lnTo>
                    <a:lnTo>
                      <a:pt x="70" y="236"/>
                    </a:lnTo>
                    <a:lnTo>
                      <a:pt x="70" y="222"/>
                    </a:lnTo>
                    <a:lnTo>
                      <a:pt x="2" y="222"/>
                    </a:lnTo>
                    <a:lnTo>
                      <a:pt x="0" y="214"/>
                    </a:lnTo>
                    <a:lnTo>
                      <a:pt x="2" y="204"/>
                    </a:lnTo>
                    <a:lnTo>
                      <a:pt x="4" y="200"/>
                    </a:lnTo>
                    <a:lnTo>
                      <a:pt x="8" y="198"/>
                    </a:lnTo>
                    <a:lnTo>
                      <a:pt x="14" y="198"/>
                    </a:lnTo>
                    <a:lnTo>
                      <a:pt x="16" y="198"/>
                    </a:lnTo>
                    <a:lnTo>
                      <a:pt x="20" y="196"/>
                    </a:lnTo>
                    <a:lnTo>
                      <a:pt x="22" y="194"/>
                    </a:lnTo>
                    <a:lnTo>
                      <a:pt x="24" y="192"/>
                    </a:lnTo>
                    <a:lnTo>
                      <a:pt x="28" y="192"/>
                    </a:lnTo>
                    <a:lnTo>
                      <a:pt x="32" y="192"/>
                    </a:lnTo>
                    <a:lnTo>
                      <a:pt x="32" y="196"/>
                    </a:lnTo>
                    <a:lnTo>
                      <a:pt x="34" y="198"/>
                    </a:lnTo>
                    <a:lnTo>
                      <a:pt x="38" y="198"/>
                    </a:lnTo>
                    <a:lnTo>
                      <a:pt x="44" y="198"/>
                    </a:lnTo>
                    <a:lnTo>
                      <a:pt x="48" y="194"/>
                    </a:lnTo>
                    <a:lnTo>
                      <a:pt x="52" y="188"/>
                    </a:lnTo>
                    <a:lnTo>
                      <a:pt x="56" y="180"/>
                    </a:lnTo>
                    <a:lnTo>
                      <a:pt x="60" y="166"/>
                    </a:lnTo>
                    <a:lnTo>
                      <a:pt x="60" y="152"/>
                    </a:lnTo>
                    <a:lnTo>
                      <a:pt x="64" y="150"/>
                    </a:lnTo>
                    <a:lnTo>
                      <a:pt x="68" y="146"/>
                    </a:lnTo>
                    <a:lnTo>
                      <a:pt x="70" y="134"/>
                    </a:lnTo>
                    <a:lnTo>
                      <a:pt x="74" y="130"/>
                    </a:lnTo>
                    <a:lnTo>
                      <a:pt x="78" y="126"/>
                    </a:lnTo>
                    <a:lnTo>
                      <a:pt x="82" y="124"/>
                    </a:lnTo>
                    <a:lnTo>
                      <a:pt x="86" y="120"/>
                    </a:lnTo>
                    <a:lnTo>
                      <a:pt x="88" y="116"/>
                    </a:lnTo>
                    <a:lnTo>
                      <a:pt x="86" y="112"/>
                    </a:lnTo>
                    <a:lnTo>
                      <a:pt x="86" y="108"/>
                    </a:lnTo>
                    <a:lnTo>
                      <a:pt x="86" y="104"/>
                    </a:lnTo>
                    <a:lnTo>
                      <a:pt x="98" y="72"/>
                    </a:lnTo>
                    <a:lnTo>
                      <a:pt x="102" y="58"/>
                    </a:lnTo>
                    <a:lnTo>
                      <a:pt x="104" y="46"/>
                    </a:lnTo>
                    <a:lnTo>
                      <a:pt x="102" y="42"/>
                    </a:lnTo>
                    <a:lnTo>
                      <a:pt x="102" y="40"/>
                    </a:lnTo>
                    <a:lnTo>
                      <a:pt x="100" y="38"/>
                    </a:lnTo>
                    <a:lnTo>
                      <a:pt x="100" y="36"/>
                    </a:lnTo>
                    <a:lnTo>
                      <a:pt x="102" y="26"/>
                    </a:lnTo>
                    <a:lnTo>
                      <a:pt x="104" y="16"/>
                    </a:lnTo>
                    <a:lnTo>
                      <a:pt x="106" y="12"/>
                    </a:lnTo>
                    <a:lnTo>
                      <a:pt x="110" y="10"/>
                    </a:lnTo>
                    <a:lnTo>
                      <a:pt x="114" y="6"/>
                    </a:lnTo>
                    <a:lnTo>
                      <a:pt x="118" y="6"/>
                    </a:lnTo>
                    <a:lnTo>
                      <a:pt x="124" y="6"/>
                    </a:lnTo>
                    <a:lnTo>
                      <a:pt x="130" y="8"/>
                    </a:lnTo>
                    <a:lnTo>
                      <a:pt x="143" y="14"/>
                    </a:lnTo>
                    <a:lnTo>
                      <a:pt x="155" y="20"/>
                    </a:lnTo>
                    <a:lnTo>
                      <a:pt x="163" y="22"/>
                    </a:lnTo>
                    <a:lnTo>
                      <a:pt x="171" y="22"/>
                    </a:lnTo>
                    <a:lnTo>
                      <a:pt x="173" y="22"/>
                    </a:lnTo>
                    <a:lnTo>
                      <a:pt x="175" y="18"/>
                    </a:lnTo>
                    <a:lnTo>
                      <a:pt x="177" y="14"/>
                    </a:lnTo>
                    <a:lnTo>
                      <a:pt x="179" y="12"/>
                    </a:lnTo>
                    <a:lnTo>
                      <a:pt x="183" y="14"/>
                    </a:lnTo>
                    <a:lnTo>
                      <a:pt x="185" y="14"/>
                    </a:lnTo>
                    <a:lnTo>
                      <a:pt x="191" y="12"/>
                    </a:lnTo>
                    <a:lnTo>
                      <a:pt x="195" y="10"/>
                    </a:lnTo>
                    <a:lnTo>
                      <a:pt x="201" y="8"/>
                    </a:lnTo>
                    <a:lnTo>
                      <a:pt x="207" y="8"/>
                    </a:lnTo>
                    <a:lnTo>
                      <a:pt x="219" y="8"/>
                    </a:lnTo>
                    <a:lnTo>
                      <a:pt x="221" y="2"/>
                    </a:lnTo>
                    <a:lnTo>
                      <a:pt x="225" y="0"/>
                    </a:lnTo>
                    <a:lnTo>
                      <a:pt x="233" y="2"/>
                    </a:lnTo>
                    <a:lnTo>
                      <a:pt x="241" y="4"/>
                    </a:lnTo>
                    <a:lnTo>
                      <a:pt x="255" y="4"/>
                    </a:lnTo>
                    <a:lnTo>
                      <a:pt x="265" y="12"/>
                    </a:lnTo>
                    <a:lnTo>
                      <a:pt x="271" y="16"/>
                    </a:lnTo>
                    <a:lnTo>
                      <a:pt x="279" y="20"/>
                    </a:lnTo>
                    <a:lnTo>
                      <a:pt x="279" y="16"/>
                    </a:lnTo>
                    <a:lnTo>
                      <a:pt x="283" y="16"/>
                    </a:lnTo>
                    <a:lnTo>
                      <a:pt x="287" y="20"/>
                    </a:lnTo>
                    <a:lnTo>
                      <a:pt x="293" y="16"/>
                    </a:lnTo>
                    <a:lnTo>
                      <a:pt x="301" y="16"/>
                    </a:lnTo>
                    <a:lnTo>
                      <a:pt x="303" y="20"/>
                    </a:lnTo>
                    <a:lnTo>
                      <a:pt x="305" y="26"/>
                    </a:lnTo>
                    <a:lnTo>
                      <a:pt x="315" y="34"/>
                    </a:lnTo>
                    <a:lnTo>
                      <a:pt x="317" y="46"/>
                    </a:lnTo>
                    <a:lnTo>
                      <a:pt x="317" y="54"/>
                    </a:lnTo>
                    <a:lnTo>
                      <a:pt x="321" y="58"/>
                    </a:lnTo>
                    <a:lnTo>
                      <a:pt x="321" y="68"/>
                    </a:lnTo>
                    <a:lnTo>
                      <a:pt x="313" y="76"/>
                    </a:lnTo>
                    <a:lnTo>
                      <a:pt x="307" y="86"/>
                    </a:lnTo>
                    <a:lnTo>
                      <a:pt x="301" y="98"/>
                    </a:lnTo>
                    <a:lnTo>
                      <a:pt x="295" y="110"/>
                    </a:lnTo>
                    <a:lnTo>
                      <a:pt x="295" y="132"/>
                    </a:lnTo>
                    <a:lnTo>
                      <a:pt x="291" y="136"/>
                    </a:lnTo>
                    <a:lnTo>
                      <a:pt x="287" y="142"/>
                    </a:lnTo>
                    <a:lnTo>
                      <a:pt x="285" y="148"/>
                    </a:lnTo>
                    <a:lnTo>
                      <a:pt x="285" y="158"/>
                    </a:lnTo>
                    <a:lnTo>
                      <a:pt x="287" y="162"/>
                    </a:lnTo>
                    <a:lnTo>
                      <a:pt x="291" y="164"/>
                    </a:lnTo>
                    <a:lnTo>
                      <a:pt x="291" y="168"/>
                    </a:lnTo>
                    <a:lnTo>
                      <a:pt x="289" y="172"/>
                    </a:lnTo>
                    <a:lnTo>
                      <a:pt x="289" y="176"/>
                    </a:lnTo>
                    <a:lnTo>
                      <a:pt x="289" y="180"/>
                    </a:lnTo>
                    <a:lnTo>
                      <a:pt x="291" y="186"/>
                    </a:lnTo>
                    <a:lnTo>
                      <a:pt x="295" y="194"/>
                    </a:lnTo>
                    <a:lnTo>
                      <a:pt x="291" y="200"/>
                    </a:lnTo>
                    <a:lnTo>
                      <a:pt x="291" y="206"/>
                    </a:lnTo>
                    <a:lnTo>
                      <a:pt x="291" y="210"/>
                    </a:lnTo>
                    <a:lnTo>
                      <a:pt x="293" y="212"/>
                    </a:lnTo>
                    <a:lnTo>
                      <a:pt x="295" y="216"/>
                    </a:lnTo>
                    <a:lnTo>
                      <a:pt x="293" y="220"/>
                    </a:lnTo>
                    <a:lnTo>
                      <a:pt x="293" y="222"/>
                    </a:lnTo>
                    <a:lnTo>
                      <a:pt x="293" y="230"/>
                    </a:lnTo>
                    <a:lnTo>
                      <a:pt x="299" y="234"/>
                    </a:lnTo>
                    <a:lnTo>
                      <a:pt x="303" y="240"/>
                    </a:lnTo>
                    <a:lnTo>
                      <a:pt x="309" y="244"/>
                    </a:lnTo>
                    <a:lnTo>
                      <a:pt x="309" y="250"/>
                    </a:lnTo>
                    <a:lnTo>
                      <a:pt x="311" y="258"/>
                    </a:lnTo>
                    <a:lnTo>
                      <a:pt x="313" y="266"/>
                    </a:lnTo>
                    <a:lnTo>
                      <a:pt x="315" y="268"/>
                    </a:lnTo>
                    <a:lnTo>
                      <a:pt x="317" y="270"/>
                    </a:lnTo>
                    <a:lnTo>
                      <a:pt x="315" y="26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1" name="Freeform 96"/>
              <p:cNvSpPr>
                <a:spLocks/>
              </p:cNvSpPr>
              <p:nvPr/>
            </p:nvSpPr>
            <p:spPr bwMode="auto">
              <a:xfrm>
                <a:off x="4806134" y="4172948"/>
                <a:ext cx="296414" cy="509959"/>
              </a:xfrm>
              <a:custGeom>
                <a:avLst/>
                <a:gdLst/>
                <a:ahLst/>
                <a:cxnLst>
                  <a:cxn ang="0">
                    <a:pos x="34" y="310"/>
                  </a:cxn>
                  <a:cxn ang="0">
                    <a:pos x="36" y="296"/>
                  </a:cxn>
                  <a:cxn ang="0">
                    <a:pos x="46" y="288"/>
                  </a:cxn>
                  <a:cxn ang="0">
                    <a:pos x="70" y="278"/>
                  </a:cxn>
                  <a:cxn ang="0">
                    <a:pos x="80" y="268"/>
                  </a:cxn>
                  <a:cxn ang="0">
                    <a:pos x="84" y="234"/>
                  </a:cxn>
                  <a:cxn ang="0">
                    <a:pos x="82" y="220"/>
                  </a:cxn>
                  <a:cxn ang="0">
                    <a:pos x="78" y="208"/>
                  </a:cxn>
                  <a:cxn ang="0">
                    <a:pos x="74" y="196"/>
                  </a:cxn>
                  <a:cxn ang="0">
                    <a:pos x="74" y="186"/>
                  </a:cxn>
                  <a:cxn ang="0">
                    <a:pos x="82" y="174"/>
                  </a:cxn>
                  <a:cxn ang="0">
                    <a:pos x="100" y="164"/>
                  </a:cxn>
                  <a:cxn ang="0">
                    <a:pos x="110" y="152"/>
                  </a:cxn>
                  <a:cxn ang="0">
                    <a:pos x="120" y="138"/>
                  </a:cxn>
                  <a:cxn ang="0">
                    <a:pos x="160" y="116"/>
                  </a:cxn>
                  <a:cxn ang="0">
                    <a:pos x="174" y="102"/>
                  </a:cxn>
                  <a:cxn ang="0">
                    <a:pos x="180" y="82"/>
                  </a:cxn>
                  <a:cxn ang="0">
                    <a:pos x="182" y="60"/>
                  </a:cxn>
                  <a:cxn ang="0">
                    <a:pos x="186" y="52"/>
                  </a:cxn>
                  <a:cxn ang="0">
                    <a:pos x="184" y="12"/>
                  </a:cxn>
                  <a:cxn ang="0">
                    <a:pos x="178" y="2"/>
                  </a:cxn>
                  <a:cxn ang="0">
                    <a:pos x="164" y="8"/>
                  </a:cxn>
                  <a:cxn ang="0">
                    <a:pos x="140" y="16"/>
                  </a:cxn>
                  <a:cxn ang="0">
                    <a:pos x="132" y="20"/>
                  </a:cxn>
                  <a:cxn ang="0">
                    <a:pos x="126" y="22"/>
                  </a:cxn>
                  <a:cxn ang="0">
                    <a:pos x="120" y="20"/>
                  </a:cxn>
                  <a:cxn ang="0">
                    <a:pos x="114" y="22"/>
                  </a:cxn>
                  <a:cxn ang="0">
                    <a:pos x="108" y="24"/>
                  </a:cxn>
                  <a:cxn ang="0">
                    <a:pos x="76" y="30"/>
                  </a:cxn>
                  <a:cxn ang="0">
                    <a:pos x="76" y="46"/>
                  </a:cxn>
                  <a:cxn ang="0">
                    <a:pos x="86" y="62"/>
                  </a:cxn>
                  <a:cxn ang="0">
                    <a:pos x="98" y="80"/>
                  </a:cxn>
                  <a:cxn ang="0">
                    <a:pos x="98" y="96"/>
                  </a:cxn>
                  <a:cxn ang="0">
                    <a:pos x="94" y="108"/>
                  </a:cxn>
                  <a:cxn ang="0">
                    <a:pos x="88" y="114"/>
                  </a:cxn>
                  <a:cxn ang="0">
                    <a:pos x="84" y="118"/>
                  </a:cxn>
                  <a:cxn ang="0">
                    <a:pos x="82" y="124"/>
                  </a:cxn>
                  <a:cxn ang="0">
                    <a:pos x="72" y="116"/>
                  </a:cxn>
                  <a:cxn ang="0">
                    <a:pos x="72" y="98"/>
                  </a:cxn>
                  <a:cxn ang="0">
                    <a:pos x="74" y="78"/>
                  </a:cxn>
                  <a:cxn ang="0">
                    <a:pos x="60" y="78"/>
                  </a:cxn>
                  <a:cxn ang="0">
                    <a:pos x="54" y="70"/>
                  </a:cxn>
                  <a:cxn ang="0">
                    <a:pos x="36" y="76"/>
                  </a:cxn>
                  <a:cxn ang="0">
                    <a:pos x="12" y="82"/>
                  </a:cxn>
                  <a:cxn ang="0">
                    <a:pos x="0" y="90"/>
                  </a:cxn>
                  <a:cxn ang="0">
                    <a:pos x="18" y="110"/>
                  </a:cxn>
                  <a:cxn ang="0">
                    <a:pos x="38" y="118"/>
                  </a:cxn>
                  <a:cxn ang="0">
                    <a:pos x="46" y="130"/>
                  </a:cxn>
                  <a:cxn ang="0">
                    <a:pos x="46" y="146"/>
                  </a:cxn>
                  <a:cxn ang="0">
                    <a:pos x="42" y="160"/>
                  </a:cxn>
                  <a:cxn ang="0">
                    <a:pos x="42" y="182"/>
                  </a:cxn>
                  <a:cxn ang="0">
                    <a:pos x="38" y="202"/>
                  </a:cxn>
                  <a:cxn ang="0">
                    <a:pos x="20" y="224"/>
                  </a:cxn>
                  <a:cxn ang="0">
                    <a:pos x="14" y="244"/>
                  </a:cxn>
                  <a:cxn ang="0">
                    <a:pos x="22" y="260"/>
                  </a:cxn>
                  <a:cxn ang="0">
                    <a:pos x="22" y="278"/>
                  </a:cxn>
                  <a:cxn ang="0">
                    <a:pos x="20" y="320"/>
                  </a:cxn>
                  <a:cxn ang="0">
                    <a:pos x="32" y="320"/>
                  </a:cxn>
                </a:cxnLst>
                <a:rect l="0" t="0" r="r" b="b"/>
                <a:pathLst>
                  <a:path w="186" h="320">
                    <a:moveTo>
                      <a:pt x="32" y="320"/>
                    </a:moveTo>
                    <a:lnTo>
                      <a:pt x="34" y="310"/>
                    </a:lnTo>
                    <a:lnTo>
                      <a:pt x="34" y="304"/>
                    </a:lnTo>
                    <a:lnTo>
                      <a:pt x="36" y="296"/>
                    </a:lnTo>
                    <a:lnTo>
                      <a:pt x="40" y="290"/>
                    </a:lnTo>
                    <a:lnTo>
                      <a:pt x="46" y="288"/>
                    </a:lnTo>
                    <a:lnTo>
                      <a:pt x="54" y="284"/>
                    </a:lnTo>
                    <a:lnTo>
                      <a:pt x="70" y="278"/>
                    </a:lnTo>
                    <a:lnTo>
                      <a:pt x="76" y="274"/>
                    </a:lnTo>
                    <a:lnTo>
                      <a:pt x="80" y="268"/>
                    </a:lnTo>
                    <a:lnTo>
                      <a:pt x="84" y="250"/>
                    </a:lnTo>
                    <a:lnTo>
                      <a:pt x="84" y="234"/>
                    </a:lnTo>
                    <a:lnTo>
                      <a:pt x="84" y="226"/>
                    </a:lnTo>
                    <a:lnTo>
                      <a:pt x="82" y="220"/>
                    </a:lnTo>
                    <a:lnTo>
                      <a:pt x="78" y="212"/>
                    </a:lnTo>
                    <a:lnTo>
                      <a:pt x="78" y="208"/>
                    </a:lnTo>
                    <a:lnTo>
                      <a:pt x="78" y="200"/>
                    </a:lnTo>
                    <a:lnTo>
                      <a:pt x="74" y="196"/>
                    </a:lnTo>
                    <a:lnTo>
                      <a:pt x="74" y="192"/>
                    </a:lnTo>
                    <a:lnTo>
                      <a:pt x="74" y="186"/>
                    </a:lnTo>
                    <a:lnTo>
                      <a:pt x="76" y="182"/>
                    </a:lnTo>
                    <a:lnTo>
                      <a:pt x="82" y="174"/>
                    </a:lnTo>
                    <a:lnTo>
                      <a:pt x="92" y="168"/>
                    </a:lnTo>
                    <a:lnTo>
                      <a:pt x="100" y="164"/>
                    </a:lnTo>
                    <a:lnTo>
                      <a:pt x="106" y="160"/>
                    </a:lnTo>
                    <a:lnTo>
                      <a:pt x="110" y="152"/>
                    </a:lnTo>
                    <a:lnTo>
                      <a:pt x="116" y="144"/>
                    </a:lnTo>
                    <a:lnTo>
                      <a:pt x="120" y="138"/>
                    </a:lnTo>
                    <a:lnTo>
                      <a:pt x="140" y="126"/>
                    </a:lnTo>
                    <a:lnTo>
                      <a:pt x="160" y="116"/>
                    </a:lnTo>
                    <a:lnTo>
                      <a:pt x="168" y="108"/>
                    </a:lnTo>
                    <a:lnTo>
                      <a:pt x="174" y="102"/>
                    </a:lnTo>
                    <a:lnTo>
                      <a:pt x="180" y="92"/>
                    </a:lnTo>
                    <a:lnTo>
                      <a:pt x="180" y="82"/>
                    </a:lnTo>
                    <a:lnTo>
                      <a:pt x="180" y="72"/>
                    </a:lnTo>
                    <a:lnTo>
                      <a:pt x="182" y="60"/>
                    </a:lnTo>
                    <a:lnTo>
                      <a:pt x="182" y="54"/>
                    </a:lnTo>
                    <a:lnTo>
                      <a:pt x="186" y="52"/>
                    </a:lnTo>
                    <a:lnTo>
                      <a:pt x="184" y="24"/>
                    </a:lnTo>
                    <a:lnTo>
                      <a:pt x="184" y="12"/>
                    </a:lnTo>
                    <a:lnTo>
                      <a:pt x="186" y="0"/>
                    </a:lnTo>
                    <a:lnTo>
                      <a:pt x="178" y="2"/>
                    </a:lnTo>
                    <a:lnTo>
                      <a:pt x="170" y="4"/>
                    </a:lnTo>
                    <a:lnTo>
                      <a:pt x="164" y="8"/>
                    </a:lnTo>
                    <a:lnTo>
                      <a:pt x="154" y="12"/>
                    </a:lnTo>
                    <a:lnTo>
                      <a:pt x="140" y="16"/>
                    </a:lnTo>
                    <a:lnTo>
                      <a:pt x="134" y="18"/>
                    </a:lnTo>
                    <a:lnTo>
                      <a:pt x="132" y="20"/>
                    </a:lnTo>
                    <a:lnTo>
                      <a:pt x="130" y="22"/>
                    </a:lnTo>
                    <a:lnTo>
                      <a:pt x="126" y="22"/>
                    </a:lnTo>
                    <a:lnTo>
                      <a:pt x="122" y="22"/>
                    </a:lnTo>
                    <a:lnTo>
                      <a:pt x="120" y="20"/>
                    </a:lnTo>
                    <a:lnTo>
                      <a:pt x="116" y="20"/>
                    </a:lnTo>
                    <a:lnTo>
                      <a:pt x="114" y="22"/>
                    </a:lnTo>
                    <a:lnTo>
                      <a:pt x="112" y="24"/>
                    </a:lnTo>
                    <a:lnTo>
                      <a:pt x="108" y="24"/>
                    </a:lnTo>
                    <a:lnTo>
                      <a:pt x="80" y="22"/>
                    </a:lnTo>
                    <a:lnTo>
                      <a:pt x="76" y="30"/>
                    </a:lnTo>
                    <a:lnTo>
                      <a:pt x="74" y="40"/>
                    </a:lnTo>
                    <a:lnTo>
                      <a:pt x="76" y="46"/>
                    </a:lnTo>
                    <a:lnTo>
                      <a:pt x="78" y="52"/>
                    </a:lnTo>
                    <a:lnTo>
                      <a:pt x="86" y="62"/>
                    </a:lnTo>
                    <a:lnTo>
                      <a:pt x="94" y="74"/>
                    </a:lnTo>
                    <a:lnTo>
                      <a:pt x="98" y="80"/>
                    </a:lnTo>
                    <a:lnTo>
                      <a:pt x="98" y="86"/>
                    </a:lnTo>
                    <a:lnTo>
                      <a:pt x="98" y="96"/>
                    </a:lnTo>
                    <a:lnTo>
                      <a:pt x="96" y="102"/>
                    </a:lnTo>
                    <a:lnTo>
                      <a:pt x="94" y="108"/>
                    </a:lnTo>
                    <a:lnTo>
                      <a:pt x="92" y="110"/>
                    </a:lnTo>
                    <a:lnTo>
                      <a:pt x="88" y="114"/>
                    </a:lnTo>
                    <a:lnTo>
                      <a:pt x="86" y="116"/>
                    </a:lnTo>
                    <a:lnTo>
                      <a:pt x="84" y="118"/>
                    </a:lnTo>
                    <a:lnTo>
                      <a:pt x="84" y="128"/>
                    </a:lnTo>
                    <a:lnTo>
                      <a:pt x="82" y="124"/>
                    </a:lnTo>
                    <a:lnTo>
                      <a:pt x="76" y="120"/>
                    </a:lnTo>
                    <a:lnTo>
                      <a:pt x="72" y="116"/>
                    </a:lnTo>
                    <a:lnTo>
                      <a:pt x="70" y="108"/>
                    </a:lnTo>
                    <a:lnTo>
                      <a:pt x="72" y="98"/>
                    </a:lnTo>
                    <a:lnTo>
                      <a:pt x="74" y="90"/>
                    </a:lnTo>
                    <a:lnTo>
                      <a:pt x="74" y="78"/>
                    </a:lnTo>
                    <a:lnTo>
                      <a:pt x="66" y="78"/>
                    </a:lnTo>
                    <a:lnTo>
                      <a:pt x="60" y="78"/>
                    </a:lnTo>
                    <a:lnTo>
                      <a:pt x="56" y="76"/>
                    </a:lnTo>
                    <a:lnTo>
                      <a:pt x="54" y="70"/>
                    </a:lnTo>
                    <a:lnTo>
                      <a:pt x="46" y="70"/>
                    </a:lnTo>
                    <a:lnTo>
                      <a:pt x="36" y="76"/>
                    </a:lnTo>
                    <a:lnTo>
                      <a:pt x="24" y="78"/>
                    </a:lnTo>
                    <a:lnTo>
                      <a:pt x="12" y="82"/>
                    </a:lnTo>
                    <a:lnTo>
                      <a:pt x="6" y="86"/>
                    </a:lnTo>
                    <a:lnTo>
                      <a:pt x="0" y="90"/>
                    </a:lnTo>
                    <a:lnTo>
                      <a:pt x="2" y="106"/>
                    </a:lnTo>
                    <a:lnTo>
                      <a:pt x="18" y="110"/>
                    </a:lnTo>
                    <a:lnTo>
                      <a:pt x="32" y="114"/>
                    </a:lnTo>
                    <a:lnTo>
                      <a:pt x="38" y="118"/>
                    </a:lnTo>
                    <a:lnTo>
                      <a:pt x="42" y="124"/>
                    </a:lnTo>
                    <a:lnTo>
                      <a:pt x="46" y="130"/>
                    </a:lnTo>
                    <a:lnTo>
                      <a:pt x="46" y="138"/>
                    </a:lnTo>
                    <a:lnTo>
                      <a:pt x="46" y="146"/>
                    </a:lnTo>
                    <a:lnTo>
                      <a:pt x="44" y="154"/>
                    </a:lnTo>
                    <a:lnTo>
                      <a:pt x="42" y="160"/>
                    </a:lnTo>
                    <a:lnTo>
                      <a:pt x="42" y="170"/>
                    </a:lnTo>
                    <a:lnTo>
                      <a:pt x="42" y="182"/>
                    </a:lnTo>
                    <a:lnTo>
                      <a:pt x="40" y="192"/>
                    </a:lnTo>
                    <a:lnTo>
                      <a:pt x="38" y="202"/>
                    </a:lnTo>
                    <a:lnTo>
                      <a:pt x="32" y="212"/>
                    </a:lnTo>
                    <a:lnTo>
                      <a:pt x="20" y="224"/>
                    </a:lnTo>
                    <a:lnTo>
                      <a:pt x="14" y="234"/>
                    </a:lnTo>
                    <a:lnTo>
                      <a:pt x="14" y="244"/>
                    </a:lnTo>
                    <a:lnTo>
                      <a:pt x="18" y="252"/>
                    </a:lnTo>
                    <a:lnTo>
                      <a:pt x="22" y="260"/>
                    </a:lnTo>
                    <a:lnTo>
                      <a:pt x="24" y="270"/>
                    </a:lnTo>
                    <a:lnTo>
                      <a:pt x="22" y="278"/>
                    </a:lnTo>
                    <a:lnTo>
                      <a:pt x="20" y="284"/>
                    </a:lnTo>
                    <a:lnTo>
                      <a:pt x="20" y="320"/>
                    </a:lnTo>
                    <a:lnTo>
                      <a:pt x="30" y="320"/>
                    </a:lnTo>
                    <a:lnTo>
                      <a:pt x="32" y="3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2" name="Freeform 97"/>
              <p:cNvSpPr>
                <a:spLocks/>
              </p:cNvSpPr>
              <p:nvPr/>
            </p:nvSpPr>
            <p:spPr bwMode="auto">
              <a:xfrm>
                <a:off x="4422071" y="4533107"/>
                <a:ext cx="438246" cy="401593"/>
              </a:xfrm>
              <a:custGeom>
                <a:avLst/>
                <a:gdLst/>
                <a:ahLst/>
                <a:cxnLst>
                  <a:cxn ang="0">
                    <a:pos x="271" y="100"/>
                  </a:cxn>
                  <a:cxn ang="0">
                    <a:pos x="275" y="108"/>
                  </a:cxn>
                  <a:cxn ang="0">
                    <a:pos x="275" y="116"/>
                  </a:cxn>
                  <a:cxn ang="0">
                    <a:pos x="267" y="128"/>
                  </a:cxn>
                  <a:cxn ang="0">
                    <a:pos x="243" y="146"/>
                  </a:cxn>
                  <a:cxn ang="0">
                    <a:pos x="221" y="182"/>
                  </a:cxn>
                  <a:cxn ang="0">
                    <a:pos x="195" y="212"/>
                  </a:cxn>
                  <a:cxn ang="0">
                    <a:pos x="175" y="222"/>
                  </a:cxn>
                  <a:cxn ang="0">
                    <a:pos x="157" y="228"/>
                  </a:cxn>
                  <a:cxn ang="0">
                    <a:pos x="141" y="236"/>
                  </a:cxn>
                  <a:cxn ang="0">
                    <a:pos x="121" y="238"/>
                  </a:cxn>
                  <a:cxn ang="0">
                    <a:pos x="89" y="236"/>
                  </a:cxn>
                  <a:cxn ang="0">
                    <a:pos x="83" y="244"/>
                  </a:cxn>
                  <a:cxn ang="0">
                    <a:pos x="62" y="244"/>
                  </a:cxn>
                  <a:cxn ang="0">
                    <a:pos x="48" y="252"/>
                  </a:cxn>
                  <a:cxn ang="0">
                    <a:pos x="22" y="226"/>
                  </a:cxn>
                  <a:cxn ang="0">
                    <a:pos x="22" y="216"/>
                  </a:cxn>
                  <a:cxn ang="0">
                    <a:pos x="22" y="216"/>
                  </a:cxn>
                  <a:cxn ang="0">
                    <a:pos x="26" y="198"/>
                  </a:cxn>
                  <a:cxn ang="0">
                    <a:pos x="20" y="186"/>
                  </a:cxn>
                  <a:cxn ang="0">
                    <a:pos x="16" y="178"/>
                  </a:cxn>
                  <a:cxn ang="0">
                    <a:pos x="10" y="150"/>
                  </a:cxn>
                  <a:cxn ang="0">
                    <a:pos x="0" y="132"/>
                  </a:cxn>
                  <a:cxn ang="0">
                    <a:pos x="6" y="122"/>
                  </a:cxn>
                  <a:cxn ang="0">
                    <a:pos x="14" y="130"/>
                  </a:cxn>
                  <a:cxn ang="0">
                    <a:pos x="26" y="136"/>
                  </a:cxn>
                  <a:cxn ang="0">
                    <a:pos x="44" y="136"/>
                  </a:cxn>
                  <a:cxn ang="0">
                    <a:pos x="54" y="128"/>
                  </a:cxn>
                  <a:cxn ang="0">
                    <a:pos x="60" y="58"/>
                  </a:cxn>
                  <a:cxn ang="0">
                    <a:pos x="72" y="70"/>
                  </a:cxn>
                  <a:cxn ang="0">
                    <a:pos x="74" y="80"/>
                  </a:cxn>
                  <a:cxn ang="0">
                    <a:pos x="70" y="96"/>
                  </a:cxn>
                  <a:cxn ang="0">
                    <a:pos x="97" y="90"/>
                  </a:cxn>
                  <a:cxn ang="0">
                    <a:pos x="113" y="68"/>
                  </a:cxn>
                  <a:cxn ang="0">
                    <a:pos x="125" y="66"/>
                  </a:cxn>
                  <a:cxn ang="0">
                    <a:pos x="135" y="74"/>
                  </a:cxn>
                  <a:cxn ang="0">
                    <a:pos x="149" y="74"/>
                  </a:cxn>
                  <a:cxn ang="0">
                    <a:pos x="157" y="64"/>
                  </a:cxn>
                  <a:cxn ang="0">
                    <a:pos x="163" y="54"/>
                  </a:cxn>
                  <a:cxn ang="0">
                    <a:pos x="169" y="50"/>
                  </a:cxn>
                  <a:cxn ang="0">
                    <a:pos x="185" y="34"/>
                  </a:cxn>
                  <a:cxn ang="0">
                    <a:pos x="203" y="12"/>
                  </a:cxn>
                  <a:cxn ang="0">
                    <a:pos x="217" y="2"/>
                  </a:cxn>
                  <a:cxn ang="0">
                    <a:pos x="233" y="2"/>
                  </a:cxn>
                  <a:cxn ang="0">
                    <a:pos x="245" y="6"/>
                  </a:cxn>
                  <a:cxn ang="0">
                    <a:pos x="255" y="18"/>
                  </a:cxn>
                  <a:cxn ang="0">
                    <a:pos x="263" y="34"/>
                  </a:cxn>
                  <a:cxn ang="0">
                    <a:pos x="263" y="52"/>
                  </a:cxn>
                  <a:cxn ang="0">
                    <a:pos x="261" y="94"/>
                  </a:cxn>
                </a:cxnLst>
                <a:rect l="0" t="0" r="r" b="b"/>
                <a:pathLst>
                  <a:path w="275" h="252">
                    <a:moveTo>
                      <a:pt x="273" y="94"/>
                    </a:moveTo>
                    <a:lnTo>
                      <a:pt x="271" y="100"/>
                    </a:lnTo>
                    <a:lnTo>
                      <a:pt x="273" y="106"/>
                    </a:lnTo>
                    <a:lnTo>
                      <a:pt x="275" y="108"/>
                    </a:lnTo>
                    <a:lnTo>
                      <a:pt x="275" y="112"/>
                    </a:lnTo>
                    <a:lnTo>
                      <a:pt x="275" y="116"/>
                    </a:lnTo>
                    <a:lnTo>
                      <a:pt x="273" y="122"/>
                    </a:lnTo>
                    <a:lnTo>
                      <a:pt x="267" y="128"/>
                    </a:lnTo>
                    <a:lnTo>
                      <a:pt x="253" y="136"/>
                    </a:lnTo>
                    <a:lnTo>
                      <a:pt x="243" y="146"/>
                    </a:lnTo>
                    <a:lnTo>
                      <a:pt x="235" y="158"/>
                    </a:lnTo>
                    <a:lnTo>
                      <a:pt x="221" y="182"/>
                    </a:lnTo>
                    <a:lnTo>
                      <a:pt x="205" y="202"/>
                    </a:lnTo>
                    <a:lnTo>
                      <a:pt x="195" y="212"/>
                    </a:lnTo>
                    <a:lnTo>
                      <a:pt x="185" y="220"/>
                    </a:lnTo>
                    <a:lnTo>
                      <a:pt x="175" y="222"/>
                    </a:lnTo>
                    <a:lnTo>
                      <a:pt x="167" y="224"/>
                    </a:lnTo>
                    <a:lnTo>
                      <a:pt x="157" y="228"/>
                    </a:lnTo>
                    <a:lnTo>
                      <a:pt x="147" y="232"/>
                    </a:lnTo>
                    <a:lnTo>
                      <a:pt x="141" y="236"/>
                    </a:lnTo>
                    <a:lnTo>
                      <a:pt x="135" y="238"/>
                    </a:lnTo>
                    <a:lnTo>
                      <a:pt x="121" y="238"/>
                    </a:lnTo>
                    <a:lnTo>
                      <a:pt x="105" y="236"/>
                    </a:lnTo>
                    <a:lnTo>
                      <a:pt x="89" y="236"/>
                    </a:lnTo>
                    <a:lnTo>
                      <a:pt x="87" y="240"/>
                    </a:lnTo>
                    <a:lnTo>
                      <a:pt x="83" y="244"/>
                    </a:lnTo>
                    <a:lnTo>
                      <a:pt x="72" y="244"/>
                    </a:lnTo>
                    <a:lnTo>
                      <a:pt x="62" y="244"/>
                    </a:lnTo>
                    <a:lnTo>
                      <a:pt x="54" y="248"/>
                    </a:lnTo>
                    <a:lnTo>
                      <a:pt x="48" y="252"/>
                    </a:lnTo>
                    <a:lnTo>
                      <a:pt x="30" y="236"/>
                    </a:lnTo>
                    <a:lnTo>
                      <a:pt x="22" y="226"/>
                    </a:lnTo>
                    <a:lnTo>
                      <a:pt x="20" y="220"/>
                    </a:lnTo>
                    <a:lnTo>
                      <a:pt x="22" y="216"/>
                    </a:lnTo>
                    <a:lnTo>
                      <a:pt x="22" y="214"/>
                    </a:lnTo>
                    <a:lnTo>
                      <a:pt x="22" y="216"/>
                    </a:lnTo>
                    <a:lnTo>
                      <a:pt x="24" y="208"/>
                    </a:lnTo>
                    <a:lnTo>
                      <a:pt x="26" y="198"/>
                    </a:lnTo>
                    <a:lnTo>
                      <a:pt x="24" y="192"/>
                    </a:lnTo>
                    <a:lnTo>
                      <a:pt x="20" y="186"/>
                    </a:lnTo>
                    <a:lnTo>
                      <a:pt x="16" y="182"/>
                    </a:lnTo>
                    <a:lnTo>
                      <a:pt x="16" y="178"/>
                    </a:lnTo>
                    <a:lnTo>
                      <a:pt x="14" y="162"/>
                    </a:lnTo>
                    <a:lnTo>
                      <a:pt x="10" y="150"/>
                    </a:lnTo>
                    <a:lnTo>
                      <a:pt x="6" y="142"/>
                    </a:lnTo>
                    <a:lnTo>
                      <a:pt x="0" y="132"/>
                    </a:lnTo>
                    <a:lnTo>
                      <a:pt x="4" y="126"/>
                    </a:lnTo>
                    <a:lnTo>
                      <a:pt x="6" y="122"/>
                    </a:lnTo>
                    <a:lnTo>
                      <a:pt x="10" y="122"/>
                    </a:lnTo>
                    <a:lnTo>
                      <a:pt x="14" y="130"/>
                    </a:lnTo>
                    <a:lnTo>
                      <a:pt x="20" y="134"/>
                    </a:lnTo>
                    <a:lnTo>
                      <a:pt x="26" y="136"/>
                    </a:lnTo>
                    <a:lnTo>
                      <a:pt x="34" y="136"/>
                    </a:lnTo>
                    <a:lnTo>
                      <a:pt x="44" y="136"/>
                    </a:lnTo>
                    <a:lnTo>
                      <a:pt x="50" y="132"/>
                    </a:lnTo>
                    <a:lnTo>
                      <a:pt x="54" y="128"/>
                    </a:lnTo>
                    <a:lnTo>
                      <a:pt x="60" y="124"/>
                    </a:lnTo>
                    <a:lnTo>
                      <a:pt x="60" y="58"/>
                    </a:lnTo>
                    <a:lnTo>
                      <a:pt x="64" y="60"/>
                    </a:lnTo>
                    <a:lnTo>
                      <a:pt x="72" y="70"/>
                    </a:lnTo>
                    <a:lnTo>
                      <a:pt x="74" y="74"/>
                    </a:lnTo>
                    <a:lnTo>
                      <a:pt x="74" y="80"/>
                    </a:lnTo>
                    <a:lnTo>
                      <a:pt x="72" y="88"/>
                    </a:lnTo>
                    <a:lnTo>
                      <a:pt x="70" y="96"/>
                    </a:lnTo>
                    <a:lnTo>
                      <a:pt x="89" y="96"/>
                    </a:lnTo>
                    <a:lnTo>
                      <a:pt x="97" y="90"/>
                    </a:lnTo>
                    <a:lnTo>
                      <a:pt x="105" y="78"/>
                    </a:lnTo>
                    <a:lnTo>
                      <a:pt x="113" y="68"/>
                    </a:lnTo>
                    <a:lnTo>
                      <a:pt x="119" y="64"/>
                    </a:lnTo>
                    <a:lnTo>
                      <a:pt x="125" y="66"/>
                    </a:lnTo>
                    <a:lnTo>
                      <a:pt x="131" y="70"/>
                    </a:lnTo>
                    <a:lnTo>
                      <a:pt x="135" y="74"/>
                    </a:lnTo>
                    <a:lnTo>
                      <a:pt x="141" y="76"/>
                    </a:lnTo>
                    <a:lnTo>
                      <a:pt x="149" y="74"/>
                    </a:lnTo>
                    <a:lnTo>
                      <a:pt x="153" y="70"/>
                    </a:lnTo>
                    <a:lnTo>
                      <a:pt x="157" y="64"/>
                    </a:lnTo>
                    <a:lnTo>
                      <a:pt x="159" y="58"/>
                    </a:lnTo>
                    <a:lnTo>
                      <a:pt x="163" y="54"/>
                    </a:lnTo>
                    <a:lnTo>
                      <a:pt x="165" y="52"/>
                    </a:lnTo>
                    <a:lnTo>
                      <a:pt x="169" y="50"/>
                    </a:lnTo>
                    <a:lnTo>
                      <a:pt x="173" y="48"/>
                    </a:lnTo>
                    <a:lnTo>
                      <a:pt x="185" y="34"/>
                    </a:lnTo>
                    <a:lnTo>
                      <a:pt x="197" y="20"/>
                    </a:lnTo>
                    <a:lnTo>
                      <a:pt x="203" y="12"/>
                    </a:lnTo>
                    <a:lnTo>
                      <a:pt x="209" y="6"/>
                    </a:lnTo>
                    <a:lnTo>
                      <a:pt x="217" y="2"/>
                    </a:lnTo>
                    <a:lnTo>
                      <a:pt x="225" y="0"/>
                    </a:lnTo>
                    <a:lnTo>
                      <a:pt x="233" y="2"/>
                    </a:lnTo>
                    <a:lnTo>
                      <a:pt x="239" y="4"/>
                    </a:lnTo>
                    <a:lnTo>
                      <a:pt x="245" y="6"/>
                    </a:lnTo>
                    <a:lnTo>
                      <a:pt x="255" y="8"/>
                    </a:lnTo>
                    <a:lnTo>
                      <a:pt x="255" y="18"/>
                    </a:lnTo>
                    <a:lnTo>
                      <a:pt x="259" y="26"/>
                    </a:lnTo>
                    <a:lnTo>
                      <a:pt x="263" y="34"/>
                    </a:lnTo>
                    <a:lnTo>
                      <a:pt x="265" y="44"/>
                    </a:lnTo>
                    <a:lnTo>
                      <a:pt x="263" y="52"/>
                    </a:lnTo>
                    <a:lnTo>
                      <a:pt x="261" y="58"/>
                    </a:lnTo>
                    <a:lnTo>
                      <a:pt x="261" y="94"/>
                    </a:lnTo>
                    <a:lnTo>
                      <a:pt x="273" y="9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3" name="Freeform 98"/>
              <p:cNvSpPr>
                <a:spLocks/>
              </p:cNvSpPr>
              <p:nvPr/>
            </p:nvSpPr>
            <p:spPr bwMode="auto">
              <a:xfrm>
                <a:off x="4675457" y="4332310"/>
                <a:ext cx="203984" cy="213545"/>
              </a:xfrm>
              <a:custGeom>
                <a:avLst/>
                <a:gdLst/>
                <a:ahLst/>
                <a:cxnLst>
                  <a:cxn ang="0">
                    <a:pos x="84" y="0"/>
                  </a:cxn>
                  <a:cxn ang="0">
                    <a:pos x="84" y="6"/>
                  </a:cxn>
                  <a:cxn ang="0">
                    <a:pos x="100" y="10"/>
                  </a:cxn>
                  <a:cxn ang="0">
                    <a:pos x="114" y="14"/>
                  </a:cxn>
                  <a:cxn ang="0">
                    <a:pos x="120" y="18"/>
                  </a:cxn>
                  <a:cxn ang="0">
                    <a:pos x="124" y="24"/>
                  </a:cxn>
                  <a:cxn ang="0">
                    <a:pos x="128" y="30"/>
                  </a:cxn>
                  <a:cxn ang="0">
                    <a:pos x="128" y="38"/>
                  </a:cxn>
                  <a:cxn ang="0">
                    <a:pos x="128" y="46"/>
                  </a:cxn>
                  <a:cxn ang="0">
                    <a:pos x="126" y="54"/>
                  </a:cxn>
                  <a:cxn ang="0">
                    <a:pos x="124" y="60"/>
                  </a:cxn>
                  <a:cxn ang="0">
                    <a:pos x="124" y="70"/>
                  </a:cxn>
                  <a:cxn ang="0">
                    <a:pos x="124" y="82"/>
                  </a:cxn>
                  <a:cxn ang="0">
                    <a:pos x="122" y="92"/>
                  </a:cxn>
                  <a:cxn ang="0">
                    <a:pos x="120" y="102"/>
                  </a:cxn>
                  <a:cxn ang="0">
                    <a:pos x="114" y="112"/>
                  </a:cxn>
                  <a:cxn ang="0">
                    <a:pos x="102" y="124"/>
                  </a:cxn>
                  <a:cxn ang="0">
                    <a:pos x="96" y="134"/>
                  </a:cxn>
                  <a:cxn ang="0">
                    <a:pos x="86" y="132"/>
                  </a:cxn>
                  <a:cxn ang="0">
                    <a:pos x="80" y="130"/>
                  </a:cxn>
                  <a:cxn ang="0">
                    <a:pos x="74" y="128"/>
                  </a:cxn>
                  <a:cxn ang="0">
                    <a:pos x="66" y="126"/>
                  </a:cxn>
                  <a:cxn ang="0">
                    <a:pos x="58" y="128"/>
                  </a:cxn>
                  <a:cxn ang="0">
                    <a:pos x="54" y="122"/>
                  </a:cxn>
                  <a:cxn ang="0">
                    <a:pos x="50" y="122"/>
                  </a:cxn>
                  <a:cxn ang="0">
                    <a:pos x="46" y="120"/>
                  </a:cxn>
                  <a:cxn ang="0">
                    <a:pos x="40" y="118"/>
                  </a:cxn>
                  <a:cxn ang="0">
                    <a:pos x="36" y="116"/>
                  </a:cxn>
                  <a:cxn ang="0">
                    <a:pos x="36" y="110"/>
                  </a:cxn>
                  <a:cxn ang="0">
                    <a:pos x="34" y="98"/>
                  </a:cxn>
                  <a:cxn ang="0">
                    <a:pos x="32" y="92"/>
                  </a:cxn>
                  <a:cxn ang="0">
                    <a:pos x="28" y="88"/>
                  </a:cxn>
                  <a:cxn ang="0">
                    <a:pos x="20" y="82"/>
                  </a:cxn>
                  <a:cxn ang="0">
                    <a:pos x="12" y="76"/>
                  </a:cxn>
                  <a:cxn ang="0">
                    <a:pos x="8" y="70"/>
                  </a:cxn>
                  <a:cxn ang="0">
                    <a:pos x="6" y="66"/>
                  </a:cxn>
                  <a:cxn ang="0">
                    <a:pos x="8" y="64"/>
                  </a:cxn>
                  <a:cxn ang="0">
                    <a:pos x="6" y="62"/>
                  </a:cxn>
                  <a:cxn ang="0">
                    <a:pos x="4" y="58"/>
                  </a:cxn>
                  <a:cxn ang="0">
                    <a:pos x="0" y="52"/>
                  </a:cxn>
                  <a:cxn ang="0">
                    <a:pos x="0" y="48"/>
                  </a:cxn>
                  <a:cxn ang="0">
                    <a:pos x="4" y="46"/>
                  </a:cxn>
                  <a:cxn ang="0">
                    <a:pos x="12" y="46"/>
                  </a:cxn>
                  <a:cxn ang="0">
                    <a:pos x="18" y="48"/>
                  </a:cxn>
                  <a:cxn ang="0">
                    <a:pos x="22" y="48"/>
                  </a:cxn>
                  <a:cxn ang="0">
                    <a:pos x="32" y="38"/>
                  </a:cxn>
                  <a:cxn ang="0">
                    <a:pos x="46" y="26"/>
                  </a:cxn>
                  <a:cxn ang="0">
                    <a:pos x="58" y="16"/>
                  </a:cxn>
                  <a:cxn ang="0">
                    <a:pos x="62" y="12"/>
                  </a:cxn>
                  <a:cxn ang="0">
                    <a:pos x="60" y="8"/>
                  </a:cxn>
                  <a:cxn ang="0">
                    <a:pos x="60" y="6"/>
                  </a:cxn>
                  <a:cxn ang="0">
                    <a:pos x="62" y="4"/>
                  </a:cxn>
                  <a:cxn ang="0">
                    <a:pos x="66" y="2"/>
                  </a:cxn>
                  <a:cxn ang="0">
                    <a:pos x="74" y="0"/>
                  </a:cxn>
                  <a:cxn ang="0">
                    <a:pos x="82" y="0"/>
                  </a:cxn>
                  <a:cxn ang="0">
                    <a:pos x="84" y="0"/>
                  </a:cxn>
                </a:cxnLst>
                <a:rect l="0" t="0" r="r" b="b"/>
                <a:pathLst>
                  <a:path w="128" h="134">
                    <a:moveTo>
                      <a:pt x="84" y="0"/>
                    </a:moveTo>
                    <a:lnTo>
                      <a:pt x="84" y="6"/>
                    </a:lnTo>
                    <a:lnTo>
                      <a:pt x="100" y="10"/>
                    </a:lnTo>
                    <a:lnTo>
                      <a:pt x="114" y="14"/>
                    </a:lnTo>
                    <a:lnTo>
                      <a:pt x="120" y="18"/>
                    </a:lnTo>
                    <a:lnTo>
                      <a:pt x="124" y="24"/>
                    </a:lnTo>
                    <a:lnTo>
                      <a:pt x="128" y="30"/>
                    </a:lnTo>
                    <a:lnTo>
                      <a:pt x="128" y="38"/>
                    </a:lnTo>
                    <a:lnTo>
                      <a:pt x="128" y="46"/>
                    </a:lnTo>
                    <a:lnTo>
                      <a:pt x="126" y="54"/>
                    </a:lnTo>
                    <a:lnTo>
                      <a:pt x="124" y="60"/>
                    </a:lnTo>
                    <a:lnTo>
                      <a:pt x="124" y="70"/>
                    </a:lnTo>
                    <a:lnTo>
                      <a:pt x="124" y="82"/>
                    </a:lnTo>
                    <a:lnTo>
                      <a:pt x="122" y="92"/>
                    </a:lnTo>
                    <a:lnTo>
                      <a:pt x="120" y="102"/>
                    </a:lnTo>
                    <a:lnTo>
                      <a:pt x="114" y="112"/>
                    </a:lnTo>
                    <a:lnTo>
                      <a:pt x="102" y="124"/>
                    </a:lnTo>
                    <a:lnTo>
                      <a:pt x="96" y="134"/>
                    </a:lnTo>
                    <a:lnTo>
                      <a:pt x="86" y="132"/>
                    </a:lnTo>
                    <a:lnTo>
                      <a:pt x="80" y="130"/>
                    </a:lnTo>
                    <a:lnTo>
                      <a:pt x="74" y="128"/>
                    </a:lnTo>
                    <a:lnTo>
                      <a:pt x="66" y="126"/>
                    </a:lnTo>
                    <a:lnTo>
                      <a:pt x="58" y="128"/>
                    </a:lnTo>
                    <a:lnTo>
                      <a:pt x="54" y="122"/>
                    </a:lnTo>
                    <a:lnTo>
                      <a:pt x="50" y="122"/>
                    </a:lnTo>
                    <a:lnTo>
                      <a:pt x="46" y="120"/>
                    </a:lnTo>
                    <a:lnTo>
                      <a:pt x="40" y="118"/>
                    </a:lnTo>
                    <a:lnTo>
                      <a:pt x="36" y="116"/>
                    </a:lnTo>
                    <a:lnTo>
                      <a:pt x="36" y="110"/>
                    </a:lnTo>
                    <a:lnTo>
                      <a:pt x="34" y="98"/>
                    </a:lnTo>
                    <a:lnTo>
                      <a:pt x="32" y="92"/>
                    </a:lnTo>
                    <a:lnTo>
                      <a:pt x="28" y="88"/>
                    </a:lnTo>
                    <a:lnTo>
                      <a:pt x="20" y="82"/>
                    </a:lnTo>
                    <a:lnTo>
                      <a:pt x="12" y="76"/>
                    </a:lnTo>
                    <a:lnTo>
                      <a:pt x="8" y="70"/>
                    </a:lnTo>
                    <a:lnTo>
                      <a:pt x="6" y="66"/>
                    </a:lnTo>
                    <a:lnTo>
                      <a:pt x="8" y="64"/>
                    </a:lnTo>
                    <a:lnTo>
                      <a:pt x="6" y="62"/>
                    </a:lnTo>
                    <a:lnTo>
                      <a:pt x="4" y="58"/>
                    </a:lnTo>
                    <a:lnTo>
                      <a:pt x="0" y="52"/>
                    </a:lnTo>
                    <a:lnTo>
                      <a:pt x="0" y="48"/>
                    </a:lnTo>
                    <a:lnTo>
                      <a:pt x="4" y="46"/>
                    </a:lnTo>
                    <a:lnTo>
                      <a:pt x="12" y="46"/>
                    </a:lnTo>
                    <a:lnTo>
                      <a:pt x="18" y="48"/>
                    </a:lnTo>
                    <a:lnTo>
                      <a:pt x="22" y="48"/>
                    </a:lnTo>
                    <a:lnTo>
                      <a:pt x="32" y="38"/>
                    </a:lnTo>
                    <a:lnTo>
                      <a:pt x="46" y="26"/>
                    </a:lnTo>
                    <a:lnTo>
                      <a:pt x="58" y="16"/>
                    </a:lnTo>
                    <a:lnTo>
                      <a:pt x="62" y="12"/>
                    </a:lnTo>
                    <a:lnTo>
                      <a:pt x="60" y="8"/>
                    </a:lnTo>
                    <a:lnTo>
                      <a:pt x="60" y="6"/>
                    </a:lnTo>
                    <a:lnTo>
                      <a:pt x="62" y="4"/>
                    </a:lnTo>
                    <a:lnTo>
                      <a:pt x="66" y="2"/>
                    </a:lnTo>
                    <a:lnTo>
                      <a:pt x="74" y="0"/>
                    </a:lnTo>
                    <a:lnTo>
                      <a:pt x="82" y="0"/>
                    </a:lnTo>
                    <a:lnTo>
                      <a:pt x="8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4" name="Freeform 99"/>
              <p:cNvSpPr>
                <a:spLocks/>
              </p:cNvSpPr>
              <p:nvPr/>
            </p:nvSpPr>
            <p:spPr bwMode="auto">
              <a:xfrm>
                <a:off x="4586214" y="4099641"/>
                <a:ext cx="318725" cy="309163"/>
              </a:xfrm>
              <a:custGeom>
                <a:avLst/>
                <a:gdLst/>
                <a:ahLst/>
                <a:cxnLst>
                  <a:cxn ang="0">
                    <a:pos x="88" y="184"/>
                  </a:cxn>
                  <a:cxn ang="0">
                    <a:pos x="114" y="162"/>
                  </a:cxn>
                  <a:cxn ang="0">
                    <a:pos x="116" y="154"/>
                  </a:cxn>
                  <a:cxn ang="0">
                    <a:pos x="118" y="150"/>
                  </a:cxn>
                  <a:cxn ang="0">
                    <a:pos x="130" y="146"/>
                  </a:cxn>
                  <a:cxn ang="0">
                    <a:pos x="140" y="140"/>
                  </a:cxn>
                  <a:cxn ang="0">
                    <a:pos x="138" y="136"/>
                  </a:cxn>
                  <a:cxn ang="0">
                    <a:pos x="150" y="128"/>
                  </a:cxn>
                  <a:cxn ang="0">
                    <a:pos x="174" y="122"/>
                  </a:cxn>
                  <a:cxn ang="0">
                    <a:pos x="184" y="104"/>
                  </a:cxn>
                  <a:cxn ang="0">
                    <a:pos x="188" y="88"/>
                  </a:cxn>
                  <a:cxn ang="0">
                    <a:pos x="192" y="74"/>
                  </a:cxn>
                  <a:cxn ang="0">
                    <a:pos x="192" y="58"/>
                  </a:cxn>
                  <a:cxn ang="0">
                    <a:pos x="198" y="50"/>
                  </a:cxn>
                  <a:cxn ang="0">
                    <a:pos x="196" y="36"/>
                  </a:cxn>
                  <a:cxn ang="0">
                    <a:pos x="178" y="16"/>
                  </a:cxn>
                  <a:cxn ang="0">
                    <a:pos x="162" y="8"/>
                  </a:cxn>
                  <a:cxn ang="0">
                    <a:pos x="154" y="4"/>
                  </a:cxn>
                  <a:cxn ang="0">
                    <a:pos x="138" y="2"/>
                  </a:cxn>
                  <a:cxn ang="0">
                    <a:pos x="120" y="10"/>
                  </a:cxn>
                  <a:cxn ang="0">
                    <a:pos x="114" y="20"/>
                  </a:cxn>
                  <a:cxn ang="0">
                    <a:pos x="112" y="66"/>
                  </a:cxn>
                  <a:cxn ang="0">
                    <a:pos x="116" y="78"/>
                  </a:cxn>
                  <a:cxn ang="0">
                    <a:pos x="134" y="82"/>
                  </a:cxn>
                  <a:cxn ang="0">
                    <a:pos x="132" y="98"/>
                  </a:cxn>
                  <a:cxn ang="0">
                    <a:pos x="124" y="104"/>
                  </a:cxn>
                  <a:cxn ang="0">
                    <a:pos x="118" y="96"/>
                  </a:cxn>
                  <a:cxn ang="0">
                    <a:pos x="104" y="84"/>
                  </a:cxn>
                  <a:cxn ang="0">
                    <a:pos x="92" y="74"/>
                  </a:cxn>
                  <a:cxn ang="0">
                    <a:pos x="86" y="72"/>
                  </a:cxn>
                  <a:cxn ang="0">
                    <a:pos x="82" y="74"/>
                  </a:cxn>
                  <a:cxn ang="0">
                    <a:pos x="72" y="74"/>
                  </a:cxn>
                  <a:cxn ang="0">
                    <a:pos x="60" y="68"/>
                  </a:cxn>
                  <a:cxn ang="0">
                    <a:pos x="34" y="56"/>
                  </a:cxn>
                  <a:cxn ang="0">
                    <a:pos x="32" y="92"/>
                  </a:cxn>
                  <a:cxn ang="0">
                    <a:pos x="26" y="94"/>
                  </a:cxn>
                  <a:cxn ang="0">
                    <a:pos x="0" y="162"/>
                  </a:cxn>
                  <a:cxn ang="0">
                    <a:pos x="20" y="184"/>
                  </a:cxn>
                  <a:cxn ang="0">
                    <a:pos x="30" y="184"/>
                  </a:cxn>
                  <a:cxn ang="0">
                    <a:pos x="44" y="184"/>
                  </a:cxn>
                  <a:cxn ang="0">
                    <a:pos x="56" y="190"/>
                  </a:cxn>
                  <a:cxn ang="0">
                    <a:pos x="78" y="194"/>
                  </a:cxn>
                </a:cxnLst>
                <a:rect l="0" t="0" r="r" b="b"/>
                <a:pathLst>
                  <a:path w="200" h="194">
                    <a:moveTo>
                      <a:pt x="78" y="194"/>
                    </a:moveTo>
                    <a:lnTo>
                      <a:pt x="88" y="184"/>
                    </a:lnTo>
                    <a:lnTo>
                      <a:pt x="102" y="172"/>
                    </a:lnTo>
                    <a:lnTo>
                      <a:pt x="114" y="162"/>
                    </a:lnTo>
                    <a:lnTo>
                      <a:pt x="118" y="158"/>
                    </a:lnTo>
                    <a:lnTo>
                      <a:pt x="116" y="154"/>
                    </a:lnTo>
                    <a:lnTo>
                      <a:pt x="116" y="152"/>
                    </a:lnTo>
                    <a:lnTo>
                      <a:pt x="118" y="150"/>
                    </a:lnTo>
                    <a:lnTo>
                      <a:pt x="122" y="148"/>
                    </a:lnTo>
                    <a:lnTo>
                      <a:pt x="130" y="146"/>
                    </a:lnTo>
                    <a:lnTo>
                      <a:pt x="138" y="146"/>
                    </a:lnTo>
                    <a:lnTo>
                      <a:pt x="140" y="140"/>
                    </a:lnTo>
                    <a:lnTo>
                      <a:pt x="140" y="138"/>
                    </a:lnTo>
                    <a:lnTo>
                      <a:pt x="138" y="136"/>
                    </a:lnTo>
                    <a:lnTo>
                      <a:pt x="144" y="132"/>
                    </a:lnTo>
                    <a:lnTo>
                      <a:pt x="150" y="128"/>
                    </a:lnTo>
                    <a:lnTo>
                      <a:pt x="162" y="124"/>
                    </a:lnTo>
                    <a:lnTo>
                      <a:pt x="174" y="122"/>
                    </a:lnTo>
                    <a:lnTo>
                      <a:pt x="184" y="116"/>
                    </a:lnTo>
                    <a:lnTo>
                      <a:pt x="184" y="104"/>
                    </a:lnTo>
                    <a:lnTo>
                      <a:pt x="186" y="96"/>
                    </a:lnTo>
                    <a:lnTo>
                      <a:pt x="188" y="88"/>
                    </a:lnTo>
                    <a:lnTo>
                      <a:pt x="194" y="82"/>
                    </a:lnTo>
                    <a:lnTo>
                      <a:pt x="192" y="74"/>
                    </a:lnTo>
                    <a:lnTo>
                      <a:pt x="192" y="64"/>
                    </a:lnTo>
                    <a:lnTo>
                      <a:pt x="192" y="58"/>
                    </a:lnTo>
                    <a:lnTo>
                      <a:pt x="196" y="54"/>
                    </a:lnTo>
                    <a:lnTo>
                      <a:pt x="198" y="50"/>
                    </a:lnTo>
                    <a:lnTo>
                      <a:pt x="200" y="46"/>
                    </a:lnTo>
                    <a:lnTo>
                      <a:pt x="196" y="36"/>
                    </a:lnTo>
                    <a:lnTo>
                      <a:pt x="194" y="28"/>
                    </a:lnTo>
                    <a:lnTo>
                      <a:pt x="178" y="16"/>
                    </a:lnTo>
                    <a:lnTo>
                      <a:pt x="172" y="12"/>
                    </a:lnTo>
                    <a:lnTo>
                      <a:pt x="162" y="8"/>
                    </a:lnTo>
                    <a:lnTo>
                      <a:pt x="156" y="6"/>
                    </a:lnTo>
                    <a:lnTo>
                      <a:pt x="154" y="4"/>
                    </a:lnTo>
                    <a:lnTo>
                      <a:pt x="152" y="0"/>
                    </a:lnTo>
                    <a:lnTo>
                      <a:pt x="138" y="2"/>
                    </a:lnTo>
                    <a:lnTo>
                      <a:pt x="126" y="8"/>
                    </a:lnTo>
                    <a:lnTo>
                      <a:pt x="120" y="10"/>
                    </a:lnTo>
                    <a:lnTo>
                      <a:pt x="116" y="14"/>
                    </a:lnTo>
                    <a:lnTo>
                      <a:pt x="114" y="20"/>
                    </a:lnTo>
                    <a:lnTo>
                      <a:pt x="112" y="26"/>
                    </a:lnTo>
                    <a:lnTo>
                      <a:pt x="112" y="66"/>
                    </a:lnTo>
                    <a:lnTo>
                      <a:pt x="114" y="74"/>
                    </a:lnTo>
                    <a:lnTo>
                      <a:pt x="116" y="78"/>
                    </a:lnTo>
                    <a:lnTo>
                      <a:pt x="122" y="82"/>
                    </a:lnTo>
                    <a:lnTo>
                      <a:pt x="134" y="82"/>
                    </a:lnTo>
                    <a:lnTo>
                      <a:pt x="134" y="94"/>
                    </a:lnTo>
                    <a:lnTo>
                      <a:pt x="132" y="98"/>
                    </a:lnTo>
                    <a:lnTo>
                      <a:pt x="128" y="102"/>
                    </a:lnTo>
                    <a:lnTo>
                      <a:pt x="124" y="104"/>
                    </a:lnTo>
                    <a:lnTo>
                      <a:pt x="122" y="104"/>
                    </a:lnTo>
                    <a:lnTo>
                      <a:pt x="118" y="96"/>
                    </a:lnTo>
                    <a:lnTo>
                      <a:pt x="114" y="92"/>
                    </a:lnTo>
                    <a:lnTo>
                      <a:pt x="104" y="84"/>
                    </a:lnTo>
                    <a:lnTo>
                      <a:pt x="96" y="76"/>
                    </a:lnTo>
                    <a:lnTo>
                      <a:pt x="92" y="74"/>
                    </a:lnTo>
                    <a:lnTo>
                      <a:pt x="92" y="70"/>
                    </a:lnTo>
                    <a:lnTo>
                      <a:pt x="86" y="72"/>
                    </a:lnTo>
                    <a:lnTo>
                      <a:pt x="84" y="74"/>
                    </a:lnTo>
                    <a:lnTo>
                      <a:pt x="82" y="74"/>
                    </a:lnTo>
                    <a:lnTo>
                      <a:pt x="78" y="76"/>
                    </a:lnTo>
                    <a:lnTo>
                      <a:pt x="72" y="74"/>
                    </a:lnTo>
                    <a:lnTo>
                      <a:pt x="64" y="72"/>
                    </a:lnTo>
                    <a:lnTo>
                      <a:pt x="60" y="68"/>
                    </a:lnTo>
                    <a:lnTo>
                      <a:pt x="58" y="64"/>
                    </a:lnTo>
                    <a:lnTo>
                      <a:pt x="34" y="56"/>
                    </a:lnTo>
                    <a:lnTo>
                      <a:pt x="34" y="88"/>
                    </a:lnTo>
                    <a:lnTo>
                      <a:pt x="32" y="92"/>
                    </a:lnTo>
                    <a:lnTo>
                      <a:pt x="28" y="94"/>
                    </a:lnTo>
                    <a:lnTo>
                      <a:pt x="26" y="94"/>
                    </a:lnTo>
                    <a:lnTo>
                      <a:pt x="0" y="94"/>
                    </a:lnTo>
                    <a:lnTo>
                      <a:pt x="0" y="162"/>
                    </a:lnTo>
                    <a:lnTo>
                      <a:pt x="18" y="182"/>
                    </a:lnTo>
                    <a:lnTo>
                      <a:pt x="20" y="184"/>
                    </a:lnTo>
                    <a:lnTo>
                      <a:pt x="24" y="186"/>
                    </a:lnTo>
                    <a:lnTo>
                      <a:pt x="30" y="184"/>
                    </a:lnTo>
                    <a:lnTo>
                      <a:pt x="38" y="182"/>
                    </a:lnTo>
                    <a:lnTo>
                      <a:pt x="44" y="184"/>
                    </a:lnTo>
                    <a:lnTo>
                      <a:pt x="50" y="188"/>
                    </a:lnTo>
                    <a:lnTo>
                      <a:pt x="56" y="190"/>
                    </a:lnTo>
                    <a:lnTo>
                      <a:pt x="62" y="194"/>
                    </a:lnTo>
                    <a:lnTo>
                      <a:pt x="78" y="19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5" name="Freeform 100"/>
              <p:cNvSpPr>
                <a:spLocks/>
              </p:cNvSpPr>
              <p:nvPr/>
            </p:nvSpPr>
            <p:spPr bwMode="auto">
              <a:xfrm>
                <a:off x="4304143" y="4029522"/>
                <a:ext cx="336254" cy="376095"/>
              </a:xfrm>
              <a:custGeom>
                <a:avLst/>
                <a:gdLst/>
                <a:ahLst/>
                <a:cxnLst>
                  <a:cxn ang="0">
                    <a:pos x="171" y="236"/>
                  </a:cxn>
                  <a:cxn ang="0">
                    <a:pos x="114" y="232"/>
                  </a:cxn>
                  <a:cxn ang="0">
                    <a:pos x="108" y="226"/>
                  </a:cxn>
                  <a:cxn ang="0">
                    <a:pos x="28" y="222"/>
                  </a:cxn>
                  <a:cxn ang="0">
                    <a:pos x="22" y="220"/>
                  </a:cxn>
                  <a:cxn ang="0">
                    <a:pos x="4" y="222"/>
                  </a:cxn>
                  <a:cxn ang="0">
                    <a:pos x="0" y="210"/>
                  </a:cxn>
                  <a:cxn ang="0">
                    <a:pos x="4" y="194"/>
                  </a:cxn>
                  <a:cxn ang="0">
                    <a:pos x="6" y="174"/>
                  </a:cxn>
                  <a:cxn ang="0">
                    <a:pos x="14" y="152"/>
                  </a:cxn>
                  <a:cxn ang="0">
                    <a:pos x="26" y="132"/>
                  </a:cxn>
                  <a:cxn ang="0">
                    <a:pos x="36" y="112"/>
                  </a:cxn>
                  <a:cxn ang="0">
                    <a:pos x="34" y="90"/>
                  </a:cxn>
                  <a:cxn ang="0">
                    <a:pos x="26" y="72"/>
                  </a:cxn>
                  <a:cxn ang="0">
                    <a:pos x="24" y="56"/>
                  </a:cxn>
                  <a:cxn ang="0">
                    <a:pos x="28" y="48"/>
                  </a:cxn>
                  <a:cxn ang="0">
                    <a:pos x="28" y="36"/>
                  </a:cxn>
                  <a:cxn ang="0">
                    <a:pos x="16" y="0"/>
                  </a:cxn>
                  <a:cxn ang="0">
                    <a:pos x="84" y="14"/>
                  </a:cxn>
                  <a:cxn ang="0">
                    <a:pos x="98" y="36"/>
                  </a:cxn>
                  <a:cxn ang="0">
                    <a:pos x="106" y="38"/>
                  </a:cxn>
                  <a:cxn ang="0">
                    <a:pos x="126" y="38"/>
                  </a:cxn>
                  <a:cxn ang="0">
                    <a:pos x="132" y="30"/>
                  </a:cxn>
                  <a:cxn ang="0">
                    <a:pos x="153" y="22"/>
                  </a:cxn>
                  <a:cxn ang="0">
                    <a:pos x="157" y="26"/>
                  </a:cxn>
                  <a:cxn ang="0">
                    <a:pos x="171" y="28"/>
                  </a:cxn>
                  <a:cxn ang="0">
                    <a:pos x="179" y="50"/>
                  </a:cxn>
                  <a:cxn ang="0">
                    <a:pos x="177" y="78"/>
                  </a:cxn>
                  <a:cxn ang="0">
                    <a:pos x="183" y="88"/>
                  </a:cxn>
                  <a:cxn ang="0">
                    <a:pos x="181" y="100"/>
                  </a:cxn>
                  <a:cxn ang="0">
                    <a:pos x="193" y="102"/>
                  </a:cxn>
                  <a:cxn ang="0">
                    <a:pos x="205" y="100"/>
                  </a:cxn>
                  <a:cxn ang="0">
                    <a:pos x="211" y="132"/>
                  </a:cxn>
                  <a:cxn ang="0">
                    <a:pos x="205" y="138"/>
                  </a:cxn>
                  <a:cxn ang="0">
                    <a:pos x="177" y="138"/>
                  </a:cxn>
                  <a:cxn ang="0">
                    <a:pos x="195" y="226"/>
                  </a:cxn>
                </a:cxnLst>
                <a:rect l="0" t="0" r="r" b="b"/>
                <a:pathLst>
                  <a:path w="211" h="236">
                    <a:moveTo>
                      <a:pt x="195" y="228"/>
                    </a:moveTo>
                    <a:lnTo>
                      <a:pt x="171" y="236"/>
                    </a:lnTo>
                    <a:lnTo>
                      <a:pt x="124" y="236"/>
                    </a:lnTo>
                    <a:lnTo>
                      <a:pt x="114" y="232"/>
                    </a:lnTo>
                    <a:lnTo>
                      <a:pt x="112" y="230"/>
                    </a:lnTo>
                    <a:lnTo>
                      <a:pt x="108" y="226"/>
                    </a:lnTo>
                    <a:lnTo>
                      <a:pt x="34" y="226"/>
                    </a:lnTo>
                    <a:lnTo>
                      <a:pt x="28" y="222"/>
                    </a:lnTo>
                    <a:lnTo>
                      <a:pt x="26" y="220"/>
                    </a:lnTo>
                    <a:lnTo>
                      <a:pt x="22" y="220"/>
                    </a:lnTo>
                    <a:lnTo>
                      <a:pt x="10" y="222"/>
                    </a:lnTo>
                    <a:lnTo>
                      <a:pt x="4" y="222"/>
                    </a:lnTo>
                    <a:lnTo>
                      <a:pt x="0" y="220"/>
                    </a:lnTo>
                    <a:lnTo>
                      <a:pt x="0" y="210"/>
                    </a:lnTo>
                    <a:lnTo>
                      <a:pt x="4" y="202"/>
                    </a:lnTo>
                    <a:lnTo>
                      <a:pt x="4" y="194"/>
                    </a:lnTo>
                    <a:lnTo>
                      <a:pt x="4" y="188"/>
                    </a:lnTo>
                    <a:lnTo>
                      <a:pt x="6" y="174"/>
                    </a:lnTo>
                    <a:lnTo>
                      <a:pt x="10" y="162"/>
                    </a:lnTo>
                    <a:lnTo>
                      <a:pt x="14" y="152"/>
                    </a:lnTo>
                    <a:lnTo>
                      <a:pt x="20" y="142"/>
                    </a:lnTo>
                    <a:lnTo>
                      <a:pt x="26" y="132"/>
                    </a:lnTo>
                    <a:lnTo>
                      <a:pt x="32" y="122"/>
                    </a:lnTo>
                    <a:lnTo>
                      <a:pt x="36" y="112"/>
                    </a:lnTo>
                    <a:lnTo>
                      <a:pt x="36" y="100"/>
                    </a:lnTo>
                    <a:lnTo>
                      <a:pt x="34" y="90"/>
                    </a:lnTo>
                    <a:lnTo>
                      <a:pt x="30" y="80"/>
                    </a:lnTo>
                    <a:lnTo>
                      <a:pt x="26" y="72"/>
                    </a:lnTo>
                    <a:lnTo>
                      <a:pt x="24" y="60"/>
                    </a:lnTo>
                    <a:lnTo>
                      <a:pt x="24" y="56"/>
                    </a:lnTo>
                    <a:lnTo>
                      <a:pt x="26" y="52"/>
                    </a:lnTo>
                    <a:lnTo>
                      <a:pt x="28" y="48"/>
                    </a:lnTo>
                    <a:lnTo>
                      <a:pt x="28" y="44"/>
                    </a:lnTo>
                    <a:lnTo>
                      <a:pt x="28" y="36"/>
                    </a:lnTo>
                    <a:lnTo>
                      <a:pt x="24" y="26"/>
                    </a:lnTo>
                    <a:lnTo>
                      <a:pt x="16" y="0"/>
                    </a:lnTo>
                    <a:lnTo>
                      <a:pt x="84" y="0"/>
                    </a:lnTo>
                    <a:lnTo>
                      <a:pt x="84" y="14"/>
                    </a:lnTo>
                    <a:lnTo>
                      <a:pt x="90" y="26"/>
                    </a:lnTo>
                    <a:lnTo>
                      <a:pt x="98" y="36"/>
                    </a:lnTo>
                    <a:lnTo>
                      <a:pt x="102" y="38"/>
                    </a:lnTo>
                    <a:lnTo>
                      <a:pt x="106" y="38"/>
                    </a:lnTo>
                    <a:lnTo>
                      <a:pt x="118" y="38"/>
                    </a:lnTo>
                    <a:lnTo>
                      <a:pt x="126" y="38"/>
                    </a:lnTo>
                    <a:lnTo>
                      <a:pt x="130" y="36"/>
                    </a:lnTo>
                    <a:lnTo>
                      <a:pt x="132" y="30"/>
                    </a:lnTo>
                    <a:lnTo>
                      <a:pt x="132" y="22"/>
                    </a:lnTo>
                    <a:lnTo>
                      <a:pt x="153" y="22"/>
                    </a:lnTo>
                    <a:lnTo>
                      <a:pt x="155" y="24"/>
                    </a:lnTo>
                    <a:lnTo>
                      <a:pt x="157" y="26"/>
                    </a:lnTo>
                    <a:lnTo>
                      <a:pt x="163" y="28"/>
                    </a:lnTo>
                    <a:lnTo>
                      <a:pt x="171" y="28"/>
                    </a:lnTo>
                    <a:lnTo>
                      <a:pt x="177" y="26"/>
                    </a:lnTo>
                    <a:lnTo>
                      <a:pt x="179" y="50"/>
                    </a:lnTo>
                    <a:lnTo>
                      <a:pt x="177" y="74"/>
                    </a:lnTo>
                    <a:lnTo>
                      <a:pt x="177" y="78"/>
                    </a:lnTo>
                    <a:lnTo>
                      <a:pt x="181" y="80"/>
                    </a:lnTo>
                    <a:lnTo>
                      <a:pt x="183" y="88"/>
                    </a:lnTo>
                    <a:lnTo>
                      <a:pt x="183" y="92"/>
                    </a:lnTo>
                    <a:lnTo>
                      <a:pt x="181" y="100"/>
                    </a:lnTo>
                    <a:lnTo>
                      <a:pt x="189" y="102"/>
                    </a:lnTo>
                    <a:lnTo>
                      <a:pt x="193" y="102"/>
                    </a:lnTo>
                    <a:lnTo>
                      <a:pt x="197" y="100"/>
                    </a:lnTo>
                    <a:lnTo>
                      <a:pt x="205" y="100"/>
                    </a:lnTo>
                    <a:lnTo>
                      <a:pt x="211" y="100"/>
                    </a:lnTo>
                    <a:lnTo>
                      <a:pt x="211" y="132"/>
                    </a:lnTo>
                    <a:lnTo>
                      <a:pt x="209" y="136"/>
                    </a:lnTo>
                    <a:lnTo>
                      <a:pt x="205" y="138"/>
                    </a:lnTo>
                    <a:lnTo>
                      <a:pt x="203" y="138"/>
                    </a:lnTo>
                    <a:lnTo>
                      <a:pt x="177" y="138"/>
                    </a:lnTo>
                    <a:lnTo>
                      <a:pt x="177" y="206"/>
                    </a:lnTo>
                    <a:lnTo>
                      <a:pt x="195" y="226"/>
                    </a:lnTo>
                    <a:lnTo>
                      <a:pt x="195" y="22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6" name="Freeform 101"/>
              <p:cNvSpPr>
                <a:spLocks/>
              </p:cNvSpPr>
              <p:nvPr/>
            </p:nvSpPr>
            <p:spPr bwMode="auto">
              <a:xfrm>
                <a:off x="4514501" y="4399242"/>
                <a:ext cx="253386" cy="286852"/>
              </a:xfrm>
              <a:custGeom>
                <a:avLst/>
                <a:gdLst/>
                <a:ahLst/>
                <a:cxnLst>
                  <a:cxn ang="0">
                    <a:pos x="101" y="6"/>
                  </a:cxn>
                  <a:cxn ang="0">
                    <a:pos x="101" y="10"/>
                  </a:cxn>
                  <a:cxn ang="0">
                    <a:pos x="105" y="16"/>
                  </a:cxn>
                  <a:cxn ang="0">
                    <a:pos x="107" y="20"/>
                  </a:cxn>
                  <a:cxn ang="0">
                    <a:pos x="109" y="22"/>
                  </a:cxn>
                  <a:cxn ang="0">
                    <a:pos x="107" y="24"/>
                  </a:cxn>
                  <a:cxn ang="0">
                    <a:pos x="109" y="28"/>
                  </a:cxn>
                  <a:cxn ang="0">
                    <a:pos x="113" y="34"/>
                  </a:cxn>
                  <a:cxn ang="0">
                    <a:pos x="121" y="40"/>
                  </a:cxn>
                  <a:cxn ang="0">
                    <a:pos x="129" y="46"/>
                  </a:cxn>
                  <a:cxn ang="0">
                    <a:pos x="133" y="50"/>
                  </a:cxn>
                  <a:cxn ang="0">
                    <a:pos x="135" y="56"/>
                  </a:cxn>
                  <a:cxn ang="0">
                    <a:pos x="137" y="68"/>
                  </a:cxn>
                  <a:cxn ang="0">
                    <a:pos x="137" y="74"/>
                  </a:cxn>
                  <a:cxn ang="0">
                    <a:pos x="141" y="76"/>
                  </a:cxn>
                  <a:cxn ang="0">
                    <a:pos x="147" y="78"/>
                  </a:cxn>
                  <a:cxn ang="0">
                    <a:pos x="151" y="80"/>
                  </a:cxn>
                  <a:cxn ang="0">
                    <a:pos x="155" y="80"/>
                  </a:cxn>
                  <a:cxn ang="0">
                    <a:pos x="159" y="86"/>
                  </a:cxn>
                  <a:cxn ang="0">
                    <a:pos x="151" y="90"/>
                  </a:cxn>
                  <a:cxn ang="0">
                    <a:pos x="145" y="94"/>
                  </a:cxn>
                  <a:cxn ang="0">
                    <a:pos x="135" y="108"/>
                  </a:cxn>
                  <a:cxn ang="0">
                    <a:pos x="125" y="120"/>
                  </a:cxn>
                  <a:cxn ang="0">
                    <a:pos x="115" y="132"/>
                  </a:cxn>
                  <a:cxn ang="0">
                    <a:pos x="111" y="134"/>
                  </a:cxn>
                  <a:cxn ang="0">
                    <a:pos x="107" y="136"/>
                  </a:cxn>
                  <a:cxn ang="0">
                    <a:pos x="105" y="138"/>
                  </a:cxn>
                  <a:cxn ang="0">
                    <a:pos x="101" y="142"/>
                  </a:cxn>
                  <a:cxn ang="0">
                    <a:pos x="99" y="148"/>
                  </a:cxn>
                  <a:cxn ang="0">
                    <a:pos x="95" y="154"/>
                  </a:cxn>
                  <a:cxn ang="0">
                    <a:pos x="91" y="158"/>
                  </a:cxn>
                  <a:cxn ang="0">
                    <a:pos x="83" y="160"/>
                  </a:cxn>
                  <a:cxn ang="0">
                    <a:pos x="77" y="158"/>
                  </a:cxn>
                  <a:cxn ang="0">
                    <a:pos x="73" y="154"/>
                  </a:cxn>
                  <a:cxn ang="0">
                    <a:pos x="67" y="150"/>
                  </a:cxn>
                  <a:cxn ang="0">
                    <a:pos x="61" y="148"/>
                  </a:cxn>
                  <a:cxn ang="0">
                    <a:pos x="55" y="152"/>
                  </a:cxn>
                  <a:cxn ang="0">
                    <a:pos x="47" y="162"/>
                  </a:cxn>
                  <a:cxn ang="0">
                    <a:pos x="39" y="174"/>
                  </a:cxn>
                  <a:cxn ang="0">
                    <a:pos x="31" y="180"/>
                  </a:cxn>
                  <a:cxn ang="0">
                    <a:pos x="12" y="180"/>
                  </a:cxn>
                  <a:cxn ang="0">
                    <a:pos x="14" y="172"/>
                  </a:cxn>
                  <a:cxn ang="0">
                    <a:pos x="16" y="164"/>
                  </a:cxn>
                  <a:cxn ang="0">
                    <a:pos x="16" y="158"/>
                  </a:cxn>
                  <a:cxn ang="0">
                    <a:pos x="14" y="154"/>
                  </a:cxn>
                  <a:cxn ang="0">
                    <a:pos x="6" y="144"/>
                  </a:cxn>
                  <a:cxn ang="0">
                    <a:pos x="0" y="142"/>
                  </a:cxn>
                  <a:cxn ang="0">
                    <a:pos x="0" y="84"/>
                  </a:cxn>
                  <a:cxn ang="0">
                    <a:pos x="21" y="84"/>
                  </a:cxn>
                  <a:cxn ang="0">
                    <a:pos x="21" y="12"/>
                  </a:cxn>
                  <a:cxn ang="0">
                    <a:pos x="45" y="10"/>
                  </a:cxn>
                  <a:cxn ang="0">
                    <a:pos x="65" y="6"/>
                  </a:cxn>
                  <a:cxn ang="0">
                    <a:pos x="69" y="14"/>
                  </a:cxn>
                  <a:cxn ang="0">
                    <a:pos x="83" y="6"/>
                  </a:cxn>
                  <a:cxn ang="0">
                    <a:pos x="89" y="2"/>
                  </a:cxn>
                  <a:cxn ang="0">
                    <a:pos x="95" y="0"/>
                  </a:cxn>
                  <a:cxn ang="0">
                    <a:pos x="99" y="2"/>
                  </a:cxn>
                  <a:cxn ang="0">
                    <a:pos x="101" y="0"/>
                  </a:cxn>
                  <a:cxn ang="0">
                    <a:pos x="101" y="4"/>
                  </a:cxn>
                  <a:cxn ang="0">
                    <a:pos x="101" y="6"/>
                  </a:cxn>
                </a:cxnLst>
                <a:rect l="0" t="0" r="r" b="b"/>
                <a:pathLst>
                  <a:path w="159" h="180">
                    <a:moveTo>
                      <a:pt x="101" y="6"/>
                    </a:moveTo>
                    <a:lnTo>
                      <a:pt x="101" y="10"/>
                    </a:lnTo>
                    <a:lnTo>
                      <a:pt x="105" y="16"/>
                    </a:lnTo>
                    <a:lnTo>
                      <a:pt x="107" y="20"/>
                    </a:lnTo>
                    <a:lnTo>
                      <a:pt x="109" y="22"/>
                    </a:lnTo>
                    <a:lnTo>
                      <a:pt x="107" y="24"/>
                    </a:lnTo>
                    <a:lnTo>
                      <a:pt x="109" y="28"/>
                    </a:lnTo>
                    <a:lnTo>
                      <a:pt x="113" y="34"/>
                    </a:lnTo>
                    <a:lnTo>
                      <a:pt x="121" y="40"/>
                    </a:lnTo>
                    <a:lnTo>
                      <a:pt x="129" y="46"/>
                    </a:lnTo>
                    <a:lnTo>
                      <a:pt x="133" y="50"/>
                    </a:lnTo>
                    <a:lnTo>
                      <a:pt x="135" y="56"/>
                    </a:lnTo>
                    <a:lnTo>
                      <a:pt x="137" y="68"/>
                    </a:lnTo>
                    <a:lnTo>
                      <a:pt x="137" y="74"/>
                    </a:lnTo>
                    <a:lnTo>
                      <a:pt x="141" y="76"/>
                    </a:lnTo>
                    <a:lnTo>
                      <a:pt x="147" y="78"/>
                    </a:lnTo>
                    <a:lnTo>
                      <a:pt x="151" y="80"/>
                    </a:lnTo>
                    <a:lnTo>
                      <a:pt x="155" y="80"/>
                    </a:lnTo>
                    <a:lnTo>
                      <a:pt x="159" y="86"/>
                    </a:lnTo>
                    <a:lnTo>
                      <a:pt x="151" y="90"/>
                    </a:lnTo>
                    <a:lnTo>
                      <a:pt x="145" y="94"/>
                    </a:lnTo>
                    <a:lnTo>
                      <a:pt x="135" y="108"/>
                    </a:lnTo>
                    <a:lnTo>
                      <a:pt x="125" y="120"/>
                    </a:lnTo>
                    <a:lnTo>
                      <a:pt x="115" y="132"/>
                    </a:lnTo>
                    <a:lnTo>
                      <a:pt x="111" y="134"/>
                    </a:lnTo>
                    <a:lnTo>
                      <a:pt x="107" y="136"/>
                    </a:lnTo>
                    <a:lnTo>
                      <a:pt x="105" y="138"/>
                    </a:lnTo>
                    <a:lnTo>
                      <a:pt x="101" y="142"/>
                    </a:lnTo>
                    <a:lnTo>
                      <a:pt x="99" y="148"/>
                    </a:lnTo>
                    <a:lnTo>
                      <a:pt x="95" y="154"/>
                    </a:lnTo>
                    <a:lnTo>
                      <a:pt x="91" y="158"/>
                    </a:lnTo>
                    <a:lnTo>
                      <a:pt x="83" y="160"/>
                    </a:lnTo>
                    <a:lnTo>
                      <a:pt x="77" y="158"/>
                    </a:lnTo>
                    <a:lnTo>
                      <a:pt x="73" y="154"/>
                    </a:lnTo>
                    <a:lnTo>
                      <a:pt x="67" y="150"/>
                    </a:lnTo>
                    <a:lnTo>
                      <a:pt x="61" y="148"/>
                    </a:lnTo>
                    <a:lnTo>
                      <a:pt x="55" y="152"/>
                    </a:lnTo>
                    <a:lnTo>
                      <a:pt x="47" y="162"/>
                    </a:lnTo>
                    <a:lnTo>
                      <a:pt x="39" y="174"/>
                    </a:lnTo>
                    <a:lnTo>
                      <a:pt x="31" y="180"/>
                    </a:lnTo>
                    <a:lnTo>
                      <a:pt x="12" y="180"/>
                    </a:lnTo>
                    <a:lnTo>
                      <a:pt x="14" y="172"/>
                    </a:lnTo>
                    <a:lnTo>
                      <a:pt x="16" y="164"/>
                    </a:lnTo>
                    <a:lnTo>
                      <a:pt x="16" y="158"/>
                    </a:lnTo>
                    <a:lnTo>
                      <a:pt x="14" y="154"/>
                    </a:lnTo>
                    <a:lnTo>
                      <a:pt x="6" y="144"/>
                    </a:lnTo>
                    <a:lnTo>
                      <a:pt x="0" y="142"/>
                    </a:lnTo>
                    <a:lnTo>
                      <a:pt x="0" y="84"/>
                    </a:lnTo>
                    <a:lnTo>
                      <a:pt x="21" y="84"/>
                    </a:lnTo>
                    <a:lnTo>
                      <a:pt x="21" y="12"/>
                    </a:lnTo>
                    <a:lnTo>
                      <a:pt x="45" y="10"/>
                    </a:lnTo>
                    <a:lnTo>
                      <a:pt x="65" y="6"/>
                    </a:lnTo>
                    <a:lnTo>
                      <a:pt x="69" y="14"/>
                    </a:lnTo>
                    <a:lnTo>
                      <a:pt x="83" y="6"/>
                    </a:lnTo>
                    <a:lnTo>
                      <a:pt x="89" y="2"/>
                    </a:lnTo>
                    <a:lnTo>
                      <a:pt x="95" y="0"/>
                    </a:lnTo>
                    <a:lnTo>
                      <a:pt x="99" y="2"/>
                    </a:lnTo>
                    <a:lnTo>
                      <a:pt x="101" y="0"/>
                    </a:lnTo>
                    <a:lnTo>
                      <a:pt x="101" y="4"/>
                    </a:lnTo>
                    <a:lnTo>
                      <a:pt x="101"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7" name="Freeform 102"/>
              <p:cNvSpPr>
                <a:spLocks/>
              </p:cNvSpPr>
              <p:nvPr/>
            </p:nvSpPr>
            <p:spPr bwMode="auto">
              <a:xfrm>
                <a:off x="3587013" y="3452631"/>
                <a:ext cx="188047" cy="165737"/>
              </a:xfrm>
              <a:custGeom>
                <a:avLst/>
                <a:gdLst/>
                <a:ahLst/>
                <a:cxnLst>
                  <a:cxn ang="0">
                    <a:pos x="34" y="64"/>
                  </a:cxn>
                  <a:cxn ang="0">
                    <a:pos x="46" y="52"/>
                  </a:cxn>
                  <a:cxn ang="0">
                    <a:pos x="60" y="52"/>
                  </a:cxn>
                  <a:cxn ang="0">
                    <a:pos x="66" y="58"/>
                  </a:cxn>
                  <a:cxn ang="0">
                    <a:pos x="70" y="74"/>
                  </a:cxn>
                  <a:cxn ang="0">
                    <a:pos x="78" y="82"/>
                  </a:cxn>
                  <a:cxn ang="0">
                    <a:pos x="90" y="84"/>
                  </a:cxn>
                  <a:cxn ang="0">
                    <a:pos x="92" y="102"/>
                  </a:cxn>
                  <a:cxn ang="0">
                    <a:pos x="102" y="104"/>
                  </a:cxn>
                  <a:cxn ang="0">
                    <a:pos x="106" y="102"/>
                  </a:cxn>
                  <a:cxn ang="0">
                    <a:pos x="112" y="98"/>
                  </a:cxn>
                  <a:cxn ang="0">
                    <a:pos x="114" y="88"/>
                  </a:cxn>
                  <a:cxn ang="0">
                    <a:pos x="110" y="84"/>
                  </a:cxn>
                  <a:cxn ang="0">
                    <a:pos x="114" y="80"/>
                  </a:cxn>
                  <a:cxn ang="0">
                    <a:pos x="116" y="74"/>
                  </a:cxn>
                  <a:cxn ang="0">
                    <a:pos x="112" y="56"/>
                  </a:cxn>
                  <a:cxn ang="0">
                    <a:pos x="114" y="48"/>
                  </a:cxn>
                  <a:cxn ang="0">
                    <a:pos x="112" y="46"/>
                  </a:cxn>
                  <a:cxn ang="0">
                    <a:pos x="104" y="28"/>
                  </a:cxn>
                  <a:cxn ang="0">
                    <a:pos x="96" y="8"/>
                  </a:cxn>
                  <a:cxn ang="0">
                    <a:pos x="88" y="8"/>
                  </a:cxn>
                  <a:cxn ang="0">
                    <a:pos x="78" y="10"/>
                  </a:cxn>
                  <a:cxn ang="0">
                    <a:pos x="54" y="6"/>
                  </a:cxn>
                  <a:cxn ang="0">
                    <a:pos x="44" y="8"/>
                  </a:cxn>
                  <a:cxn ang="0">
                    <a:pos x="32" y="4"/>
                  </a:cxn>
                  <a:cxn ang="0">
                    <a:pos x="18" y="0"/>
                  </a:cxn>
                  <a:cxn ang="0">
                    <a:pos x="18" y="8"/>
                  </a:cxn>
                  <a:cxn ang="0">
                    <a:pos x="16" y="12"/>
                  </a:cxn>
                  <a:cxn ang="0">
                    <a:pos x="18" y="18"/>
                  </a:cxn>
                  <a:cxn ang="0">
                    <a:pos x="8" y="22"/>
                  </a:cxn>
                  <a:cxn ang="0">
                    <a:pos x="0" y="24"/>
                  </a:cxn>
                  <a:cxn ang="0">
                    <a:pos x="24" y="56"/>
                  </a:cxn>
                </a:cxnLst>
                <a:rect l="0" t="0" r="r" b="b"/>
                <a:pathLst>
                  <a:path w="118" h="104">
                    <a:moveTo>
                      <a:pt x="30" y="70"/>
                    </a:moveTo>
                    <a:lnTo>
                      <a:pt x="34" y="64"/>
                    </a:lnTo>
                    <a:lnTo>
                      <a:pt x="40" y="58"/>
                    </a:lnTo>
                    <a:lnTo>
                      <a:pt x="46" y="52"/>
                    </a:lnTo>
                    <a:lnTo>
                      <a:pt x="54" y="50"/>
                    </a:lnTo>
                    <a:lnTo>
                      <a:pt x="60" y="52"/>
                    </a:lnTo>
                    <a:lnTo>
                      <a:pt x="64" y="54"/>
                    </a:lnTo>
                    <a:lnTo>
                      <a:pt x="66" y="58"/>
                    </a:lnTo>
                    <a:lnTo>
                      <a:pt x="68" y="64"/>
                    </a:lnTo>
                    <a:lnTo>
                      <a:pt x="70" y="74"/>
                    </a:lnTo>
                    <a:lnTo>
                      <a:pt x="74" y="84"/>
                    </a:lnTo>
                    <a:lnTo>
                      <a:pt x="78" y="82"/>
                    </a:lnTo>
                    <a:lnTo>
                      <a:pt x="82" y="80"/>
                    </a:lnTo>
                    <a:lnTo>
                      <a:pt x="90" y="84"/>
                    </a:lnTo>
                    <a:lnTo>
                      <a:pt x="90" y="96"/>
                    </a:lnTo>
                    <a:lnTo>
                      <a:pt x="92" y="102"/>
                    </a:lnTo>
                    <a:lnTo>
                      <a:pt x="96" y="104"/>
                    </a:lnTo>
                    <a:lnTo>
                      <a:pt x="102" y="104"/>
                    </a:lnTo>
                    <a:lnTo>
                      <a:pt x="102" y="102"/>
                    </a:lnTo>
                    <a:lnTo>
                      <a:pt x="106" y="102"/>
                    </a:lnTo>
                    <a:lnTo>
                      <a:pt x="108" y="102"/>
                    </a:lnTo>
                    <a:lnTo>
                      <a:pt x="112" y="98"/>
                    </a:lnTo>
                    <a:lnTo>
                      <a:pt x="114" y="90"/>
                    </a:lnTo>
                    <a:lnTo>
                      <a:pt x="114" y="88"/>
                    </a:lnTo>
                    <a:lnTo>
                      <a:pt x="112" y="86"/>
                    </a:lnTo>
                    <a:lnTo>
                      <a:pt x="110" y="84"/>
                    </a:lnTo>
                    <a:lnTo>
                      <a:pt x="110" y="82"/>
                    </a:lnTo>
                    <a:lnTo>
                      <a:pt x="114" y="80"/>
                    </a:lnTo>
                    <a:lnTo>
                      <a:pt x="118" y="78"/>
                    </a:lnTo>
                    <a:lnTo>
                      <a:pt x="116" y="74"/>
                    </a:lnTo>
                    <a:lnTo>
                      <a:pt x="114" y="68"/>
                    </a:lnTo>
                    <a:lnTo>
                      <a:pt x="112" y="56"/>
                    </a:lnTo>
                    <a:lnTo>
                      <a:pt x="114" y="50"/>
                    </a:lnTo>
                    <a:lnTo>
                      <a:pt x="114" y="48"/>
                    </a:lnTo>
                    <a:lnTo>
                      <a:pt x="118" y="48"/>
                    </a:lnTo>
                    <a:lnTo>
                      <a:pt x="112" y="46"/>
                    </a:lnTo>
                    <a:lnTo>
                      <a:pt x="108" y="42"/>
                    </a:lnTo>
                    <a:lnTo>
                      <a:pt x="104" y="28"/>
                    </a:lnTo>
                    <a:lnTo>
                      <a:pt x="100" y="14"/>
                    </a:lnTo>
                    <a:lnTo>
                      <a:pt x="96" y="8"/>
                    </a:lnTo>
                    <a:lnTo>
                      <a:pt x="90" y="6"/>
                    </a:lnTo>
                    <a:lnTo>
                      <a:pt x="88" y="8"/>
                    </a:lnTo>
                    <a:lnTo>
                      <a:pt x="86" y="10"/>
                    </a:lnTo>
                    <a:lnTo>
                      <a:pt x="78" y="10"/>
                    </a:lnTo>
                    <a:lnTo>
                      <a:pt x="64" y="8"/>
                    </a:lnTo>
                    <a:lnTo>
                      <a:pt x="54" y="6"/>
                    </a:lnTo>
                    <a:lnTo>
                      <a:pt x="50" y="6"/>
                    </a:lnTo>
                    <a:lnTo>
                      <a:pt x="44" y="8"/>
                    </a:lnTo>
                    <a:lnTo>
                      <a:pt x="38" y="6"/>
                    </a:lnTo>
                    <a:lnTo>
                      <a:pt x="32" y="4"/>
                    </a:lnTo>
                    <a:lnTo>
                      <a:pt x="26" y="2"/>
                    </a:lnTo>
                    <a:lnTo>
                      <a:pt x="18" y="0"/>
                    </a:lnTo>
                    <a:lnTo>
                      <a:pt x="18" y="4"/>
                    </a:lnTo>
                    <a:lnTo>
                      <a:pt x="18" y="8"/>
                    </a:lnTo>
                    <a:lnTo>
                      <a:pt x="14" y="8"/>
                    </a:lnTo>
                    <a:lnTo>
                      <a:pt x="16" y="12"/>
                    </a:lnTo>
                    <a:lnTo>
                      <a:pt x="18" y="12"/>
                    </a:lnTo>
                    <a:lnTo>
                      <a:pt x="18" y="18"/>
                    </a:lnTo>
                    <a:lnTo>
                      <a:pt x="12" y="20"/>
                    </a:lnTo>
                    <a:lnTo>
                      <a:pt x="8" y="22"/>
                    </a:lnTo>
                    <a:lnTo>
                      <a:pt x="4" y="24"/>
                    </a:lnTo>
                    <a:lnTo>
                      <a:pt x="0" y="24"/>
                    </a:lnTo>
                    <a:lnTo>
                      <a:pt x="16" y="46"/>
                    </a:lnTo>
                    <a:lnTo>
                      <a:pt x="24" y="56"/>
                    </a:lnTo>
                    <a:lnTo>
                      <a:pt x="30" y="7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8" name="Freeform 103"/>
              <p:cNvSpPr>
                <a:spLocks/>
              </p:cNvSpPr>
              <p:nvPr/>
            </p:nvSpPr>
            <p:spPr bwMode="auto">
              <a:xfrm>
                <a:off x="3673069" y="3580120"/>
                <a:ext cx="111554" cy="121115"/>
              </a:xfrm>
              <a:custGeom>
                <a:avLst/>
                <a:gdLst/>
                <a:ahLst/>
                <a:cxnLst>
                  <a:cxn ang="0">
                    <a:pos x="68" y="76"/>
                  </a:cxn>
                  <a:cxn ang="0">
                    <a:pos x="60" y="74"/>
                  </a:cxn>
                  <a:cxn ang="0">
                    <a:pos x="54" y="70"/>
                  </a:cxn>
                  <a:cxn ang="0">
                    <a:pos x="44" y="60"/>
                  </a:cxn>
                  <a:cxn ang="0">
                    <a:pos x="24" y="46"/>
                  </a:cxn>
                  <a:cxn ang="0">
                    <a:pos x="2" y="32"/>
                  </a:cxn>
                  <a:cxn ang="0">
                    <a:pos x="0" y="30"/>
                  </a:cxn>
                  <a:cxn ang="0">
                    <a:pos x="6" y="26"/>
                  </a:cxn>
                  <a:cxn ang="0">
                    <a:pos x="12" y="20"/>
                  </a:cxn>
                  <a:cxn ang="0">
                    <a:pos x="16" y="14"/>
                  </a:cxn>
                  <a:cxn ang="0">
                    <a:pos x="18" y="8"/>
                  </a:cxn>
                  <a:cxn ang="0">
                    <a:pos x="20" y="4"/>
                  </a:cxn>
                  <a:cxn ang="0">
                    <a:pos x="24" y="2"/>
                  </a:cxn>
                  <a:cxn ang="0">
                    <a:pos x="28" y="0"/>
                  </a:cxn>
                  <a:cxn ang="0">
                    <a:pos x="36" y="4"/>
                  </a:cxn>
                  <a:cxn ang="0">
                    <a:pos x="36" y="16"/>
                  </a:cxn>
                  <a:cxn ang="0">
                    <a:pos x="38" y="22"/>
                  </a:cxn>
                  <a:cxn ang="0">
                    <a:pos x="42" y="24"/>
                  </a:cxn>
                  <a:cxn ang="0">
                    <a:pos x="48" y="24"/>
                  </a:cxn>
                  <a:cxn ang="0">
                    <a:pos x="48" y="22"/>
                  </a:cxn>
                  <a:cxn ang="0">
                    <a:pos x="52" y="22"/>
                  </a:cxn>
                  <a:cxn ang="0">
                    <a:pos x="54" y="26"/>
                  </a:cxn>
                  <a:cxn ang="0">
                    <a:pos x="56" y="30"/>
                  </a:cxn>
                  <a:cxn ang="0">
                    <a:pos x="54" y="36"/>
                  </a:cxn>
                  <a:cxn ang="0">
                    <a:pos x="54" y="40"/>
                  </a:cxn>
                  <a:cxn ang="0">
                    <a:pos x="56" y="44"/>
                  </a:cxn>
                  <a:cxn ang="0">
                    <a:pos x="62" y="48"/>
                  </a:cxn>
                  <a:cxn ang="0">
                    <a:pos x="68" y="52"/>
                  </a:cxn>
                  <a:cxn ang="0">
                    <a:pos x="70" y="56"/>
                  </a:cxn>
                  <a:cxn ang="0">
                    <a:pos x="70" y="58"/>
                  </a:cxn>
                  <a:cxn ang="0">
                    <a:pos x="66" y="76"/>
                  </a:cxn>
                  <a:cxn ang="0">
                    <a:pos x="68" y="76"/>
                  </a:cxn>
                </a:cxnLst>
                <a:rect l="0" t="0" r="r" b="b"/>
                <a:pathLst>
                  <a:path w="70" h="76">
                    <a:moveTo>
                      <a:pt x="68" y="76"/>
                    </a:moveTo>
                    <a:lnTo>
                      <a:pt x="60" y="74"/>
                    </a:lnTo>
                    <a:lnTo>
                      <a:pt x="54" y="70"/>
                    </a:lnTo>
                    <a:lnTo>
                      <a:pt x="44" y="60"/>
                    </a:lnTo>
                    <a:lnTo>
                      <a:pt x="24" y="46"/>
                    </a:lnTo>
                    <a:lnTo>
                      <a:pt x="2" y="32"/>
                    </a:lnTo>
                    <a:lnTo>
                      <a:pt x="0" y="30"/>
                    </a:lnTo>
                    <a:lnTo>
                      <a:pt x="6" y="26"/>
                    </a:lnTo>
                    <a:lnTo>
                      <a:pt x="12" y="20"/>
                    </a:lnTo>
                    <a:lnTo>
                      <a:pt x="16" y="14"/>
                    </a:lnTo>
                    <a:lnTo>
                      <a:pt x="18" y="8"/>
                    </a:lnTo>
                    <a:lnTo>
                      <a:pt x="20" y="4"/>
                    </a:lnTo>
                    <a:lnTo>
                      <a:pt x="24" y="2"/>
                    </a:lnTo>
                    <a:lnTo>
                      <a:pt x="28" y="0"/>
                    </a:lnTo>
                    <a:lnTo>
                      <a:pt x="36" y="4"/>
                    </a:lnTo>
                    <a:lnTo>
                      <a:pt x="36" y="16"/>
                    </a:lnTo>
                    <a:lnTo>
                      <a:pt x="38" y="22"/>
                    </a:lnTo>
                    <a:lnTo>
                      <a:pt x="42" y="24"/>
                    </a:lnTo>
                    <a:lnTo>
                      <a:pt x="48" y="24"/>
                    </a:lnTo>
                    <a:lnTo>
                      <a:pt x="48" y="22"/>
                    </a:lnTo>
                    <a:lnTo>
                      <a:pt x="52" y="22"/>
                    </a:lnTo>
                    <a:lnTo>
                      <a:pt x="54" y="26"/>
                    </a:lnTo>
                    <a:lnTo>
                      <a:pt x="56" y="30"/>
                    </a:lnTo>
                    <a:lnTo>
                      <a:pt x="54" y="36"/>
                    </a:lnTo>
                    <a:lnTo>
                      <a:pt x="54" y="40"/>
                    </a:lnTo>
                    <a:lnTo>
                      <a:pt x="56" y="44"/>
                    </a:lnTo>
                    <a:lnTo>
                      <a:pt x="62" y="48"/>
                    </a:lnTo>
                    <a:lnTo>
                      <a:pt x="68" y="52"/>
                    </a:lnTo>
                    <a:lnTo>
                      <a:pt x="70" y="56"/>
                    </a:lnTo>
                    <a:lnTo>
                      <a:pt x="70" y="58"/>
                    </a:lnTo>
                    <a:lnTo>
                      <a:pt x="66" y="76"/>
                    </a:lnTo>
                    <a:lnTo>
                      <a:pt x="68" y="7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49" name="Freeform 104"/>
              <p:cNvSpPr>
                <a:spLocks/>
              </p:cNvSpPr>
              <p:nvPr/>
            </p:nvSpPr>
            <p:spPr bwMode="auto">
              <a:xfrm>
                <a:off x="3832431" y="3376137"/>
                <a:ext cx="210358" cy="168924"/>
              </a:xfrm>
              <a:custGeom>
                <a:avLst/>
                <a:gdLst/>
                <a:ahLst/>
                <a:cxnLst>
                  <a:cxn ang="0">
                    <a:pos x="132" y="52"/>
                  </a:cxn>
                  <a:cxn ang="0">
                    <a:pos x="128" y="48"/>
                  </a:cxn>
                  <a:cxn ang="0">
                    <a:pos x="122" y="46"/>
                  </a:cxn>
                  <a:cxn ang="0">
                    <a:pos x="116" y="46"/>
                  </a:cxn>
                  <a:cxn ang="0">
                    <a:pos x="112" y="42"/>
                  </a:cxn>
                  <a:cxn ang="0">
                    <a:pos x="112" y="38"/>
                  </a:cxn>
                  <a:cxn ang="0">
                    <a:pos x="112" y="34"/>
                  </a:cxn>
                  <a:cxn ang="0">
                    <a:pos x="112" y="28"/>
                  </a:cxn>
                  <a:cxn ang="0">
                    <a:pos x="110" y="24"/>
                  </a:cxn>
                  <a:cxn ang="0">
                    <a:pos x="106" y="20"/>
                  </a:cxn>
                  <a:cxn ang="0">
                    <a:pos x="100" y="18"/>
                  </a:cxn>
                  <a:cxn ang="0">
                    <a:pos x="96" y="12"/>
                  </a:cxn>
                  <a:cxn ang="0">
                    <a:pos x="96" y="0"/>
                  </a:cxn>
                  <a:cxn ang="0">
                    <a:pos x="72" y="8"/>
                  </a:cxn>
                  <a:cxn ang="0">
                    <a:pos x="50" y="16"/>
                  </a:cxn>
                  <a:cxn ang="0">
                    <a:pos x="46" y="18"/>
                  </a:cxn>
                  <a:cxn ang="0">
                    <a:pos x="44" y="20"/>
                  </a:cxn>
                  <a:cxn ang="0">
                    <a:pos x="40" y="26"/>
                  </a:cxn>
                  <a:cxn ang="0">
                    <a:pos x="36" y="32"/>
                  </a:cxn>
                  <a:cxn ang="0">
                    <a:pos x="34" y="34"/>
                  </a:cxn>
                  <a:cxn ang="0">
                    <a:pos x="30" y="34"/>
                  </a:cxn>
                  <a:cxn ang="0">
                    <a:pos x="22" y="32"/>
                  </a:cxn>
                  <a:cxn ang="0">
                    <a:pos x="22" y="44"/>
                  </a:cxn>
                  <a:cxn ang="0">
                    <a:pos x="22" y="50"/>
                  </a:cxn>
                  <a:cxn ang="0">
                    <a:pos x="20" y="54"/>
                  </a:cxn>
                  <a:cxn ang="0">
                    <a:pos x="12" y="58"/>
                  </a:cxn>
                  <a:cxn ang="0">
                    <a:pos x="6" y="64"/>
                  </a:cxn>
                  <a:cxn ang="0">
                    <a:pos x="4" y="68"/>
                  </a:cxn>
                  <a:cxn ang="0">
                    <a:pos x="4" y="72"/>
                  </a:cxn>
                  <a:cxn ang="0">
                    <a:pos x="2" y="80"/>
                  </a:cxn>
                  <a:cxn ang="0">
                    <a:pos x="0" y="86"/>
                  </a:cxn>
                  <a:cxn ang="0">
                    <a:pos x="4" y="92"/>
                  </a:cxn>
                  <a:cxn ang="0">
                    <a:pos x="8" y="98"/>
                  </a:cxn>
                  <a:cxn ang="0">
                    <a:pos x="14" y="102"/>
                  </a:cxn>
                  <a:cxn ang="0">
                    <a:pos x="20" y="104"/>
                  </a:cxn>
                  <a:cxn ang="0">
                    <a:pos x="24" y="104"/>
                  </a:cxn>
                  <a:cxn ang="0">
                    <a:pos x="26" y="102"/>
                  </a:cxn>
                  <a:cxn ang="0">
                    <a:pos x="30" y="100"/>
                  </a:cxn>
                  <a:cxn ang="0">
                    <a:pos x="34" y="100"/>
                  </a:cxn>
                  <a:cxn ang="0">
                    <a:pos x="38" y="100"/>
                  </a:cxn>
                  <a:cxn ang="0">
                    <a:pos x="40" y="102"/>
                  </a:cxn>
                  <a:cxn ang="0">
                    <a:pos x="42" y="106"/>
                  </a:cxn>
                  <a:cxn ang="0">
                    <a:pos x="46" y="106"/>
                  </a:cxn>
                  <a:cxn ang="0">
                    <a:pos x="46" y="94"/>
                  </a:cxn>
                  <a:cxn ang="0">
                    <a:pos x="46" y="78"/>
                  </a:cxn>
                  <a:cxn ang="0">
                    <a:pos x="54" y="78"/>
                  </a:cxn>
                  <a:cxn ang="0">
                    <a:pos x="62" y="78"/>
                  </a:cxn>
                  <a:cxn ang="0">
                    <a:pos x="82" y="78"/>
                  </a:cxn>
                  <a:cxn ang="0">
                    <a:pos x="114" y="78"/>
                  </a:cxn>
                  <a:cxn ang="0">
                    <a:pos x="114" y="74"/>
                  </a:cxn>
                  <a:cxn ang="0">
                    <a:pos x="116" y="72"/>
                  </a:cxn>
                  <a:cxn ang="0">
                    <a:pos x="122" y="70"/>
                  </a:cxn>
                  <a:cxn ang="0">
                    <a:pos x="130" y="66"/>
                  </a:cxn>
                  <a:cxn ang="0">
                    <a:pos x="132" y="64"/>
                  </a:cxn>
                  <a:cxn ang="0">
                    <a:pos x="132" y="60"/>
                  </a:cxn>
                  <a:cxn ang="0">
                    <a:pos x="132" y="54"/>
                  </a:cxn>
                  <a:cxn ang="0">
                    <a:pos x="132" y="52"/>
                  </a:cxn>
                </a:cxnLst>
                <a:rect l="0" t="0" r="r" b="b"/>
                <a:pathLst>
                  <a:path w="132" h="106">
                    <a:moveTo>
                      <a:pt x="132" y="52"/>
                    </a:moveTo>
                    <a:lnTo>
                      <a:pt x="128" y="48"/>
                    </a:lnTo>
                    <a:lnTo>
                      <a:pt x="122" y="46"/>
                    </a:lnTo>
                    <a:lnTo>
                      <a:pt x="116" y="46"/>
                    </a:lnTo>
                    <a:lnTo>
                      <a:pt x="112" y="42"/>
                    </a:lnTo>
                    <a:lnTo>
                      <a:pt x="112" y="38"/>
                    </a:lnTo>
                    <a:lnTo>
                      <a:pt x="112" y="34"/>
                    </a:lnTo>
                    <a:lnTo>
                      <a:pt x="112" y="28"/>
                    </a:lnTo>
                    <a:lnTo>
                      <a:pt x="110" y="24"/>
                    </a:lnTo>
                    <a:lnTo>
                      <a:pt x="106" y="20"/>
                    </a:lnTo>
                    <a:lnTo>
                      <a:pt x="100" y="18"/>
                    </a:lnTo>
                    <a:lnTo>
                      <a:pt x="96" y="12"/>
                    </a:lnTo>
                    <a:lnTo>
                      <a:pt x="96" y="0"/>
                    </a:lnTo>
                    <a:lnTo>
                      <a:pt x="72" y="8"/>
                    </a:lnTo>
                    <a:lnTo>
                      <a:pt x="50" y="16"/>
                    </a:lnTo>
                    <a:lnTo>
                      <a:pt x="46" y="18"/>
                    </a:lnTo>
                    <a:lnTo>
                      <a:pt x="44" y="20"/>
                    </a:lnTo>
                    <a:lnTo>
                      <a:pt x="40" y="26"/>
                    </a:lnTo>
                    <a:lnTo>
                      <a:pt x="36" y="32"/>
                    </a:lnTo>
                    <a:lnTo>
                      <a:pt x="34" y="34"/>
                    </a:lnTo>
                    <a:lnTo>
                      <a:pt x="30" y="34"/>
                    </a:lnTo>
                    <a:lnTo>
                      <a:pt x="22" y="32"/>
                    </a:lnTo>
                    <a:lnTo>
                      <a:pt x="22" y="44"/>
                    </a:lnTo>
                    <a:lnTo>
                      <a:pt x="22" y="50"/>
                    </a:lnTo>
                    <a:lnTo>
                      <a:pt x="20" y="54"/>
                    </a:lnTo>
                    <a:lnTo>
                      <a:pt x="12" y="58"/>
                    </a:lnTo>
                    <a:lnTo>
                      <a:pt x="6" y="64"/>
                    </a:lnTo>
                    <a:lnTo>
                      <a:pt x="4" y="68"/>
                    </a:lnTo>
                    <a:lnTo>
                      <a:pt x="4" y="72"/>
                    </a:lnTo>
                    <a:lnTo>
                      <a:pt x="2" y="80"/>
                    </a:lnTo>
                    <a:lnTo>
                      <a:pt x="0" y="86"/>
                    </a:lnTo>
                    <a:lnTo>
                      <a:pt x="4" y="92"/>
                    </a:lnTo>
                    <a:lnTo>
                      <a:pt x="8" y="98"/>
                    </a:lnTo>
                    <a:lnTo>
                      <a:pt x="14" y="102"/>
                    </a:lnTo>
                    <a:lnTo>
                      <a:pt x="20" y="104"/>
                    </a:lnTo>
                    <a:lnTo>
                      <a:pt x="24" y="104"/>
                    </a:lnTo>
                    <a:lnTo>
                      <a:pt x="26" y="102"/>
                    </a:lnTo>
                    <a:lnTo>
                      <a:pt x="30" y="100"/>
                    </a:lnTo>
                    <a:lnTo>
                      <a:pt x="34" y="100"/>
                    </a:lnTo>
                    <a:lnTo>
                      <a:pt x="38" y="100"/>
                    </a:lnTo>
                    <a:lnTo>
                      <a:pt x="40" y="102"/>
                    </a:lnTo>
                    <a:lnTo>
                      <a:pt x="42" y="106"/>
                    </a:lnTo>
                    <a:lnTo>
                      <a:pt x="46" y="106"/>
                    </a:lnTo>
                    <a:lnTo>
                      <a:pt x="46" y="94"/>
                    </a:lnTo>
                    <a:lnTo>
                      <a:pt x="46" y="78"/>
                    </a:lnTo>
                    <a:lnTo>
                      <a:pt x="54" y="78"/>
                    </a:lnTo>
                    <a:lnTo>
                      <a:pt x="62" y="78"/>
                    </a:lnTo>
                    <a:lnTo>
                      <a:pt x="82" y="78"/>
                    </a:lnTo>
                    <a:lnTo>
                      <a:pt x="114" y="78"/>
                    </a:lnTo>
                    <a:lnTo>
                      <a:pt x="114" y="74"/>
                    </a:lnTo>
                    <a:lnTo>
                      <a:pt x="116" y="72"/>
                    </a:lnTo>
                    <a:lnTo>
                      <a:pt x="122" y="70"/>
                    </a:lnTo>
                    <a:lnTo>
                      <a:pt x="130" y="66"/>
                    </a:lnTo>
                    <a:lnTo>
                      <a:pt x="132" y="64"/>
                    </a:lnTo>
                    <a:lnTo>
                      <a:pt x="132" y="60"/>
                    </a:lnTo>
                    <a:lnTo>
                      <a:pt x="132" y="54"/>
                    </a:lnTo>
                    <a:lnTo>
                      <a:pt x="132" y="5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0" name="Freeform 105"/>
              <p:cNvSpPr>
                <a:spLocks/>
              </p:cNvSpPr>
              <p:nvPr/>
            </p:nvSpPr>
            <p:spPr bwMode="auto">
              <a:xfrm>
                <a:off x="3749563" y="3513188"/>
                <a:ext cx="165737" cy="188047"/>
              </a:xfrm>
              <a:custGeom>
                <a:avLst/>
                <a:gdLst/>
                <a:ahLst/>
                <a:cxnLst>
                  <a:cxn ang="0">
                    <a:pos x="6" y="64"/>
                  </a:cxn>
                  <a:cxn ang="0">
                    <a:pos x="12" y="52"/>
                  </a:cxn>
                  <a:cxn ang="0">
                    <a:pos x="10" y="48"/>
                  </a:cxn>
                  <a:cxn ang="0">
                    <a:pos x="8" y="44"/>
                  </a:cxn>
                  <a:cxn ang="0">
                    <a:pos x="16" y="40"/>
                  </a:cxn>
                  <a:cxn ang="0">
                    <a:pos x="12" y="30"/>
                  </a:cxn>
                  <a:cxn ang="0">
                    <a:pos x="12" y="12"/>
                  </a:cxn>
                  <a:cxn ang="0">
                    <a:pos x="16" y="10"/>
                  </a:cxn>
                  <a:cxn ang="0">
                    <a:pos x="28" y="6"/>
                  </a:cxn>
                  <a:cxn ang="0">
                    <a:pos x="42" y="10"/>
                  </a:cxn>
                  <a:cxn ang="0">
                    <a:pos x="52" y="0"/>
                  </a:cxn>
                  <a:cxn ang="0">
                    <a:pos x="60" y="12"/>
                  </a:cxn>
                  <a:cxn ang="0">
                    <a:pos x="72" y="18"/>
                  </a:cxn>
                  <a:cxn ang="0">
                    <a:pos x="78" y="16"/>
                  </a:cxn>
                  <a:cxn ang="0">
                    <a:pos x="86" y="14"/>
                  </a:cxn>
                  <a:cxn ang="0">
                    <a:pos x="92" y="16"/>
                  </a:cxn>
                  <a:cxn ang="0">
                    <a:pos x="98" y="20"/>
                  </a:cxn>
                  <a:cxn ang="0">
                    <a:pos x="104" y="34"/>
                  </a:cxn>
                  <a:cxn ang="0">
                    <a:pos x="102" y="50"/>
                  </a:cxn>
                  <a:cxn ang="0">
                    <a:pos x="94" y="66"/>
                  </a:cxn>
                  <a:cxn ang="0">
                    <a:pos x="96" y="92"/>
                  </a:cxn>
                  <a:cxn ang="0">
                    <a:pos x="102" y="106"/>
                  </a:cxn>
                  <a:cxn ang="0">
                    <a:pos x="90" y="106"/>
                  </a:cxn>
                  <a:cxn ang="0">
                    <a:pos x="74" y="104"/>
                  </a:cxn>
                  <a:cxn ang="0">
                    <a:pos x="58" y="106"/>
                  </a:cxn>
                  <a:cxn ang="0">
                    <a:pos x="34" y="116"/>
                  </a:cxn>
                  <a:cxn ang="0">
                    <a:pos x="20" y="118"/>
                  </a:cxn>
                  <a:cxn ang="0">
                    <a:pos x="22" y="98"/>
                  </a:cxn>
                  <a:cxn ang="0">
                    <a:pos x="14" y="90"/>
                  </a:cxn>
                  <a:cxn ang="0">
                    <a:pos x="6" y="82"/>
                  </a:cxn>
                  <a:cxn ang="0">
                    <a:pos x="8" y="72"/>
                  </a:cxn>
                  <a:cxn ang="0">
                    <a:pos x="4" y="64"/>
                  </a:cxn>
                  <a:cxn ang="0">
                    <a:pos x="0" y="66"/>
                  </a:cxn>
                </a:cxnLst>
                <a:rect l="0" t="0" r="r" b="b"/>
                <a:pathLst>
                  <a:path w="104" h="118">
                    <a:moveTo>
                      <a:pt x="4" y="64"/>
                    </a:moveTo>
                    <a:lnTo>
                      <a:pt x="6" y="64"/>
                    </a:lnTo>
                    <a:lnTo>
                      <a:pt x="10" y="60"/>
                    </a:lnTo>
                    <a:lnTo>
                      <a:pt x="12" y="52"/>
                    </a:lnTo>
                    <a:lnTo>
                      <a:pt x="12" y="50"/>
                    </a:lnTo>
                    <a:lnTo>
                      <a:pt x="10" y="48"/>
                    </a:lnTo>
                    <a:lnTo>
                      <a:pt x="8" y="46"/>
                    </a:lnTo>
                    <a:lnTo>
                      <a:pt x="8" y="44"/>
                    </a:lnTo>
                    <a:lnTo>
                      <a:pt x="12" y="42"/>
                    </a:lnTo>
                    <a:lnTo>
                      <a:pt x="16" y="40"/>
                    </a:lnTo>
                    <a:lnTo>
                      <a:pt x="14" y="36"/>
                    </a:lnTo>
                    <a:lnTo>
                      <a:pt x="12" y="30"/>
                    </a:lnTo>
                    <a:lnTo>
                      <a:pt x="10" y="18"/>
                    </a:lnTo>
                    <a:lnTo>
                      <a:pt x="12" y="12"/>
                    </a:lnTo>
                    <a:lnTo>
                      <a:pt x="12" y="10"/>
                    </a:lnTo>
                    <a:lnTo>
                      <a:pt x="16" y="10"/>
                    </a:lnTo>
                    <a:lnTo>
                      <a:pt x="22" y="8"/>
                    </a:lnTo>
                    <a:lnTo>
                      <a:pt x="28" y="6"/>
                    </a:lnTo>
                    <a:lnTo>
                      <a:pt x="38" y="2"/>
                    </a:lnTo>
                    <a:lnTo>
                      <a:pt x="42" y="10"/>
                    </a:lnTo>
                    <a:lnTo>
                      <a:pt x="48" y="6"/>
                    </a:lnTo>
                    <a:lnTo>
                      <a:pt x="52" y="0"/>
                    </a:lnTo>
                    <a:lnTo>
                      <a:pt x="56" y="6"/>
                    </a:lnTo>
                    <a:lnTo>
                      <a:pt x="60" y="12"/>
                    </a:lnTo>
                    <a:lnTo>
                      <a:pt x="66" y="16"/>
                    </a:lnTo>
                    <a:lnTo>
                      <a:pt x="72" y="18"/>
                    </a:lnTo>
                    <a:lnTo>
                      <a:pt x="76" y="18"/>
                    </a:lnTo>
                    <a:lnTo>
                      <a:pt x="78" y="16"/>
                    </a:lnTo>
                    <a:lnTo>
                      <a:pt x="82" y="14"/>
                    </a:lnTo>
                    <a:lnTo>
                      <a:pt x="86" y="14"/>
                    </a:lnTo>
                    <a:lnTo>
                      <a:pt x="90" y="14"/>
                    </a:lnTo>
                    <a:lnTo>
                      <a:pt x="92" y="16"/>
                    </a:lnTo>
                    <a:lnTo>
                      <a:pt x="94" y="20"/>
                    </a:lnTo>
                    <a:lnTo>
                      <a:pt x="98" y="20"/>
                    </a:lnTo>
                    <a:lnTo>
                      <a:pt x="102" y="30"/>
                    </a:lnTo>
                    <a:lnTo>
                      <a:pt x="104" y="34"/>
                    </a:lnTo>
                    <a:lnTo>
                      <a:pt x="104" y="40"/>
                    </a:lnTo>
                    <a:lnTo>
                      <a:pt x="102" y="50"/>
                    </a:lnTo>
                    <a:lnTo>
                      <a:pt x="98" y="58"/>
                    </a:lnTo>
                    <a:lnTo>
                      <a:pt x="94" y="66"/>
                    </a:lnTo>
                    <a:lnTo>
                      <a:pt x="92" y="76"/>
                    </a:lnTo>
                    <a:lnTo>
                      <a:pt x="96" y="92"/>
                    </a:lnTo>
                    <a:lnTo>
                      <a:pt x="98" y="100"/>
                    </a:lnTo>
                    <a:lnTo>
                      <a:pt x="102" y="106"/>
                    </a:lnTo>
                    <a:lnTo>
                      <a:pt x="102" y="112"/>
                    </a:lnTo>
                    <a:lnTo>
                      <a:pt x="90" y="106"/>
                    </a:lnTo>
                    <a:lnTo>
                      <a:pt x="82" y="104"/>
                    </a:lnTo>
                    <a:lnTo>
                      <a:pt x="74" y="104"/>
                    </a:lnTo>
                    <a:lnTo>
                      <a:pt x="64" y="104"/>
                    </a:lnTo>
                    <a:lnTo>
                      <a:pt x="58" y="106"/>
                    </a:lnTo>
                    <a:lnTo>
                      <a:pt x="46" y="110"/>
                    </a:lnTo>
                    <a:lnTo>
                      <a:pt x="34" y="116"/>
                    </a:lnTo>
                    <a:lnTo>
                      <a:pt x="28" y="118"/>
                    </a:lnTo>
                    <a:lnTo>
                      <a:pt x="20" y="118"/>
                    </a:lnTo>
                    <a:lnTo>
                      <a:pt x="22" y="100"/>
                    </a:lnTo>
                    <a:lnTo>
                      <a:pt x="22" y="98"/>
                    </a:lnTo>
                    <a:lnTo>
                      <a:pt x="20" y="94"/>
                    </a:lnTo>
                    <a:lnTo>
                      <a:pt x="14" y="90"/>
                    </a:lnTo>
                    <a:lnTo>
                      <a:pt x="8" y="86"/>
                    </a:lnTo>
                    <a:lnTo>
                      <a:pt x="6" y="82"/>
                    </a:lnTo>
                    <a:lnTo>
                      <a:pt x="6" y="78"/>
                    </a:lnTo>
                    <a:lnTo>
                      <a:pt x="8" y="72"/>
                    </a:lnTo>
                    <a:lnTo>
                      <a:pt x="6" y="68"/>
                    </a:lnTo>
                    <a:lnTo>
                      <a:pt x="4" y="64"/>
                    </a:lnTo>
                    <a:lnTo>
                      <a:pt x="0" y="64"/>
                    </a:lnTo>
                    <a:lnTo>
                      <a:pt x="0" y="66"/>
                    </a:lnTo>
                    <a:lnTo>
                      <a:pt x="4" y="6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1" name="Freeform 106"/>
              <p:cNvSpPr>
                <a:spLocks/>
              </p:cNvSpPr>
              <p:nvPr/>
            </p:nvSpPr>
            <p:spPr bwMode="auto">
              <a:xfrm>
                <a:off x="3896176" y="3500439"/>
                <a:ext cx="124303" cy="191235"/>
              </a:xfrm>
              <a:custGeom>
                <a:avLst/>
                <a:gdLst/>
                <a:ahLst/>
                <a:cxnLst>
                  <a:cxn ang="0">
                    <a:pos x="78" y="96"/>
                  </a:cxn>
                  <a:cxn ang="0">
                    <a:pos x="66" y="102"/>
                  </a:cxn>
                  <a:cxn ang="0">
                    <a:pos x="54" y="106"/>
                  </a:cxn>
                  <a:cxn ang="0">
                    <a:pos x="38" y="116"/>
                  </a:cxn>
                  <a:cxn ang="0">
                    <a:pos x="30" y="118"/>
                  </a:cxn>
                  <a:cxn ang="0">
                    <a:pos x="18" y="120"/>
                  </a:cxn>
                  <a:cxn ang="0">
                    <a:pos x="10" y="120"/>
                  </a:cxn>
                  <a:cxn ang="0">
                    <a:pos x="4" y="100"/>
                  </a:cxn>
                  <a:cxn ang="0">
                    <a:pos x="0" y="84"/>
                  </a:cxn>
                  <a:cxn ang="0">
                    <a:pos x="2" y="74"/>
                  </a:cxn>
                  <a:cxn ang="0">
                    <a:pos x="6" y="66"/>
                  </a:cxn>
                  <a:cxn ang="0">
                    <a:pos x="10" y="58"/>
                  </a:cxn>
                  <a:cxn ang="0">
                    <a:pos x="12" y="48"/>
                  </a:cxn>
                  <a:cxn ang="0">
                    <a:pos x="12" y="42"/>
                  </a:cxn>
                  <a:cxn ang="0">
                    <a:pos x="10" y="38"/>
                  </a:cxn>
                  <a:cxn ang="0">
                    <a:pos x="6" y="28"/>
                  </a:cxn>
                  <a:cxn ang="0">
                    <a:pos x="6" y="16"/>
                  </a:cxn>
                  <a:cxn ang="0">
                    <a:pos x="6" y="0"/>
                  </a:cxn>
                  <a:cxn ang="0">
                    <a:pos x="14" y="0"/>
                  </a:cxn>
                  <a:cxn ang="0">
                    <a:pos x="22" y="0"/>
                  </a:cxn>
                  <a:cxn ang="0">
                    <a:pos x="42" y="0"/>
                  </a:cxn>
                  <a:cxn ang="0">
                    <a:pos x="54" y="0"/>
                  </a:cxn>
                  <a:cxn ang="0">
                    <a:pos x="56" y="6"/>
                  </a:cxn>
                  <a:cxn ang="0">
                    <a:pos x="58" y="12"/>
                  </a:cxn>
                  <a:cxn ang="0">
                    <a:pos x="60" y="16"/>
                  </a:cxn>
                  <a:cxn ang="0">
                    <a:pos x="62" y="22"/>
                  </a:cxn>
                  <a:cxn ang="0">
                    <a:pos x="60" y="28"/>
                  </a:cxn>
                  <a:cxn ang="0">
                    <a:pos x="60" y="30"/>
                  </a:cxn>
                  <a:cxn ang="0">
                    <a:pos x="62" y="32"/>
                  </a:cxn>
                  <a:cxn ang="0">
                    <a:pos x="64" y="38"/>
                  </a:cxn>
                  <a:cxn ang="0">
                    <a:pos x="64" y="44"/>
                  </a:cxn>
                  <a:cxn ang="0">
                    <a:pos x="64" y="48"/>
                  </a:cxn>
                  <a:cxn ang="0">
                    <a:pos x="66" y="54"/>
                  </a:cxn>
                  <a:cxn ang="0">
                    <a:pos x="66" y="80"/>
                  </a:cxn>
                  <a:cxn ang="0">
                    <a:pos x="62" y="82"/>
                  </a:cxn>
                  <a:cxn ang="0">
                    <a:pos x="68" y="90"/>
                  </a:cxn>
                  <a:cxn ang="0">
                    <a:pos x="76" y="98"/>
                  </a:cxn>
                  <a:cxn ang="0">
                    <a:pos x="78" y="96"/>
                  </a:cxn>
                </a:cxnLst>
                <a:rect l="0" t="0" r="r" b="b"/>
                <a:pathLst>
                  <a:path w="78" h="120">
                    <a:moveTo>
                      <a:pt x="78" y="96"/>
                    </a:moveTo>
                    <a:lnTo>
                      <a:pt x="66" y="102"/>
                    </a:lnTo>
                    <a:lnTo>
                      <a:pt x="54" y="106"/>
                    </a:lnTo>
                    <a:lnTo>
                      <a:pt x="38" y="116"/>
                    </a:lnTo>
                    <a:lnTo>
                      <a:pt x="30" y="118"/>
                    </a:lnTo>
                    <a:lnTo>
                      <a:pt x="18" y="120"/>
                    </a:lnTo>
                    <a:lnTo>
                      <a:pt x="10" y="120"/>
                    </a:lnTo>
                    <a:lnTo>
                      <a:pt x="4" y="100"/>
                    </a:lnTo>
                    <a:lnTo>
                      <a:pt x="0" y="84"/>
                    </a:lnTo>
                    <a:lnTo>
                      <a:pt x="2" y="74"/>
                    </a:lnTo>
                    <a:lnTo>
                      <a:pt x="6" y="66"/>
                    </a:lnTo>
                    <a:lnTo>
                      <a:pt x="10" y="58"/>
                    </a:lnTo>
                    <a:lnTo>
                      <a:pt x="12" y="48"/>
                    </a:lnTo>
                    <a:lnTo>
                      <a:pt x="12" y="42"/>
                    </a:lnTo>
                    <a:lnTo>
                      <a:pt x="10" y="38"/>
                    </a:lnTo>
                    <a:lnTo>
                      <a:pt x="6" y="28"/>
                    </a:lnTo>
                    <a:lnTo>
                      <a:pt x="6" y="16"/>
                    </a:lnTo>
                    <a:lnTo>
                      <a:pt x="6" y="0"/>
                    </a:lnTo>
                    <a:lnTo>
                      <a:pt x="14" y="0"/>
                    </a:lnTo>
                    <a:lnTo>
                      <a:pt x="22" y="0"/>
                    </a:lnTo>
                    <a:lnTo>
                      <a:pt x="42" y="0"/>
                    </a:lnTo>
                    <a:lnTo>
                      <a:pt x="54" y="0"/>
                    </a:lnTo>
                    <a:lnTo>
                      <a:pt x="56" y="6"/>
                    </a:lnTo>
                    <a:lnTo>
                      <a:pt x="58" y="12"/>
                    </a:lnTo>
                    <a:lnTo>
                      <a:pt x="60" y="16"/>
                    </a:lnTo>
                    <a:lnTo>
                      <a:pt x="62" y="22"/>
                    </a:lnTo>
                    <a:lnTo>
                      <a:pt x="60" y="28"/>
                    </a:lnTo>
                    <a:lnTo>
                      <a:pt x="60" y="30"/>
                    </a:lnTo>
                    <a:lnTo>
                      <a:pt x="62" y="32"/>
                    </a:lnTo>
                    <a:lnTo>
                      <a:pt x="64" y="38"/>
                    </a:lnTo>
                    <a:lnTo>
                      <a:pt x="64" y="44"/>
                    </a:lnTo>
                    <a:lnTo>
                      <a:pt x="64" y="48"/>
                    </a:lnTo>
                    <a:lnTo>
                      <a:pt x="66" y="54"/>
                    </a:lnTo>
                    <a:lnTo>
                      <a:pt x="66" y="80"/>
                    </a:lnTo>
                    <a:lnTo>
                      <a:pt x="62" y="82"/>
                    </a:lnTo>
                    <a:lnTo>
                      <a:pt x="68" y="90"/>
                    </a:lnTo>
                    <a:lnTo>
                      <a:pt x="76" y="98"/>
                    </a:lnTo>
                    <a:lnTo>
                      <a:pt x="78" y="9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2" name="Freeform 107"/>
              <p:cNvSpPr>
                <a:spLocks/>
              </p:cNvSpPr>
              <p:nvPr/>
            </p:nvSpPr>
            <p:spPr bwMode="auto">
              <a:xfrm>
                <a:off x="4058725" y="3411196"/>
                <a:ext cx="321912" cy="296414"/>
              </a:xfrm>
              <a:custGeom>
                <a:avLst/>
                <a:gdLst/>
                <a:ahLst/>
                <a:cxnLst>
                  <a:cxn ang="0">
                    <a:pos x="80" y="182"/>
                  </a:cxn>
                  <a:cxn ang="0">
                    <a:pos x="56" y="184"/>
                  </a:cxn>
                  <a:cxn ang="0">
                    <a:pos x="42" y="164"/>
                  </a:cxn>
                  <a:cxn ang="0">
                    <a:pos x="34" y="148"/>
                  </a:cxn>
                  <a:cxn ang="0">
                    <a:pos x="18" y="142"/>
                  </a:cxn>
                  <a:cxn ang="0">
                    <a:pos x="0" y="96"/>
                  </a:cxn>
                  <a:cxn ang="0">
                    <a:pos x="14" y="72"/>
                  </a:cxn>
                  <a:cxn ang="0">
                    <a:pos x="14" y="52"/>
                  </a:cxn>
                  <a:cxn ang="0">
                    <a:pos x="14" y="28"/>
                  </a:cxn>
                  <a:cxn ang="0">
                    <a:pos x="24" y="8"/>
                  </a:cxn>
                  <a:cxn ang="0">
                    <a:pos x="36" y="0"/>
                  </a:cxn>
                  <a:cxn ang="0">
                    <a:pos x="50" y="0"/>
                  </a:cxn>
                  <a:cxn ang="0">
                    <a:pos x="60" y="8"/>
                  </a:cxn>
                  <a:cxn ang="0">
                    <a:pos x="68" y="16"/>
                  </a:cxn>
                  <a:cxn ang="0">
                    <a:pos x="76" y="16"/>
                  </a:cxn>
                  <a:cxn ang="0">
                    <a:pos x="80" y="12"/>
                  </a:cxn>
                  <a:cxn ang="0">
                    <a:pos x="92" y="12"/>
                  </a:cxn>
                  <a:cxn ang="0">
                    <a:pos x="100" y="18"/>
                  </a:cxn>
                  <a:cxn ang="0">
                    <a:pos x="116" y="18"/>
                  </a:cxn>
                  <a:cxn ang="0">
                    <a:pos x="128" y="10"/>
                  </a:cxn>
                  <a:cxn ang="0">
                    <a:pos x="144" y="8"/>
                  </a:cxn>
                  <a:cxn ang="0">
                    <a:pos x="152" y="12"/>
                  </a:cxn>
                  <a:cxn ang="0">
                    <a:pos x="166" y="12"/>
                  </a:cxn>
                  <a:cxn ang="0">
                    <a:pos x="182" y="0"/>
                  </a:cxn>
                  <a:cxn ang="0">
                    <a:pos x="190" y="12"/>
                  </a:cxn>
                  <a:cxn ang="0">
                    <a:pos x="198" y="28"/>
                  </a:cxn>
                  <a:cxn ang="0">
                    <a:pos x="200" y="50"/>
                  </a:cxn>
                  <a:cxn ang="0">
                    <a:pos x="190" y="50"/>
                  </a:cxn>
                  <a:cxn ang="0">
                    <a:pos x="182" y="76"/>
                  </a:cxn>
                  <a:cxn ang="0">
                    <a:pos x="172" y="100"/>
                  </a:cxn>
                  <a:cxn ang="0">
                    <a:pos x="168" y="104"/>
                  </a:cxn>
                  <a:cxn ang="0">
                    <a:pos x="162" y="106"/>
                  </a:cxn>
                  <a:cxn ang="0">
                    <a:pos x="156" y="130"/>
                  </a:cxn>
                  <a:cxn ang="0">
                    <a:pos x="148" y="144"/>
                  </a:cxn>
                  <a:cxn ang="0">
                    <a:pos x="142" y="144"/>
                  </a:cxn>
                  <a:cxn ang="0">
                    <a:pos x="138" y="134"/>
                  </a:cxn>
                  <a:cxn ang="0">
                    <a:pos x="124" y="140"/>
                  </a:cxn>
                  <a:cxn ang="0">
                    <a:pos x="112" y="148"/>
                  </a:cxn>
                  <a:cxn ang="0">
                    <a:pos x="104" y="162"/>
                  </a:cxn>
                  <a:cxn ang="0">
                    <a:pos x="102" y="180"/>
                  </a:cxn>
                  <a:cxn ang="0">
                    <a:pos x="96" y="180"/>
                  </a:cxn>
                </a:cxnLst>
                <a:rect l="0" t="0" r="r" b="b"/>
                <a:pathLst>
                  <a:path w="202" h="186">
                    <a:moveTo>
                      <a:pt x="96" y="180"/>
                    </a:moveTo>
                    <a:lnTo>
                      <a:pt x="80" y="182"/>
                    </a:lnTo>
                    <a:lnTo>
                      <a:pt x="62" y="186"/>
                    </a:lnTo>
                    <a:lnTo>
                      <a:pt x="56" y="184"/>
                    </a:lnTo>
                    <a:lnTo>
                      <a:pt x="50" y="178"/>
                    </a:lnTo>
                    <a:lnTo>
                      <a:pt x="42" y="164"/>
                    </a:lnTo>
                    <a:lnTo>
                      <a:pt x="38" y="156"/>
                    </a:lnTo>
                    <a:lnTo>
                      <a:pt x="34" y="148"/>
                    </a:lnTo>
                    <a:lnTo>
                      <a:pt x="26" y="144"/>
                    </a:lnTo>
                    <a:lnTo>
                      <a:pt x="18" y="142"/>
                    </a:lnTo>
                    <a:lnTo>
                      <a:pt x="0" y="144"/>
                    </a:lnTo>
                    <a:lnTo>
                      <a:pt x="0" y="96"/>
                    </a:lnTo>
                    <a:lnTo>
                      <a:pt x="10" y="82"/>
                    </a:lnTo>
                    <a:lnTo>
                      <a:pt x="14" y="72"/>
                    </a:lnTo>
                    <a:lnTo>
                      <a:pt x="16" y="64"/>
                    </a:lnTo>
                    <a:lnTo>
                      <a:pt x="14" y="52"/>
                    </a:lnTo>
                    <a:lnTo>
                      <a:pt x="10" y="44"/>
                    </a:lnTo>
                    <a:lnTo>
                      <a:pt x="14" y="28"/>
                    </a:lnTo>
                    <a:lnTo>
                      <a:pt x="20" y="14"/>
                    </a:lnTo>
                    <a:lnTo>
                      <a:pt x="24" y="8"/>
                    </a:lnTo>
                    <a:lnTo>
                      <a:pt x="30" y="4"/>
                    </a:lnTo>
                    <a:lnTo>
                      <a:pt x="36" y="0"/>
                    </a:lnTo>
                    <a:lnTo>
                      <a:pt x="46" y="0"/>
                    </a:lnTo>
                    <a:lnTo>
                      <a:pt x="50" y="0"/>
                    </a:lnTo>
                    <a:lnTo>
                      <a:pt x="54" y="2"/>
                    </a:lnTo>
                    <a:lnTo>
                      <a:pt x="60" y="8"/>
                    </a:lnTo>
                    <a:lnTo>
                      <a:pt x="66" y="14"/>
                    </a:lnTo>
                    <a:lnTo>
                      <a:pt x="68" y="16"/>
                    </a:lnTo>
                    <a:lnTo>
                      <a:pt x="72" y="18"/>
                    </a:lnTo>
                    <a:lnTo>
                      <a:pt x="76" y="16"/>
                    </a:lnTo>
                    <a:lnTo>
                      <a:pt x="78" y="14"/>
                    </a:lnTo>
                    <a:lnTo>
                      <a:pt x="80" y="12"/>
                    </a:lnTo>
                    <a:lnTo>
                      <a:pt x="84" y="10"/>
                    </a:lnTo>
                    <a:lnTo>
                      <a:pt x="92" y="12"/>
                    </a:lnTo>
                    <a:lnTo>
                      <a:pt x="96" y="16"/>
                    </a:lnTo>
                    <a:lnTo>
                      <a:pt x="100" y="18"/>
                    </a:lnTo>
                    <a:lnTo>
                      <a:pt x="108" y="20"/>
                    </a:lnTo>
                    <a:lnTo>
                      <a:pt x="116" y="18"/>
                    </a:lnTo>
                    <a:lnTo>
                      <a:pt x="122" y="14"/>
                    </a:lnTo>
                    <a:lnTo>
                      <a:pt x="128" y="10"/>
                    </a:lnTo>
                    <a:lnTo>
                      <a:pt x="138" y="8"/>
                    </a:lnTo>
                    <a:lnTo>
                      <a:pt x="144" y="8"/>
                    </a:lnTo>
                    <a:lnTo>
                      <a:pt x="148" y="10"/>
                    </a:lnTo>
                    <a:lnTo>
                      <a:pt x="152" y="12"/>
                    </a:lnTo>
                    <a:lnTo>
                      <a:pt x="160" y="14"/>
                    </a:lnTo>
                    <a:lnTo>
                      <a:pt x="166" y="12"/>
                    </a:lnTo>
                    <a:lnTo>
                      <a:pt x="172" y="8"/>
                    </a:lnTo>
                    <a:lnTo>
                      <a:pt x="182" y="0"/>
                    </a:lnTo>
                    <a:lnTo>
                      <a:pt x="186" y="6"/>
                    </a:lnTo>
                    <a:lnTo>
                      <a:pt x="190" y="12"/>
                    </a:lnTo>
                    <a:lnTo>
                      <a:pt x="194" y="24"/>
                    </a:lnTo>
                    <a:lnTo>
                      <a:pt x="198" y="28"/>
                    </a:lnTo>
                    <a:lnTo>
                      <a:pt x="202" y="32"/>
                    </a:lnTo>
                    <a:lnTo>
                      <a:pt x="200" y="50"/>
                    </a:lnTo>
                    <a:lnTo>
                      <a:pt x="194" y="50"/>
                    </a:lnTo>
                    <a:lnTo>
                      <a:pt x="190" y="50"/>
                    </a:lnTo>
                    <a:lnTo>
                      <a:pt x="186" y="64"/>
                    </a:lnTo>
                    <a:lnTo>
                      <a:pt x="182" y="76"/>
                    </a:lnTo>
                    <a:lnTo>
                      <a:pt x="176" y="88"/>
                    </a:lnTo>
                    <a:lnTo>
                      <a:pt x="172" y="100"/>
                    </a:lnTo>
                    <a:lnTo>
                      <a:pt x="170" y="102"/>
                    </a:lnTo>
                    <a:lnTo>
                      <a:pt x="168" y="104"/>
                    </a:lnTo>
                    <a:lnTo>
                      <a:pt x="164" y="106"/>
                    </a:lnTo>
                    <a:lnTo>
                      <a:pt x="162" y="106"/>
                    </a:lnTo>
                    <a:lnTo>
                      <a:pt x="160" y="116"/>
                    </a:lnTo>
                    <a:lnTo>
                      <a:pt x="156" y="130"/>
                    </a:lnTo>
                    <a:lnTo>
                      <a:pt x="152" y="140"/>
                    </a:lnTo>
                    <a:lnTo>
                      <a:pt x="148" y="144"/>
                    </a:lnTo>
                    <a:lnTo>
                      <a:pt x="144" y="146"/>
                    </a:lnTo>
                    <a:lnTo>
                      <a:pt x="142" y="144"/>
                    </a:lnTo>
                    <a:lnTo>
                      <a:pt x="140" y="142"/>
                    </a:lnTo>
                    <a:lnTo>
                      <a:pt x="138" y="134"/>
                    </a:lnTo>
                    <a:lnTo>
                      <a:pt x="130" y="136"/>
                    </a:lnTo>
                    <a:lnTo>
                      <a:pt x="124" y="140"/>
                    </a:lnTo>
                    <a:lnTo>
                      <a:pt x="118" y="144"/>
                    </a:lnTo>
                    <a:lnTo>
                      <a:pt x="112" y="148"/>
                    </a:lnTo>
                    <a:lnTo>
                      <a:pt x="108" y="156"/>
                    </a:lnTo>
                    <a:lnTo>
                      <a:pt x="104" y="162"/>
                    </a:lnTo>
                    <a:lnTo>
                      <a:pt x="102" y="170"/>
                    </a:lnTo>
                    <a:lnTo>
                      <a:pt x="102" y="180"/>
                    </a:lnTo>
                    <a:lnTo>
                      <a:pt x="100" y="180"/>
                    </a:lnTo>
                    <a:lnTo>
                      <a:pt x="96" y="18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3" name="Freeform 108"/>
              <p:cNvSpPr>
                <a:spLocks/>
              </p:cNvSpPr>
              <p:nvPr/>
            </p:nvSpPr>
            <p:spPr bwMode="auto">
              <a:xfrm>
                <a:off x="4218088" y="3430320"/>
                <a:ext cx="210358" cy="353784"/>
              </a:xfrm>
              <a:custGeom>
                <a:avLst/>
                <a:gdLst/>
                <a:ahLst/>
                <a:cxnLst>
                  <a:cxn ang="0">
                    <a:pos x="2" y="158"/>
                  </a:cxn>
                  <a:cxn ang="0">
                    <a:pos x="8" y="144"/>
                  </a:cxn>
                  <a:cxn ang="0">
                    <a:pos x="18" y="132"/>
                  </a:cxn>
                  <a:cxn ang="0">
                    <a:pos x="30" y="124"/>
                  </a:cxn>
                  <a:cxn ang="0">
                    <a:pos x="40" y="130"/>
                  </a:cxn>
                  <a:cxn ang="0">
                    <a:pos x="44" y="134"/>
                  </a:cxn>
                  <a:cxn ang="0">
                    <a:pos x="52" y="128"/>
                  </a:cxn>
                  <a:cxn ang="0">
                    <a:pos x="60" y="104"/>
                  </a:cxn>
                  <a:cxn ang="0">
                    <a:pos x="64" y="94"/>
                  </a:cxn>
                  <a:cxn ang="0">
                    <a:pos x="70" y="90"/>
                  </a:cxn>
                  <a:cxn ang="0">
                    <a:pos x="76" y="76"/>
                  </a:cxn>
                  <a:cxn ang="0">
                    <a:pos x="86" y="52"/>
                  </a:cxn>
                  <a:cxn ang="0">
                    <a:pos x="94" y="38"/>
                  </a:cxn>
                  <a:cxn ang="0">
                    <a:pos x="102" y="20"/>
                  </a:cxn>
                  <a:cxn ang="0">
                    <a:pos x="94" y="12"/>
                  </a:cxn>
                  <a:cxn ang="0">
                    <a:pos x="92" y="2"/>
                  </a:cxn>
                  <a:cxn ang="0">
                    <a:pos x="100" y="6"/>
                  </a:cxn>
                  <a:cxn ang="0">
                    <a:pos x="110" y="20"/>
                  </a:cxn>
                  <a:cxn ang="0">
                    <a:pos x="110" y="46"/>
                  </a:cxn>
                  <a:cxn ang="0">
                    <a:pos x="112" y="56"/>
                  </a:cxn>
                  <a:cxn ang="0">
                    <a:pos x="102" y="64"/>
                  </a:cxn>
                  <a:cxn ang="0">
                    <a:pos x="92" y="68"/>
                  </a:cxn>
                  <a:cxn ang="0">
                    <a:pos x="96" y="74"/>
                  </a:cxn>
                  <a:cxn ang="0">
                    <a:pos x="114" y="94"/>
                  </a:cxn>
                  <a:cxn ang="0">
                    <a:pos x="120" y="112"/>
                  </a:cxn>
                  <a:cxn ang="0">
                    <a:pos x="110" y="124"/>
                  </a:cxn>
                  <a:cxn ang="0">
                    <a:pos x="102" y="144"/>
                  </a:cxn>
                  <a:cxn ang="0">
                    <a:pos x="104" y="164"/>
                  </a:cxn>
                  <a:cxn ang="0">
                    <a:pos x="122" y="194"/>
                  </a:cxn>
                  <a:cxn ang="0">
                    <a:pos x="132" y="222"/>
                  </a:cxn>
                  <a:cxn ang="0">
                    <a:pos x="114" y="222"/>
                  </a:cxn>
                  <a:cxn ang="0">
                    <a:pos x="106" y="218"/>
                  </a:cxn>
                  <a:cxn ang="0">
                    <a:pos x="82" y="214"/>
                  </a:cxn>
                  <a:cxn ang="0">
                    <a:pos x="46" y="218"/>
                  </a:cxn>
                  <a:cxn ang="0">
                    <a:pos x="22" y="210"/>
                  </a:cxn>
                  <a:cxn ang="0">
                    <a:pos x="20" y="194"/>
                  </a:cxn>
                  <a:cxn ang="0">
                    <a:pos x="22" y="180"/>
                  </a:cxn>
                  <a:cxn ang="0">
                    <a:pos x="8" y="174"/>
                  </a:cxn>
                  <a:cxn ang="0">
                    <a:pos x="0" y="168"/>
                  </a:cxn>
                </a:cxnLst>
                <a:rect l="0" t="0" r="r" b="b"/>
                <a:pathLst>
                  <a:path w="132" h="222">
                    <a:moveTo>
                      <a:pt x="2" y="168"/>
                    </a:moveTo>
                    <a:lnTo>
                      <a:pt x="2" y="158"/>
                    </a:lnTo>
                    <a:lnTo>
                      <a:pt x="4" y="150"/>
                    </a:lnTo>
                    <a:lnTo>
                      <a:pt x="8" y="144"/>
                    </a:lnTo>
                    <a:lnTo>
                      <a:pt x="12" y="136"/>
                    </a:lnTo>
                    <a:lnTo>
                      <a:pt x="18" y="132"/>
                    </a:lnTo>
                    <a:lnTo>
                      <a:pt x="24" y="128"/>
                    </a:lnTo>
                    <a:lnTo>
                      <a:pt x="30" y="124"/>
                    </a:lnTo>
                    <a:lnTo>
                      <a:pt x="38" y="122"/>
                    </a:lnTo>
                    <a:lnTo>
                      <a:pt x="40" y="130"/>
                    </a:lnTo>
                    <a:lnTo>
                      <a:pt x="42" y="132"/>
                    </a:lnTo>
                    <a:lnTo>
                      <a:pt x="44" y="134"/>
                    </a:lnTo>
                    <a:lnTo>
                      <a:pt x="48" y="132"/>
                    </a:lnTo>
                    <a:lnTo>
                      <a:pt x="52" y="128"/>
                    </a:lnTo>
                    <a:lnTo>
                      <a:pt x="56" y="118"/>
                    </a:lnTo>
                    <a:lnTo>
                      <a:pt x="60" y="104"/>
                    </a:lnTo>
                    <a:lnTo>
                      <a:pt x="62" y="94"/>
                    </a:lnTo>
                    <a:lnTo>
                      <a:pt x="64" y="94"/>
                    </a:lnTo>
                    <a:lnTo>
                      <a:pt x="68" y="92"/>
                    </a:lnTo>
                    <a:lnTo>
                      <a:pt x="70" y="90"/>
                    </a:lnTo>
                    <a:lnTo>
                      <a:pt x="72" y="88"/>
                    </a:lnTo>
                    <a:lnTo>
                      <a:pt x="76" y="76"/>
                    </a:lnTo>
                    <a:lnTo>
                      <a:pt x="82" y="64"/>
                    </a:lnTo>
                    <a:lnTo>
                      <a:pt x="86" y="52"/>
                    </a:lnTo>
                    <a:lnTo>
                      <a:pt x="90" y="38"/>
                    </a:lnTo>
                    <a:lnTo>
                      <a:pt x="94" y="38"/>
                    </a:lnTo>
                    <a:lnTo>
                      <a:pt x="100" y="38"/>
                    </a:lnTo>
                    <a:lnTo>
                      <a:pt x="102" y="20"/>
                    </a:lnTo>
                    <a:lnTo>
                      <a:pt x="98" y="16"/>
                    </a:lnTo>
                    <a:lnTo>
                      <a:pt x="94" y="12"/>
                    </a:lnTo>
                    <a:lnTo>
                      <a:pt x="90" y="0"/>
                    </a:lnTo>
                    <a:lnTo>
                      <a:pt x="92" y="2"/>
                    </a:lnTo>
                    <a:lnTo>
                      <a:pt x="96" y="0"/>
                    </a:lnTo>
                    <a:lnTo>
                      <a:pt x="100" y="6"/>
                    </a:lnTo>
                    <a:lnTo>
                      <a:pt x="106" y="14"/>
                    </a:lnTo>
                    <a:lnTo>
                      <a:pt x="110" y="20"/>
                    </a:lnTo>
                    <a:lnTo>
                      <a:pt x="112" y="26"/>
                    </a:lnTo>
                    <a:lnTo>
                      <a:pt x="110" y="46"/>
                    </a:lnTo>
                    <a:lnTo>
                      <a:pt x="112" y="52"/>
                    </a:lnTo>
                    <a:lnTo>
                      <a:pt x="112" y="56"/>
                    </a:lnTo>
                    <a:lnTo>
                      <a:pt x="120" y="64"/>
                    </a:lnTo>
                    <a:lnTo>
                      <a:pt x="102" y="64"/>
                    </a:lnTo>
                    <a:lnTo>
                      <a:pt x="94" y="66"/>
                    </a:lnTo>
                    <a:lnTo>
                      <a:pt x="92" y="68"/>
                    </a:lnTo>
                    <a:lnTo>
                      <a:pt x="90" y="70"/>
                    </a:lnTo>
                    <a:lnTo>
                      <a:pt x="96" y="74"/>
                    </a:lnTo>
                    <a:lnTo>
                      <a:pt x="104" y="82"/>
                    </a:lnTo>
                    <a:lnTo>
                      <a:pt x="114" y="94"/>
                    </a:lnTo>
                    <a:lnTo>
                      <a:pt x="118" y="102"/>
                    </a:lnTo>
                    <a:lnTo>
                      <a:pt x="120" y="112"/>
                    </a:lnTo>
                    <a:lnTo>
                      <a:pt x="116" y="116"/>
                    </a:lnTo>
                    <a:lnTo>
                      <a:pt x="110" y="124"/>
                    </a:lnTo>
                    <a:lnTo>
                      <a:pt x="104" y="134"/>
                    </a:lnTo>
                    <a:lnTo>
                      <a:pt x="102" y="144"/>
                    </a:lnTo>
                    <a:lnTo>
                      <a:pt x="102" y="154"/>
                    </a:lnTo>
                    <a:lnTo>
                      <a:pt x="104" y="164"/>
                    </a:lnTo>
                    <a:lnTo>
                      <a:pt x="112" y="180"/>
                    </a:lnTo>
                    <a:lnTo>
                      <a:pt x="122" y="194"/>
                    </a:lnTo>
                    <a:lnTo>
                      <a:pt x="132" y="208"/>
                    </a:lnTo>
                    <a:lnTo>
                      <a:pt x="132" y="222"/>
                    </a:lnTo>
                    <a:lnTo>
                      <a:pt x="126" y="222"/>
                    </a:lnTo>
                    <a:lnTo>
                      <a:pt x="114" y="222"/>
                    </a:lnTo>
                    <a:lnTo>
                      <a:pt x="110" y="220"/>
                    </a:lnTo>
                    <a:lnTo>
                      <a:pt x="106" y="218"/>
                    </a:lnTo>
                    <a:lnTo>
                      <a:pt x="82" y="218"/>
                    </a:lnTo>
                    <a:lnTo>
                      <a:pt x="82" y="214"/>
                    </a:lnTo>
                    <a:lnTo>
                      <a:pt x="46" y="214"/>
                    </a:lnTo>
                    <a:lnTo>
                      <a:pt x="46" y="218"/>
                    </a:lnTo>
                    <a:lnTo>
                      <a:pt x="20" y="218"/>
                    </a:lnTo>
                    <a:lnTo>
                      <a:pt x="22" y="210"/>
                    </a:lnTo>
                    <a:lnTo>
                      <a:pt x="22" y="202"/>
                    </a:lnTo>
                    <a:lnTo>
                      <a:pt x="20" y="194"/>
                    </a:lnTo>
                    <a:lnTo>
                      <a:pt x="20" y="186"/>
                    </a:lnTo>
                    <a:lnTo>
                      <a:pt x="22" y="180"/>
                    </a:lnTo>
                    <a:lnTo>
                      <a:pt x="14" y="178"/>
                    </a:lnTo>
                    <a:lnTo>
                      <a:pt x="8" y="174"/>
                    </a:lnTo>
                    <a:lnTo>
                      <a:pt x="4" y="170"/>
                    </a:lnTo>
                    <a:lnTo>
                      <a:pt x="0" y="168"/>
                    </a:lnTo>
                    <a:lnTo>
                      <a:pt x="2" y="16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4" name="Freeform 109"/>
              <p:cNvSpPr>
                <a:spLocks/>
              </p:cNvSpPr>
              <p:nvPr/>
            </p:nvSpPr>
            <p:spPr bwMode="auto">
              <a:xfrm>
                <a:off x="4230837" y="3771355"/>
                <a:ext cx="149801" cy="188047"/>
              </a:xfrm>
              <a:custGeom>
                <a:avLst/>
                <a:gdLst/>
                <a:ahLst/>
                <a:cxnLst>
                  <a:cxn ang="0">
                    <a:pos x="38" y="28"/>
                  </a:cxn>
                  <a:cxn ang="0">
                    <a:pos x="40" y="28"/>
                  </a:cxn>
                  <a:cxn ang="0">
                    <a:pos x="38" y="20"/>
                  </a:cxn>
                  <a:cxn ang="0">
                    <a:pos x="38" y="0"/>
                  </a:cxn>
                  <a:cxn ang="0">
                    <a:pos x="38" y="26"/>
                  </a:cxn>
                  <a:cxn ang="0">
                    <a:pos x="28" y="26"/>
                  </a:cxn>
                  <a:cxn ang="0">
                    <a:pos x="20" y="26"/>
                  </a:cxn>
                  <a:cxn ang="0">
                    <a:pos x="8" y="24"/>
                  </a:cxn>
                  <a:cxn ang="0">
                    <a:pos x="2" y="46"/>
                  </a:cxn>
                  <a:cxn ang="0">
                    <a:pos x="0" y="54"/>
                  </a:cxn>
                  <a:cxn ang="0">
                    <a:pos x="0" y="62"/>
                  </a:cxn>
                  <a:cxn ang="0">
                    <a:pos x="0" y="74"/>
                  </a:cxn>
                  <a:cxn ang="0">
                    <a:pos x="4" y="82"/>
                  </a:cxn>
                  <a:cxn ang="0">
                    <a:pos x="8" y="88"/>
                  </a:cxn>
                  <a:cxn ang="0">
                    <a:pos x="14" y="94"/>
                  </a:cxn>
                  <a:cxn ang="0">
                    <a:pos x="28" y="106"/>
                  </a:cxn>
                  <a:cxn ang="0">
                    <a:pos x="34" y="112"/>
                  </a:cxn>
                  <a:cxn ang="0">
                    <a:pos x="40" y="118"/>
                  </a:cxn>
                  <a:cxn ang="0">
                    <a:pos x="44" y="116"/>
                  </a:cxn>
                  <a:cxn ang="0">
                    <a:pos x="46" y="114"/>
                  </a:cxn>
                  <a:cxn ang="0">
                    <a:pos x="48" y="112"/>
                  </a:cxn>
                  <a:cxn ang="0">
                    <a:pos x="46" y="108"/>
                  </a:cxn>
                  <a:cxn ang="0">
                    <a:pos x="46" y="106"/>
                  </a:cxn>
                  <a:cxn ang="0">
                    <a:pos x="44" y="104"/>
                  </a:cxn>
                  <a:cxn ang="0">
                    <a:pos x="44" y="102"/>
                  </a:cxn>
                  <a:cxn ang="0">
                    <a:pos x="46" y="96"/>
                  </a:cxn>
                  <a:cxn ang="0">
                    <a:pos x="48" y="94"/>
                  </a:cxn>
                  <a:cxn ang="0">
                    <a:pos x="58" y="90"/>
                  </a:cxn>
                  <a:cxn ang="0">
                    <a:pos x="58" y="86"/>
                  </a:cxn>
                  <a:cxn ang="0">
                    <a:pos x="62" y="82"/>
                  </a:cxn>
                  <a:cxn ang="0">
                    <a:pos x="66" y="84"/>
                  </a:cxn>
                  <a:cxn ang="0">
                    <a:pos x="68" y="88"/>
                  </a:cxn>
                  <a:cxn ang="0">
                    <a:pos x="70" y="92"/>
                  </a:cxn>
                  <a:cxn ang="0">
                    <a:pos x="74" y="94"/>
                  </a:cxn>
                  <a:cxn ang="0">
                    <a:pos x="78" y="92"/>
                  </a:cxn>
                  <a:cxn ang="0">
                    <a:pos x="82" y="90"/>
                  </a:cxn>
                  <a:cxn ang="0">
                    <a:pos x="84" y="92"/>
                  </a:cxn>
                  <a:cxn ang="0">
                    <a:pos x="86" y="92"/>
                  </a:cxn>
                  <a:cxn ang="0">
                    <a:pos x="90" y="90"/>
                  </a:cxn>
                  <a:cxn ang="0">
                    <a:pos x="90" y="86"/>
                  </a:cxn>
                  <a:cxn ang="0">
                    <a:pos x="92" y="78"/>
                  </a:cxn>
                  <a:cxn ang="0">
                    <a:pos x="92" y="56"/>
                  </a:cxn>
                  <a:cxn ang="0">
                    <a:pos x="88" y="54"/>
                  </a:cxn>
                  <a:cxn ang="0">
                    <a:pos x="86" y="50"/>
                  </a:cxn>
                  <a:cxn ang="0">
                    <a:pos x="84" y="46"/>
                  </a:cxn>
                  <a:cxn ang="0">
                    <a:pos x="84" y="42"/>
                  </a:cxn>
                  <a:cxn ang="0">
                    <a:pos x="86" y="38"/>
                  </a:cxn>
                  <a:cxn ang="0">
                    <a:pos x="88" y="34"/>
                  </a:cxn>
                  <a:cxn ang="0">
                    <a:pos x="92" y="32"/>
                  </a:cxn>
                  <a:cxn ang="0">
                    <a:pos x="94" y="28"/>
                  </a:cxn>
                  <a:cxn ang="0">
                    <a:pos x="92" y="22"/>
                  </a:cxn>
                  <a:cxn ang="0">
                    <a:pos x="86" y="20"/>
                  </a:cxn>
                  <a:cxn ang="0">
                    <a:pos x="80" y="18"/>
                  </a:cxn>
                  <a:cxn ang="0">
                    <a:pos x="72" y="18"/>
                  </a:cxn>
                  <a:cxn ang="0">
                    <a:pos x="74" y="2"/>
                  </a:cxn>
                  <a:cxn ang="0">
                    <a:pos x="38" y="0"/>
                  </a:cxn>
                  <a:cxn ang="0">
                    <a:pos x="38" y="28"/>
                  </a:cxn>
                </a:cxnLst>
                <a:rect l="0" t="0" r="r" b="b"/>
                <a:pathLst>
                  <a:path w="94" h="118">
                    <a:moveTo>
                      <a:pt x="38" y="28"/>
                    </a:moveTo>
                    <a:lnTo>
                      <a:pt x="40" y="28"/>
                    </a:lnTo>
                    <a:lnTo>
                      <a:pt x="38" y="20"/>
                    </a:lnTo>
                    <a:lnTo>
                      <a:pt x="38" y="0"/>
                    </a:lnTo>
                    <a:lnTo>
                      <a:pt x="38" y="26"/>
                    </a:lnTo>
                    <a:lnTo>
                      <a:pt x="28" y="26"/>
                    </a:lnTo>
                    <a:lnTo>
                      <a:pt x="20" y="26"/>
                    </a:lnTo>
                    <a:lnTo>
                      <a:pt x="8" y="24"/>
                    </a:lnTo>
                    <a:lnTo>
                      <a:pt x="2" y="46"/>
                    </a:lnTo>
                    <a:lnTo>
                      <a:pt x="0" y="54"/>
                    </a:lnTo>
                    <a:lnTo>
                      <a:pt x="0" y="62"/>
                    </a:lnTo>
                    <a:lnTo>
                      <a:pt x="0" y="74"/>
                    </a:lnTo>
                    <a:lnTo>
                      <a:pt x="4" y="82"/>
                    </a:lnTo>
                    <a:lnTo>
                      <a:pt x="8" y="88"/>
                    </a:lnTo>
                    <a:lnTo>
                      <a:pt x="14" y="94"/>
                    </a:lnTo>
                    <a:lnTo>
                      <a:pt x="28" y="106"/>
                    </a:lnTo>
                    <a:lnTo>
                      <a:pt x="34" y="112"/>
                    </a:lnTo>
                    <a:lnTo>
                      <a:pt x="40" y="118"/>
                    </a:lnTo>
                    <a:lnTo>
                      <a:pt x="44" y="116"/>
                    </a:lnTo>
                    <a:lnTo>
                      <a:pt x="46" y="114"/>
                    </a:lnTo>
                    <a:lnTo>
                      <a:pt x="48" y="112"/>
                    </a:lnTo>
                    <a:lnTo>
                      <a:pt x="46" y="108"/>
                    </a:lnTo>
                    <a:lnTo>
                      <a:pt x="46" y="106"/>
                    </a:lnTo>
                    <a:lnTo>
                      <a:pt x="44" y="104"/>
                    </a:lnTo>
                    <a:lnTo>
                      <a:pt x="44" y="102"/>
                    </a:lnTo>
                    <a:lnTo>
                      <a:pt x="46" y="96"/>
                    </a:lnTo>
                    <a:lnTo>
                      <a:pt x="48" y="94"/>
                    </a:lnTo>
                    <a:lnTo>
                      <a:pt x="58" y="90"/>
                    </a:lnTo>
                    <a:lnTo>
                      <a:pt x="58" y="86"/>
                    </a:lnTo>
                    <a:lnTo>
                      <a:pt x="62" y="82"/>
                    </a:lnTo>
                    <a:lnTo>
                      <a:pt x="66" y="84"/>
                    </a:lnTo>
                    <a:lnTo>
                      <a:pt x="68" y="88"/>
                    </a:lnTo>
                    <a:lnTo>
                      <a:pt x="70" y="92"/>
                    </a:lnTo>
                    <a:lnTo>
                      <a:pt x="74" y="94"/>
                    </a:lnTo>
                    <a:lnTo>
                      <a:pt x="78" y="92"/>
                    </a:lnTo>
                    <a:lnTo>
                      <a:pt x="82" y="90"/>
                    </a:lnTo>
                    <a:lnTo>
                      <a:pt x="84" y="92"/>
                    </a:lnTo>
                    <a:lnTo>
                      <a:pt x="86" y="92"/>
                    </a:lnTo>
                    <a:lnTo>
                      <a:pt x="90" y="90"/>
                    </a:lnTo>
                    <a:lnTo>
                      <a:pt x="90" y="86"/>
                    </a:lnTo>
                    <a:lnTo>
                      <a:pt x="92" y="78"/>
                    </a:lnTo>
                    <a:lnTo>
                      <a:pt x="92" y="56"/>
                    </a:lnTo>
                    <a:lnTo>
                      <a:pt x="88" y="54"/>
                    </a:lnTo>
                    <a:lnTo>
                      <a:pt x="86" y="50"/>
                    </a:lnTo>
                    <a:lnTo>
                      <a:pt x="84" y="46"/>
                    </a:lnTo>
                    <a:lnTo>
                      <a:pt x="84" y="42"/>
                    </a:lnTo>
                    <a:lnTo>
                      <a:pt x="86" y="38"/>
                    </a:lnTo>
                    <a:lnTo>
                      <a:pt x="88" y="34"/>
                    </a:lnTo>
                    <a:lnTo>
                      <a:pt x="92" y="32"/>
                    </a:lnTo>
                    <a:lnTo>
                      <a:pt x="94" y="28"/>
                    </a:lnTo>
                    <a:lnTo>
                      <a:pt x="92" y="22"/>
                    </a:lnTo>
                    <a:lnTo>
                      <a:pt x="86" y="20"/>
                    </a:lnTo>
                    <a:lnTo>
                      <a:pt x="80" y="18"/>
                    </a:lnTo>
                    <a:lnTo>
                      <a:pt x="72" y="18"/>
                    </a:lnTo>
                    <a:lnTo>
                      <a:pt x="74" y="2"/>
                    </a:lnTo>
                    <a:lnTo>
                      <a:pt x="38" y="0"/>
                    </a:lnTo>
                    <a:lnTo>
                      <a:pt x="38" y="2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5" name="Freeform 110"/>
              <p:cNvSpPr>
                <a:spLocks/>
              </p:cNvSpPr>
              <p:nvPr/>
            </p:nvSpPr>
            <p:spPr bwMode="auto">
              <a:xfrm>
                <a:off x="4294582" y="3733108"/>
                <a:ext cx="197609" cy="264541"/>
              </a:xfrm>
              <a:custGeom>
                <a:avLst/>
                <a:gdLst/>
                <a:ahLst/>
                <a:cxnLst>
                  <a:cxn ang="0">
                    <a:pos x="28" y="158"/>
                  </a:cxn>
                  <a:cxn ang="0">
                    <a:pos x="22" y="158"/>
                  </a:cxn>
                  <a:cxn ang="0">
                    <a:pos x="12" y="166"/>
                  </a:cxn>
                  <a:cxn ang="0">
                    <a:pos x="0" y="142"/>
                  </a:cxn>
                  <a:cxn ang="0">
                    <a:pos x="6" y="138"/>
                  </a:cxn>
                  <a:cxn ang="0">
                    <a:pos x="6" y="132"/>
                  </a:cxn>
                  <a:cxn ang="0">
                    <a:pos x="4" y="128"/>
                  </a:cxn>
                  <a:cxn ang="0">
                    <a:pos x="6" y="120"/>
                  </a:cxn>
                  <a:cxn ang="0">
                    <a:pos x="18" y="114"/>
                  </a:cxn>
                  <a:cxn ang="0">
                    <a:pos x="22" y="106"/>
                  </a:cxn>
                  <a:cxn ang="0">
                    <a:pos x="28" y="112"/>
                  </a:cxn>
                  <a:cxn ang="0">
                    <a:pos x="34" y="118"/>
                  </a:cxn>
                  <a:cxn ang="0">
                    <a:pos x="42" y="114"/>
                  </a:cxn>
                  <a:cxn ang="0">
                    <a:pos x="46" y="116"/>
                  </a:cxn>
                  <a:cxn ang="0">
                    <a:pos x="50" y="110"/>
                  </a:cxn>
                  <a:cxn ang="0">
                    <a:pos x="52" y="80"/>
                  </a:cxn>
                  <a:cxn ang="0">
                    <a:pos x="46" y="74"/>
                  </a:cxn>
                  <a:cxn ang="0">
                    <a:pos x="44" y="66"/>
                  </a:cxn>
                  <a:cxn ang="0">
                    <a:pos x="48" y="58"/>
                  </a:cxn>
                  <a:cxn ang="0">
                    <a:pos x="54" y="52"/>
                  </a:cxn>
                  <a:cxn ang="0">
                    <a:pos x="46" y="44"/>
                  </a:cxn>
                  <a:cxn ang="0">
                    <a:pos x="32" y="42"/>
                  </a:cxn>
                  <a:cxn ang="0">
                    <a:pos x="58" y="28"/>
                  </a:cxn>
                  <a:cxn ang="0">
                    <a:pos x="66" y="32"/>
                  </a:cxn>
                  <a:cxn ang="0">
                    <a:pos x="84" y="32"/>
                  </a:cxn>
                  <a:cxn ang="0">
                    <a:pos x="88" y="10"/>
                  </a:cxn>
                  <a:cxn ang="0">
                    <a:pos x="98" y="0"/>
                  </a:cxn>
                  <a:cxn ang="0">
                    <a:pos x="120" y="0"/>
                  </a:cxn>
                  <a:cxn ang="0">
                    <a:pos x="122" y="4"/>
                  </a:cxn>
                  <a:cxn ang="0">
                    <a:pos x="124" y="10"/>
                  </a:cxn>
                  <a:cxn ang="0">
                    <a:pos x="118" y="36"/>
                  </a:cxn>
                  <a:cxn ang="0">
                    <a:pos x="106" y="72"/>
                  </a:cxn>
                  <a:cxn ang="0">
                    <a:pos x="108" y="80"/>
                  </a:cxn>
                  <a:cxn ang="0">
                    <a:pos x="102" y="88"/>
                  </a:cxn>
                  <a:cxn ang="0">
                    <a:pos x="94" y="94"/>
                  </a:cxn>
                  <a:cxn ang="0">
                    <a:pos x="88" y="110"/>
                  </a:cxn>
                  <a:cxn ang="0">
                    <a:pos x="80" y="116"/>
                  </a:cxn>
                  <a:cxn ang="0">
                    <a:pos x="76" y="144"/>
                  </a:cxn>
                  <a:cxn ang="0">
                    <a:pos x="68" y="158"/>
                  </a:cxn>
                  <a:cxn ang="0">
                    <a:pos x="58" y="162"/>
                  </a:cxn>
                  <a:cxn ang="0">
                    <a:pos x="52" y="160"/>
                  </a:cxn>
                  <a:cxn ang="0">
                    <a:pos x="48" y="156"/>
                  </a:cxn>
                  <a:cxn ang="0">
                    <a:pos x="42" y="158"/>
                  </a:cxn>
                  <a:cxn ang="0">
                    <a:pos x="36" y="162"/>
                  </a:cxn>
                  <a:cxn ang="0">
                    <a:pos x="28" y="162"/>
                  </a:cxn>
                </a:cxnLst>
                <a:rect l="0" t="0" r="r" b="b"/>
                <a:pathLst>
                  <a:path w="124" h="166">
                    <a:moveTo>
                      <a:pt x="28" y="162"/>
                    </a:moveTo>
                    <a:lnTo>
                      <a:pt x="28" y="158"/>
                    </a:lnTo>
                    <a:lnTo>
                      <a:pt x="26" y="156"/>
                    </a:lnTo>
                    <a:lnTo>
                      <a:pt x="22" y="158"/>
                    </a:lnTo>
                    <a:lnTo>
                      <a:pt x="18" y="160"/>
                    </a:lnTo>
                    <a:lnTo>
                      <a:pt x="12" y="166"/>
                    </a:lnTo>
                    <a:lnTo>
                      <a:pt x="4" y="146"/>
                    </a:lnTo>
                    <a:lnTo>
                      <a:pt x="0" y="142"/>
                    </a:lnTo>
                    <a:lnTo>
                      <a:pt x="4" y="140"/>
                    </a:lnTo>
                    <a:lnTo>
                      <a:pt x="6" y="138"/>
                    </a:lnTo>
                    <a:lnTo>
                      <a:pt x="8" y="136"/>
                    </a:lnTo>
                    <a:lnTo>
                      <a:pt x="6" y="132"/>
                    </a:lnTo>
                    <a:lnTo>
                      <a:pt x="6" y="130"/>
                    </a:lnTo>
                    <a:lnTo>
                      <a:pt x="4" y="128"/>
                    </a:lnTo>
                    <a:lnTo>
                      <a:pt x="4" y="126"/>
                    </a:lnTo>
                    <a:lnTo>
                      <a:pt x="6" y="120"/>
                    </a:lnTo>
                    <a:lnTo>
                      <a:pt x="8" y="118"/>
                    </a:lnTo>
                    <a:lnTo>
                      <a:pt x="18" y="114"/>
                    </a:lnTo>
                    <a:lnTo>
                      <a:pt x="18" y="110"/>
                    </a:lnTo>
                    <a:lnTo>
                      <a:pt x="22" y="106"/>
                    </a:lnTo>
                    <a:lnTo>
                      <a:pt x="26" y="108"/>
                    </a:lnTo>
                    <a:lnTo>
                      <a:pt x="28" y="112"/>
                    </a:lnTo>
                    <a:lnTo>
                      <a:pt x="30" y="116"/>
                    </a:lnTo>
                    <a:lnTo>
                      <a:pt x="34" y="118"/>
                    </a:lnTo>
                    <a:lnTo>
                      <a:pt x="38" y="116"/>
                    </a:lnTo>
                    <a:lnTo>
                      <a:pt x="42" y="114"/>
                    </a:lnTo>
                    <a:lnTo>
                      <a:pt x="44" y="116"/>
                    </a:lnTo>
                    <a:lnTo>
                      <a:pt x="46" y="116"/>
                    </a:lnTo>
                    <a:lnTo>
                      <a:pt x="50" y="114"/>
                    </a:lnTo>
                    <a:lnTo>
                      <a:pt x="50" y="110"/>
                    </a:lnTo>
                    <a:lnTo>
                      <a:pt x="52" y="102"/>
                    </a:lnTo>
                    <a:lnTo>
                      <a:pt x="52" y="80"/>
                    </a:lnTo>
                    <a:lnTo>
                      <a:pt x="48" y="78"/>
                    </a:lnTo>
                    <a:lnTo>
                      <a:pt x="46" y="74"/>
                    </a:lnTo>
                    <a:lnTo>
                      <a:pt x="44" y="70"/>
                    </a:lnTo>
                    <a:lnTo>
                      <a:pt x="44" y="66"/>
                    </a:lnTo>
                    <a:lnTo>
                      <a:pt x="46" y="62"/>
                    </a:lnTo>
                    <a:lnTo>
                      <a:pt x="48" y="58"/>
                    </a:lnTo>
                    <a:lnTo>
                      <a:pt x="52" y="56"/>
                    </a:lnTo>
                    <a:lnTo>
                      <a:pt x="54" y="52"/>
                    </a:lnTo>
                    <a:lnTo>
                      <a:pt x="52" y="46"/>
                    </a:lnTo>
                    <a:lnTo>
                      <a:pt x="46" y="44"/>
                    </a:lnTo>
                    <a:lnTo>
                      <a:pt x="40" y="42"/>
                    </a:lnTo>
                    <a:lnTo>
                      <a:pt x="32" y="42"/>
                    </a:lnTo>
                    <a:lnTo>
                      <a:pt x="34" y="28"/>
                    </a:lnTo>
                    <a:lnTo>
                      <a:pt x="58" y="28"/>
                    </a:lnTo>
                    <a:lnTo>
                      <a:pt x="62" y="30"/>
                    </a:lnTo>
                    <a:lnTo>
                      <a:pt x="66" y="32"/>
                    </a:lnTo>
                    <a:lnTo>
                      <a:pt x="78" y="32"/>
                    </a:lnTo>
                    <a:lnTo>
                      <a:pt x="84" y="32"/>
                    </a:lnTo>
                    <a:lnTo>
                      <a:pt x="84" y="18"/>
                    </a:lnTo>
                    <a:lnTo>
                      <a:pt x="88" y="10"/>
                    </a:lnTo>
                    <a:lnTo>
                      <a:pt x="92" y="4"/>
                    </a:lnTo>
                    <a:lnTo>
                      <a:pt x="98" y="0"/>
                    </a:lnTo>
                    <a:lnTo>
                      <a:pt x="110" y="0"/>
                    </a:lnTo>
                    <a:lnTo>
                      <a:pt x="120" y="0"/>
                    </a:lnTo>
                    <a:lnTo>
                      <a:pt x="120" y="2"/>
                    </a:lnTo>
                    <a:lnTo>
                      <a:pt x="122" y="4"/>
                    </a:lnTo>
                    <a:lnTo>
                      <a:pt x="122" y="6"/>
                    </a:lnTo>
                    <a:lnTo>
                      <a:pt x="124" y="10"/>
                    </a:lnTo>
                    <a:lnTo>
                      <a:pt x="122" y="22"/>
                    </a:lnTo>
                    <a:lnTo>
                      <a:pt x="118" y="36"/>
                    </a:lnTo>
                    <a:lnTo>
                      <a:pt x="106" y="68"/>
                    </a:lnTo>
                    <a:lnTo>
                      <a:pt x="106" y="72"/>
                    </a:lnTo>
                    <a:lnTo>
                      <a:pt x="106" y="76"/>
                    </a:lnTo>
                    <a:lnTo>
                      <a:pt x="108" y="80"/>
                    </a:lnTo>
                    <a:lnTo>
                      <a:pt x="106" y="84"/>
                    </a:lnTo>
                    <a:lnTo>
                      <a:pt x="102" y="88"/>
                    </a:lnTo>
                    <a:lnTo>
                      <a:pt x="98" y="90"/>
                    </a:lnTo>
                    <a:lnTo>
                      <a:pt x="94" y="94"/>
                    </a:lnTo>
                    <a:lnTo>
                      <a:pt x="90" y="98"/>
                    </a:lnTo>
                    <a:lnTo>
                      <a:pt x="88" y="110"/>
                    </a:lnTo>
                    <a:lnTo>
                      <a:pt x="84" y="114"/>
                    </a:lnTo>
                    <a:lnTo>
                      <a:pt x="80" y="116"/>
                    </a:lnTo>
                    <a:lnTo>
                      <a:pt x="80" y="130"/>
                    </a:lnTo>
                    <a:lnTo>
                      <a:pt x="76" y="144"/>
                    </a:lnTo>
                    <a:lnTo>
                      <a:pt x="72" y="152"/>
                    </a:lnTo>
                    <a:lnTo>
                      <a:pt x="68" y="158"/>
                    </a:lnTo>
                    <a:lnTo>
                      <a:pt x="64" y="162"/>
                    </a:lnTo>
                    <a:lnTo>
                      <a:pt x="58" y="162"/>
                    </a:lnTo>
                    <a:lnTo>
                      <a:pt x="54" y="162"/>
                    </a:lnTo>
                    <a:lnTo>
                      <a:pt x="52" y="160"/>
                    </a:lnTo>
                    <a:lnTo>
                      <a:pt x="52" y="156"/>
                    </a:lnTo>
                    <a:lnTo>
                      <a:pt x="48" y="156"/>
                    </a:lnTo>
                    <a:lnTo>
                      <a:pt x="44" y="156"/>
                    </a:lnTo>
                    <a:lnTo>
                      <a:pt x="42" y="158"/>
                    </a:lnTo>
                    <a:lnTo>
                      <a:pt x="40" y="160"/>
                    </a:lnTo>
                    <a:lnTo>
                      <a:pt x="36" y="162"/>
                    </a:lnTo>
                    <a:lnTo>
                      <a:pt x="34" y="162"/>
                    </a:lnTo>
                    <a:lnTo>
                      <a:pt x="28" y="16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6" name="Freeform 111"/>
              <p:cNvSpPr>
                <a:spLocks/>
              </p:cNvSpPr>
              <p:nvPr/>
            </p:nvSpPr>
            <p:spPr bwMode="auto">
              <a:xfrm>
                <a:off x="4304143" y="4380119"/>
                <a:ext cx="361752" cy="369720"/>
              </a:xfrm>
              <a:custGeom>
                <a:avLst/>
                <a:gdLst/>
                <a:ahLst/>
                <a:cxnLst>
                  <a:cxn ang="0">
                    <a:pos x="195" y="8"/>
                  </a:cxn>
                  <a:cxn ang="0">
                    <a:pos x="171" y="16"/>
                  </a:cxn>
                  <a:cxn ang="0">
                    <a:pos x="124" y="16"/>
                  </a:cxn>
                  <a:cxn ang="0">
                    <a:pos x="114" y="12"/>
                  </a:cxn>
                  <a:cxn ang="0">
                    <a:pos x="112" y="10"/>
                  </a:cxn>
                  <a:cxn ang="0">
                    <a:pos x="108" y="6"/>
                  </a:cxn>
                  <a:cxn ang="0">
                    <a:pos x="34" y="6"/>
                  </a:cxn>
                  <a:cxn ang="0">
                    <a:pos x="28" y="2"/>
                  </a:cxn>
                  <a:cxn ang="0">
                    <a:pos x="26" y="0"/>
                  </a:cxn>
                  <a:cxn ang="0">
                    <a:pos x="22" y="0"/>
                  </a:cxn>
                  <a:cxn ang="0">
                    <a:pos x="10" y="2"/>
                  </a:cxn>
                  <a:cxn ang="0">
                    <a:pos x="4" y="2"/>
                  </a:cxn>
                  <a:cxn ang="0">
                    <a:pos x="0" y="0"/>
                  </a:cxn>
                  <a:cxn ang="0">
                    <a:pos x="2" y="16"/>
                  </a:cxn>
                  <a:cxn ang="0">
                    <a:pos x="6" y="32"/>
                  </a:cxn>
                  <a:cxn ang="0">
                    <a:pos x="14" y="44"/>
                  </a:cxn>
                  <a:cxn ang="0">
                    <a:pos x="22" y="58"/>
                  </a:cxn>
                  <a:cxn ang="0">
                    <a:pos x="30" y="70"/>
                  </a:cxn>
                  <a:cxn ang="0">
                    <a:pos x="38" y="82"/>
                  </a:cxn>
                  <a:cxn ang="0">
                    <a:pos x="42" y="96"/>
                  </a:cxn>
                  <a:cxn ang="0">
                    <a:pos x="44" y="112"/>
                  </a:cxn>
                  <a:cxn ang="0">
                    <a:pos x="44" y="136"/>
                  </a:cxn>
                  <a:cxn ang="0">
                    <a:pos x="46" y="162"/>
                  </a:cxn>
                  <a:cxn ang="0">
                    <a:pos x="48" y="186"/>
                  </a:cxn>
                  <a:cxn ang="0">
                    <a:pos x="52" y="198"/>
                  </a:cxn>
                  <a:cxn ang="0">
                    <a:pos x="56" y="208"/>
                  </a:cxn>
                  <a:cxn ang="0">
                    <a:pos x="64" y="218"/>
                  </a:cxn>
                  <a:cxn ang="0">
                    <a:pos x="74" y="228"/>
                  </a:cxn>
                  <a:cxn ang="0">
                    <a:pos x="78" y="222"/>
                  </a:cxn>
                  <a:cxn ang="0">
                    <a:pos x="80" y="218"/>
                  </a:cxn>
                  <a:cxn ang="0">
                    <a:pos x="84" y="218"/>
                  </a:cxn>
                  <a:cxn ang="0">
                    <a:pos x="88" y="226"/>
                  </a:cxn>
                  <a:cxn ang="0">
                    <a:pos x="94" y="230"/>
                  </a:cxn>
                  <a:cxn ang="0">
                    <a:pos x="100" y="232"/>
                  </a:cxn>
                  <a:cxn ang="0">
                    <a:pos x="108" y="232"/>
                  </a:cxn>
                  <a:cxn ang="0">
                    <a:pos x="118" y="232"/>
                  </a:cxn>
                  <a:cxn ang="0">
                    <a:pos x="124" y="228"/>
                  </a:cxn>
                  <a:cxn ang="0">
                    <a:pos x="128" y="224"/>
                  </a:cxn>
                  <a:cxn ang="0">
                    <a:pos x="134" y="220"/>
                  </a:cxn>
                  <a:cxn ang="0">
                    <a:pos x="132" y="154"/>
                  </a:cxn>
                  <a:cxn ang="0">
                    <a:pos x="132" y="96"/>
                  </a:cxn>
                  <a:cxn ang="0">
                    <a:pos x="153" y="96"/>
                  </a:cxn>
                  <a:cxn ang="0">
                    <a:pos x="153" y="24"/>
                  </a:cxn>
                  <a:cxn ang="0">
                    <a:pos x="177" y="22"/>
                  </a:cxn>
                  <a:cxn ang="0">
                    <a:pos x="197" y="18"/>
                  </a:cxn>
                  <a:cxn ang="0">
                    <a:pos x="201" y="26"/>
                  </a:cxn>
                  <a:cxn ang="0">
                    <a:pos x="215" y="18"/>
                  </a:cxn>
                  <a:cxn ang="0">
                    <a:pos x="221" y="14"/>
                  </a:cxn>
                  <a:cxn ang="0">
                    <a:pos x="227" y="12"/>
                  </a:cxn>
                  <a:cxn ang="0">
                    <a:pos x="221" y="8"/>
                  </a:cxn>
                  <a:cxn ang="0">
                    <a:pos x="215" y="6"/>
                  </a:cxn>
                  <a:cxn ang="0">
                    <a:pos x="207" y="8"/>
                  </a:cxn>
                  <a:cxn ang="0">
                    <a:pos x="201" y="10"/>
                  </a:cxn>
                  <a:cxn ang="0">
                    <a:pos x="197" y="8"/>
                  </a:cxn>
                  <a:cxn ang="0">
                    <a:pos x="195" y="6"/>
                  </a:cxn>
                  <a:cxn ang="0">
                    <a:pos x="195" y="8"/>
                  </a:cxn>
                </a:cxnLst>
                <a:rect l="0" t="0" r="r" b="b"/>
                <a:pathLst>
                  <a:path w="227" h="232">
                    <a:moveTo>
                      <a:pt x="195" y="8"/>
                    </a:moveTo>
                    <a:lnTo>
                      <a:pt x="171" y="16"/>
                    </a:lnTo>
                    <a:lnTo>
                      <a:pt x="124" y="16"/>
                    </a:lnTo>
                    <a:lnTo>
                      <a:pt x="114" y="12"/>
                    </a:lnTo>
                    <a:lnTo>
                      <a:pt x="112" y="10"/>
                    </a:lnTo>
                    <a:lnTo>
                      <a:pt x="108" y="6"/>
                    </a:lnTo>
                    <a:lnTo>
                      <a:pt x="34" y="6"/>
                    </a:lnTo>
                    <a:lnTo>
                      <a:pt x="28" y="2"/>
                    </a:lnTo>
                    <a:lnTo>
                      <a:pt x="26" y="0"/>
                    </a:lnTo>
                    <a:lnTo>
                      <a:pt x="22" y="0"/>
                    </a:lnTo>
                    <a:lnTo>
                      <a:pt x="10" y="2"/>
                    </a:lnTo>
                    <a:lnTo>
                      <a:pt x="4" y="2"/>
                    </a:lnTo>
                    <a:lnTo>
                      <a:pt x="0" y="0"/>
                    </a:lnTo>
                    <a:lnTo>
                      <a:pt x="2" y="16"/>
                    </a:lnTo>
                    <a:lnTo>
                      <a:pt x="6" y="32"/>
                    </a:lnTo>
                    <a:lnTo>
                      <a:pt x="14" y="44"/>
                    </a:lnTo>
                    <a:lnTo>
                      <a:pt x="22" y="58"/>
                    </a:lnTo>
                    <a:lnTo>
                      <a:pt x="30" y="70"/>
                    </a:lnTo>
                    <a:lnTo>
                      <a:pt x="38" y="82"/>
                    </a:lnTo>
                    <a:lnTo>
                      <a:pt x="42" y="96"/>
                    </a:lnTo>
                    <a:lnTo>
                      <a:pt x="44" y="112"/>
                    </a:lnTo>
                    <a:lnTo>
                      <a:pt x="44" y="136"/>
                    </a:lnTo>
                    <a:lnTo>
                      <a:pt x="46" y="162"/>
                    </a:lnTo>
                    <a:lnTo>
                      <a:pt x="48" y="186"/>
                    </a:lnTo>
                    <a:lnTo>
                      <a:pt x="52" y="198"/>
                    </a:lnTo>
                    <a:lnTo>
                      <a:pt x="56" y="208"/>
                    </a:lnTo>
                    <a:lnTo>
                      <a:pt x="64" y="218"/>
                    </a:lnTo>
                    <a:lnTo>
                      <a:pt x="74" y="228"/>
                    </a:lnTo>
                    <a:lnTo>
                      <a:pt x="78" y="222"/>
                    </a:lnTo>
                    <a:lnTo>
                      <a:pt x="80" y="218"/>
                    </a:lnTo>
                    <a:lnTo>
                      <a:pt x="84" y="218"/>
                    </a:lnTo>
                    <a:lnTo>
                      <a:pt x="88" y="226"/>
                    </a:lnTo>
                    <a:lnTo>
                      <a:pt x="94" y="230"/>
                    </a:lnTo>
                    <a:lnTo>
                      <a:pt x="100" y="232"/>
                    </a:lnTo>
                    <a:lnTo>
                      <a:pt x="108" y="232"/>
                    </a:lnTo>
                    <a:lnTo>
                      <a:pt x="118" y="232"/>
                    </a:lnTo>
                    <a:lnTo>
                      <a:pt x="124" y="228"/>
                    </a:lnTo>
                    <a:lnTo>
                      <a:pt x="128" y="224"/>
                    </a:lnTo>
                    <a:lnTo>
                      <a:pt x="134" y="220"/>
                    </a:lnTo>
                    <a:lnTo>
                      <a:pt x="132" y="154"/>
                    </a:lnTo>
                    <a:lnTo>
                      <a:pt x="132" y="96"/>
                    </a:lnTo>
                    <a:lnTo>
                      <a:pt x="153" y="96"/>
                    </a:lnTo>
                    <a:lnTo>
                      <a:pt x="153" y="24"/>
                    </a:lnTo>
                    <a:lnTo>
                      <a:pt x="177" y="22"/>
                    </a:lnTo>
                    <a:lnTo>
                      <a:pt x="197" y="18"/>
                    </a:lnTo>
                    <a:lnTo>
                      <a:pt x="201" y="26"/>
                    </a:lnTo>
                    <a:lnTo>
                      <a:pt x="215" y="18"/>
                    </a:lnTo>
                    <a:lnTo>
                      <a:pt x="221" y="14"/>
                    </a:lnTo>
                    <a:lnTo>
                      <a:pt x="227" y="12"/>
                    </a:lnTo>
                    <a:lnTo>
                      <a:pt x="221" y="8"/>
                    </a:lnTo>
                    <a:lnTo>
                      <a:pt x="215" y="6"/>
                    </a:lnTo>
                    <a:lnTo>
                      <a:pt x="207" y="8"/>
                    </a:lnTo>
                    <a:lnTo>
                      <a:pt x="201" y="10"/>
                    </a:lnTo>
                    <a:lnTo>
                      <a:pt x="197" y="8"/>
                    </a:lnTo>
                    <a:lnTo>
                      <a:pt x="195" y="6"/>
                    </a:lnTo>
                    <a:lnTo>
                      <a:pt x="195"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7" name="Freeform 112"/>
              <p:cNvSpPr>
                <a:spLocks/>
              </p:cNvSpPr>
              <p:nvPr/>
            </p:nvSpPr>
            <p:spPr bwMode="auto">
              <a:xfrm>
                <a:off x="4904939" y="2837492"/>
                <a:ext cx="567330" cy="509959"/>
              </a:xfrm>
              <a:custGeom>
                <a:avLst/>
                <a:gdLst/>
                <a:ahLst/>
                <a:cxnLst>
                  <a:cxn ang="0">
                    <a:pos x="240" y="78"/>
                  </a:cxn>
                  <a:cxn ang="0">
                    <a:pos x="246" y="86"/>
                  </a:cxn>
                  <a:cxn ang="0">
                    <a:pos x="254" y="94"/>
                  </a:cxn>
                  <a:cxn ang="0">
                    <a:pos x="262" y="110"/>
                  </a:cxn>
                  <a:cxn ang="0">
                    <a:pos x="272" y="126"/>
                  </a:cxn>
                  <a:cxn ang="0">
                    <a:pos x="278" y="140"/>
                  </a:cxn>
                  <a:cxn ang="0">
                    <a:pos x="288" y="154"/>
                  </a:cxn>
                  <a:cxn ang="0">
                    <a:pos x="300" y="168"/>
                  </a:cxn>
                  <a:cxn ang="0">
                    <a:pos x="356" y="176"/>
                  </a:cxn>
                  <a:cxn ang="0">
                    <a:pos x="302" y="260"/>
                  </a:cxn>
                  <a:cxn ang="0">
                    <a:pos x="204" y="320"/>
                  </a:cxn>
                  <a:cxn ang="0">
                    <a:pos x="180" y="290"/>
                  </a:cxn>
                  <a:cxn ang="0">
                    <a:pos x="174" y="290"/>
                  </a:cxn>
                  <a:cxn ang="0">
                    <a:pos x="164" y="284"/>
                  </a:cxn>
                  <a:cxn ang="0">
                    <a:pos x="158" y="290"/>
                  </a:cxn>
                  <a:cxn ang="0">
                    <a:pos x="154" y="300"/>
                  </a:cxn>
                  <a:cxn ang="0">
                    <a:pos x="144" y="284"/>
                  </a:cxn>
                  <a:cxn ang="0">
                    <a:pos x="126" y="266"/>
                  </a:cxn>
                  <a:cxn ang="0">
                    <a:pos x="116" y="244"/>
                  </a:cxn>
                  <a:cxn ang="0">
                    <a:pos x="104" y="230"/>
                  </a:cxn>
                  <a:cxn ang="0">
                    <a:pos x="88" y="214"/>
                  </a:cxn>
                  <a:cxn ang="0">
                    <a:pos x="88" y="214"/>
                  </a:cxn>
                  <a:cxn ang="0">
                    <a:pos x="82" y="174"/>
                  </a:cxn>
                  <a:cxn ang="0">
                    <a:pos x="62" y="152"/>
                  </a:cxn>
                  <a:cxn ang="0">
                    <a:pos x="44" y="132"/>
                  </a:cxn>
                  <a:cxn ang="0">
                    <a:pos x="16" y="82"/>
                  </a:cxn>
                  <a:cxn ang="0">
                    <a:pos x="4" y="70"/>
                  </a:cxn>
                  <a:cxn ang="0">
                    <a:pos x="18" y="60"/>
                  </a:cxn>
                  <a:cxn ang="0">
                    <a:pos x="26" y="48"/>
                  </a:cxn>
                  <a:cxn ang="0">
                    <a:pos x="36" y="44"/>
                  </a:cxn>
                  <a:cxn ang="0">
                    <a:pos x="48" y="38"/>
                  </a:cxn>
                  <a:cxn ang="0">
                    <a:pos x="66" y="0"/>
                  </a:cxn>
                  <a:cxn ang="0">
                    <a:pos x="130" y="28"/>
                  </a:cxn>
                  <a:cxn ang="0">
                    <a:pos x="138" y="34"/>
                  </a:cxn>
                  <a:cxn ang="0">
                    <a:pos x="144" y="46"/>
                  </a:cxn>
                  <a:cxn ang="0">
                    <a:pos x="194" y="58"/>
                  </a:cxn>
                  <a:cxn ang="0">
                    <a:pos x="214" y="64"/>
                  </a:cxn>
                  <a:cxn ang="0">
                    <a:pos x="238" y="68"/>
                  </a:cxn>
                </a:cxnLst>
                <a:rect l="0" t="0" r="r" b="b"/>
                <a:pathLst>
                  <a:path w="356" h="320">
                    <a:moveTo>
                      <a:pt x="238" y="66"/>
                    </a:moveTo>
                    <a:lnTo>
                      <a:pt x="240" y="78"/>
                    </a:lnTo>
                    <a:lnTo>
                      <a:pt x="242" y="84"/>
                    </a:lnTo>
                    <a:lnTo>
                      <a:pt x="246" y="86"/>
                    </a:lnTo>
                    <a:lnTo>
                      <a:pt x="250" y="90"/>
                    </a:lnTo>
                    <a:lnTo>
                      <a:pt x="254" y="94"/>
                    </a:lnTo>
                    <a:lnTo>
                      <a:pt x="260" y="102"/>
                    </a:lnTo>
                    <a:lnTo>
                      <a:pt x="262" y="110"/>
                    </a:lnTo>
                    <a:lnTo>
                      <a:pt x="266" y="118"/>
                    </a:lnTo>
                    <a:lnTo>
                      <a:pt x="272" y="126"/>
                    </a:lnTo>
                    <a:lnTo>
                      <a:pt x="276" y="134"/>
                    </a:lnTo>
                    <a:lnTo>
                      <a:pt x="278" y="140"/>
                    </a:lnTo>
                    <a:lnTo>
                      <a:pt x="276" y="146"/>
                    </a:lnTo>
                    <a:lnTo>
                      <a:pt x="288" y="154"/>
                    </a:lnTo>
                    <a:lnTo>
                      <a:pt x="300" y="158"/>
                    </a:lnTo>
                    <a:lnTo>
                      <a:pt x="300" y="168"/>
                    </a:lnTo>
                    <a:lnTo>
                      <a:pt x="348" y="170"/>
                    </a:lnTo>
                    <a:lnTo>
                      <a:pt x="356" y="176"/>
                    </a:lnTo>
                    <a:lnTo>
                      <a:pt x="356" y="212"/>
                    </a:lnTo>
                    <a:lnTo>
                      <a:pt x="302" y="260"/>
                    </a:lnTo>
                    <a:lnTo>
                      <a:pt x="250" y="272"/>
                    </a:lnTo>
                    <a:lnTo>
                      <a:pt x="204" y="320"/>
                    </a:lnTo>
                    <a:lnTo>
                      <a:pt x="202" y="296"/>
                    </a:lnTo>
                    <a:lnTo>
                      <a:pt x="180" y="290"/>
                    </a:lnTo>
                    <a:lnTo>
                      <a:pt x="176" y="288"/>
                    </a:lnTo>
                    <a:lnTo>
                      <a:pt x="174" y="290"/>
                    </a:lnTo>
                    <a:lnTo>
                      <a:pt x="168" y="288"/>
                    </a:lnTo>
                    <a:lnTo>
                      <a:pt x="164" y="284"/>
                    </a:lnTo>
                    <a:lnTo>
                      <a:pt x="160" y="286"/>
                    </a:lnTo>
                    <a:lnTo>
                      <a:pt x="158" y="290"/>
                    </a:lnTo>
                    <a:lnTo>
                      <a:pt x="156" y="296"/>
                    </a:lnTo>
                    <a:lnTo>
                      <a:pt x="154" y="300"/>
                    </a:lnTo>
                    <a:lnTo>
                      <a:pt x="152" y="294"/>
                    </a:lnTo>
                    <a:lnTo>
                      <a:pt x="144" y="284"/>
                    </a:lnTo>
                    <a:lnTo>
                      <a:pt x="132" y="272"/>
                    </a:lnTo>
                    <a:lnTo>
                      <a:pt x="126" y="266"/>
                    </a:lnTo>
                    <a:lnTo>
                      <a:pt x="124" y="258"/>
                    </a:lnTo>
                    <a:lnTo>
                      <a:pt x="116" y="244"/>
                    </a:lnTo>
                    <a:lnTo>
                      <a:pt x="110" y="236"/>
                    </a:lnTo>
                    <a:lnTo>
                      <a:pt x="104" y="230"/>
                    </a:lnTo>
                    <a:lnTo>
                      <a:pt x="96" y="224"/>
                    </a:lnTo>
                    <a:lnTo>
                      <a:pt x="88" y="214"/>
                    </a:lnTo>
                    <a:lnTo>
                      <a:pt x="90" y="214"/>
                    </a:lnTo>
                    <a:lnTo>
                      <a:pt x="88" y="214"/>
                    </a:lnTo>
                    <a:lnTo>
                      <a:pt x="82" y="214"/>
                    </a:lnTo>
                    <a:lnTo>
                      <a:pt x="82" y="174"/>
                    </a:lnTo>
                    <a:lnTo>
                      <a:pt x="72" y="162"/>
                    </a:lnTo>
                    <a:lnTo>
                      <a:pt x="62" y="152"/>
                    </a:lnTo>
                    <a:lnTo>
                      <a:pt x="52" y="144"/>
                    </a:lnTo>
                    <a:lnTo>
                      <a:pt x="44" y="132"/>
                    </a:lnTo>
                    <a:lnTo>
                      <a:pt x="26" y="98"/>
                    </a:lnTo>
                    <a:lnTo>
                      <a:pt x="16" y="82"/>
                    </a:lnTo>
                    <a:lnTo>
                      <a:pt x="10" y="76"/>
                    </a:lnTo>
                    <a:lnTo>
                      <a:pt x="4" y="70"/>
                    </a:lnTo>
                    <a:lnTo>
                      <a:pt x="0" y="58"/>
                    </a:lnTo>
                    <a:lnTo>
                      <a:pt x="18" y="60"/>
                    </a:lnTo>
                    <a:lnTo>
                      <a:pt x="22" y="56"/>
                    </a:lnTo>
                    <a:lnTo>
                      <a:pt x="26" y="48"/>
                    </a:lnTo>
                    <a:lnTo>
                      <a:pt x="32" y="44"/>
                    </a:lnTo>
                    <a:lnTo>
                      <a:pt x="36" y="44"/>
                    </a:lnTo>
                    <a:lnTo>
                      <a:pt x="40" y="38"/>
                    </a:lnTo>
                    <a:lnTo>
                      <a:pt x="48" y="38"/>
                    </a:lnTo>
                    <a:lnTo>
                      <a:pt x="34" y="10"/>
                    </a:lnTo>
                    <a:lnTo>
                      <a:pt x="66" y="0"/>
                    </a:lnTo>
                    <a:lnTo>
                      <a:pt x="126" y="26"/>
                    </a:lnTo>
                    <a:lnTo>
                      <a:pt x="130" y="28"/>
                    </a:lnTo>
                    <a:lnTo>
                      <a:pt x="134" y="32"/>
                    </a:lnTo>
                    <a:lnTo>
                      <a:pt x="138" y="34"/>
                    </a:lnTo>
                    <a:lnTo>
                      <a:pt x="144" y="36"/>
                    </a:lnTo>
                    <a:lnTo>
                      <a:pt x="144" y="46"/>
                    </a:lnTo>
                    <a:lnTo>
                      <a:pt x="164" y="58"/>
                    </a:lnTo>
                    <a:lnTo>
                      <a:pt x="194" y="58"/>
                    </a:lnTo>
                    <a:lnTo>
                      <a:pt x="210" y="62"/>
                    </a:lnTo>
                    <a:lnTo>
                      <a:pt x="214" y="64"/>
                    </a:lnTo>
                    <a:lnTo>
                      <a:pt x="218" y="68"/>
                    </a:lnTo>
                    <a:lnTo>
                      <a:pt x="238" y="68"/>
                    </a:lnTo>
                    <a:lnTo>
                      <a:pt x="238" y="6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8" name="Freeform 113"/>
              <p:cNvSpPr>
                <a:spLocks/>
              </p:cNvSpPr>
              <p:nvPr/>
            </p:nvSpPr>
            <p:spPr bwMode="auto">
              <a:xfrm>
                <a:off x="4514501" y="2196856"/>
                <a:ext cx="444620" cy="258167"/>
              </a:xfrm>
              <a:custGeom>
                <a:avLst/>
                <a:gdLst/>
                <a:ahLst/>
                <a:cxnLst>
                  <a:cxn ang="0">
                    <a:pos x="63" y="88"/>
                  </a:cxn>
                  <a:cxn ang="0">
                    <a:pos x="49" y="96"/>
                  </a:cxn>
                  <a:cxn ang="0">
                    <a:pos x="29" y="94"/>
                  </a:cxn>
                  <a:cxn ang="0">
                    <a:pos x="12" y="90"/>
                  </a:cxn>
                  <a:cxn ang="0">
                    <a:pos x="0" y="82"/>
                  </a:cxn>
                  <a:cxn ang="0">
                    <a:pos x="6" y="64"/>
                  </a:cxn>
                  <a:cxn ang="0">
                    <a:pos x="16" y="48"/>
                  </a:cxn>
                  <a:cxn ang="0">
                    <a:pos x="16" y="32"/>
                  </a:cxn>
                  <a:cxn ang="0">
                    <a:pos x="6" y="16"/>
                  </a:cxn>
                  <a:cxn ang="0">
                    <a:pos x="49" y="10"/>
                  </a:cxn>
                  <a:cxn ang="0">
                    <a:pos x="85" y="18"/>
                  </a:cxn>
                  <a:cxn ang="0">
                    <a:pos x="121" y="18"/>
                  </a:cxn>
                  <a:cxn ang="0">
                    <a:pos x="137" y="6"/>
                  </a:cxn>
                  <a:cxn ang="0">
                    <a:pos x="167" y="0"/>
                  </a:cxn>
                  <a:cxn ang="0">
                    <a:pos x="179" y="16"/>
                  </a:cxn>
                  <a:cxn ang="0">
                    <a:pos x="197" y="26"/>
                  </a:cxn>
                  <a:cxn ang="0">
                    <a:pos x="201" y="38"/>
                  </a:cxn>
                  <a:cxn ang="0">
                    <a:pos x="217" y="44"/>
                  </a:cxn>
                  <a:cxn ang="0">
                    <a:pos x="239" y="48"/>
                  </a:cxn>
                  <a:cxn ang="0">
                    <a:pos x="267" y="54"/>
                  </a:cxn>
                  <a:cxn ang="0">
                    <a:pos x="279" y="64"/>
                  </a:cxn>
                  <a:cxn ang="0">
                    <a:pos x="277" y="76"/>
                  </a:cxn>
                  <a:cxn ang="0">
                    <a:pos x="279" y="90"/>
                  </a:cxn>
                  <a:cxn ang="0">
                    <a:pos x="257" y="94"/>
                  </a:cxn>
                  <a:cxn ang="0">
                    <a:pos x="251" y="106"/>
                  </a:cxn>
                  <a:cxn ang="0">
                    <a:pos x="233" y="108"/>
                  </a:cxn>
                  <a:cxn ang="0">
                    <a:pos x="211" y="118"/>
                  </a:cxn>
                  <a:cxn ang="0">
                    <a:pos x="195" y="124"/>
                  </a:cxn>
                  <a:cxn ang="0">
                    <a:pos x="203" y="132"/>
                  </a:cxn>
                  <a:cxn ang="0">
                    <a:pos x="219" y="142"/>
                  </a:cxn>
                  <a:cxn ang="0">
                    <a:pos x="223" y="148"/>
                  </a:cxn>
                  <a:cxn ang="0">
                    <a:pos x="207" y="154"/>
                  </a:cxn>
                  <a:cxn ang="0">
                    <a:pos x="189" y="162"/>
                  </a:cxn>
                  <a:cxn ang="0">
                    <a:pos x="183" y="142"/>
                  </a:cxn>
                  <a:cxn ang="0">
                    <a:pos x="179" y="130"/>
                  </a:cxn>
                  <a:cxn ang="0">
                    <a:pos x="177" y="124"/>
                  </a:cxn>
                  <a:cxn ang="0">
                    <a:pos x="161" y="124"/>
                  </a:cxn>
                  <a:cxn ang="0">
                    <a:pos x="151" y="116"/>
                  </a:cxn>
                  <a:cxn ang="0">
                    <a:pos x="139" y="120"/>
                  </a:cxn>
                  <a:cxn ang="0">
                    <a:pos x="133" y="130"/>
                  </a:cxn>
                  <a:cxn ang="0">
                    <a:pos x="123" y="138"/>
                  </a:cxn>
                  <a:cxn ang="0">
                    <a:pos x="111" y="136"/>
                  </a:cxn>
                  <a:cxn ang="0">
                    <a:pos x="97" y="134"/>
                  </a:cxn>
                  <a:cxn ang="0">
                    <a:pos x="107" y="116"/>
                  </a:cxn>
                  <a:cxn ang="0">
                    <a:pos x="125" y="118"/>
                  </a:cxn>
                  <a:cxn ang="0">
                    <a:pos x="115" y="98"/>
                  </a:cxn>
                  <a:cxn ang="0">
                    <a:pos x="97" y="82"/>
                  </a:cxn>
                  <a:cxn ang="0">
                    <a:pos x="81" y="84"/>
                  </a:cxn>
                </a:cxnLst>
                <a:rect l="0" t="0" r="r" b="b"/>
                <a:pathLst>
                  <a:path w="279" h="162">
                    <a:moveTo>
                      <a:pt x="71" y="88"/>
                    </a:moveTo>
                    <a:lnTo>
                      <a:pt x="63" y="88"/>
                    </a:lnTo>
                    <a:lnTo>
                      <a:pt x="59" y="92"/>
                    </a:lnTo>
                    <a:lnTo>
                      <a:pt x="49" y="96"/>
                    </a:lnTo>
                    <a:lnTo>
                      <a:pt x="41" y="96"/>
                    </a:lnTo>
                    <a:lnTo>
                      <a:pt x="29" y="94"/>
                    </a:lnTo>
                    <a:lnTo>
                      <a:pt x="18" y="92"/>
                    </a:lnTo>
                    <a:lnTo>
                      <a:pt x="12" y="90"/>
                    </a:lnTo>
                    <a:lnTo>
                      <a:pt x="6" y="86"/>
                    </a:lnTo>
                    <a:lnTo>
                      <a:pt x="0" y="82"/>
                    </a:lnTo>
                    <a:lnTo>
                      <a:pt x="2" y="70"/>
                    </a:lnTo>
                    <a:lnTo>
                      <a:pt x="6" y="64"/>
                    </a:lnTo>
                    <a:lnTo>
                      <a:pt x="12" y="56"/>
                    </a:lnTo>
                    <a:lnTo>
                      <a:pt x="16" y="48"/>
                    </a:lnTo>
                    <a:lnTo>
                      <a:pt x="23" y="42"/>
                    </a:lnTo>
                    <a:lnTo>
                      <a:pt x="16" y="32"/>
                    </a:lnTo>
                    <a:lnTo>
                      <a:pt x="12" y="22"/>
                    </a:lnTo>
                    <a:lnTo>
                      <a:pt x="6" y="16"/>
                    </a:lnTo>
                    <a:lnTo>
                      <a:pt x="25" y="12"/>
                    </a:lnTo>
                    <a:lnTo>
                      <a:pt x="49" y="10"/>
                    </a:lnTo>
                    <a:lnTo>
                      <a:pt x="69" y="12"/>
                    </a:lnTo>
                    <a:lnTo>
                      <a:pt x="85" y="18"/>
                    </a:lnTo>
                    <a:lnTo>
                      <a:pt x="103" y="16"/>
                    </a:lnTo>
                    <a:lnTo>
                      <a:pt x="121" y="18"/>
                    </a:lnTo>
                    <a:lnTo>
                      <a:pt x="125" y="8"/>
                    </a:lnTo>
                    <a:lnTo>
                      <a:pt x="137" y="6"/>
                    </a:lnTo>
                    <a:lnTo>
                      <a:pt x="149" y="6"/>
                    </a:lnTo>
                    <a:lnTo>
                      <a:pt x="167" y="0"/>
                    </a:lnTo>
                    <a:lnTo>
                      <a:pt x="179" y="8"/>
                    </a:lnTo>
                    <a:lnTo>
                      <a:pt x="179" y="16"/>
                    </a:lnTo>
                    <a:lnTo>
                      <a:pt x="181" y="24"/>
                    </a:lnTo>
                    <a:lnTo>
                      <a:pt x="197" y="26"/>
                    </a:lnTo>
                    <a:lnTo>
                      <a:pt x="199" y="32"/>
                    </a:lnTo>
                    <a:lnTo>
                      <a:pt x="201" y="38"/>
                    </a:lnTo>
                    <a:lnTo>
                      <a:pt x="213" y="40"/>
                    </a:lnTo>
                    <a:lnTo>
                      <a:pt x="217" y="44"/>
                    </a:lnTo>
                    <a:lnTo>
                      <a:pt x="233" y="40"/>
                    </a:lnTo>
                    <a:lnTo>
                      <a:pt x="239" y="48"/>
                    </a:lnTo>
                    <a:lnTo>
                      <a:pt x="251" y="52"/>
                    </a:lnTo>
                    <a:lnTo>
                      <a:pt x="267" y="54"/>
                    </a:lnTo>
                    <a:lnTo>
                      <a:pt x="279" y="60"/>
                    </a:lnTo>
                    <a:lnTo>
                      <a:pt x="279" y="64"/>
                    </a:lnTo>
                    <a:lnTo>
                      <a:pt x="271" y="70"/>
                    </a:lnTo>
                    <a:lnTo>
                      <a:pt x="277" y="76"/>
                    </a:lnTo>
                    <a:lnTo>
                      <a:pt x="279" y="84"/>
                    </a:lnTo>
                    <a:lnTo>
                      <a:pt x="279" y="90"/>
                    </a:lnTo>
                    <a:lnTo>
                      <a:pt x="261" y="90"/>
                    </a:lnTo>
                    <a:lnTo>
                      <a:pt x="257" y="94"/>
                    </a:lnTo>
                    <a:lnTo>
                      <a:pt x="251" y="98"/>
                    </a:lnTo>
                    <a:lnTo>
                      <a:pt x="251" y="106"/>
                    </a:lnTo>
                    <a:lnTo>
                      <a:pt x="243" y="108"/>
                    </a:lnTo>
                    <a:lnTo>
                      <a:pt x="233" y="108"/>
                    </a:lnTo>
                    <a:lnTo>
                      <a:pt x="223" y="114"/>
                    </a:lnTo>
                    <a:lnTo>
                      <a:pt x="211" y="118"/>
                    </a:lnTo>
                    <a:lnTo>
                      <a:pt x="203" y="124"/>
                    </a:lnTo>
                    <a:lnTo>
                      <a:pt x="195" y="124"/>
                    </a:lnTo>
                    <a:lnTo>
                      <a:pt x="197" y="128"/>
                    </a:lnTo>
                    <a:lnTo>
                      <a:pt x="203" y="132"/>
                    </a:lnTo>
                    <a:lnTo>
                      <a:pt x="209" y="138"/>
                    </a:lnTo>
                    <a:lnTo>
                      <a:pt x="219" y="142"/>
                    </a:lnTo>
                    <a:lnTo>
                      <a:pt x="227" y="146"/>
                    </a:lnTo>
                    <a:lnTo>
                      <a:pt x="223" y="148"/>
                    </a:lnTo>
                    <a:lnTo>
                      <a:pt x="215" y="152"/>
                    </a:lnTo>
                    <a:lnTo>
                      <a:pt x="207" y="154"/>
                    </a:lnTo>
                    <a:lnTo>
                      <a:pt x="199" y="158"/>
                    </a:lnTo>
                    <a:lnTo>
                      <a:pt x="189" y="162"/>
                    </a:lnTo>
                    <a:lnTo>
                      <a:pt x="189" y="148"/>
                    </a:lnTo>
                    <a:lnTo>
                      <a:pt x="183" y="142"/>
                    </a:lnTo>
                    <a:lnTo>
                      <a:pt x="169" y="136"/>
                    </a:lnTo>
                    <a:lnTo>
                      <a:pt x="179" y="130"/>
                    </a:lnTo>
                    <a:lnTo>
                      <a:pt x="185" y="124"/>
                    </a:lnTo>
                    <a:lnTo>
                      <a:pt x="177" y="124"/>
                    </a:lnTo>
                    <a:lnTo>
                      <a:pt x="171" y="126"/>
                    </a:lnTo>
                    <a:lnTo>
                      <a:pt x="161" y="124"/>
                    </a:lnTo>
                    <a:lnTo>
                      <a:pt x="157" y="118"/>
                    </a:lnTo>
                    <a:lnTo>
                      <a:pt x="151" y="116"/>
                    </a:lnTo>
                    <a:lnTo>
                      <a:pt x="141" y="116"/>
                    </a:lnTo>
                    <a:lnTo>
                      <a:pt x="139" y="120"/>
                    </a:lnTo>
                    <a:lnTo>
                      <a:pt x="137" y="126"/>
                    </a:lnTo>
                    <a:lnTo>
                      <a:pt x="133" y="130"/>
                    </a:lnTo>
                    <a:lnTo>
                      <a:pt x="127" y="136"/>
                    </a:lnTo>
                    <a:lnTo>
                      <a:pt x="123" y="138"/>
                    </a:lnTo>
                    <a:lnTo>
                      <a:pt x="119" y="136"/>
                    </a:lnTo>
                    <a:lnTo>
                      <a:pt x="111" y="136"/>
                    </a:lnTo>
                    <a:lnTo>
                      <a:pt x="101" y="142"/>
                    </a:lnTo>
                    <a:lnTo>
                      <a:pt x="97" y="134"/>
                    </a:lnTo>
                    <a:lnTo>
                      <a:pt x="107" y="128"/>
                    </a:lnTo>
                    <a:lnTo>
                      <a:pt x="107" y="116"/>
                    </a:lnTo>
                    <a:lnTo>
                      <a:pt x="115" y="118"/>
                    </a:lnTo>
                    <a:lnTo>
                      <a:pt x="125" y="118"/>
                    </a:lnTo>
                    <a:lnTo>
                      <a:pt x="119" y="106"/>
                    </a:lnTo>
                    <a:lnTo>
                      <a:pt x="115" y="98"/>
                    </a:lnTo>
                    <a:lnTo>
                      <a:pt x="105" y="86"/>
                    </a:lnTo>
                    <a:lnTo>
                      <a:pt x="97" y="82"/>
                    </a:lnTo>
                    <a:lnTo>
                      <a:pt x="89" y="80"/>
                    </a:lnTo>
                    <a:lnTo>
                      <a:pt x="81" y="84"/>
                    </a:lnTo>
                    <a:lnTo>
                      <a:pt x="71" y="8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59" name="Freeform 114"/>
              <p:cNvSpPr>
                <a:spLocks/>
              </p:cNvSpPr>
              <p:nvPr/>
            </p:nvSpPr>
            <p:spPr bwMode="auto">
              <a:xfrm>
                <a:off x="4524063" y="2085302"/>
                <a:ext cx="227888" cy="140239"/>
              </a:xfrm>
              <a:custGeom>
                <a:avLst/>
                <a:gdLst/>
                <a:ahLst/>
                <a:cxnLst>
                  <a:cxn ang="0">
                    <a:pos x="131" y="76"/>
                  </a:cxn>
                  <a:cxn ang="0">
                    <a:pos x="119" y="78"/>
                  </a:cxn>
                  <a:cxn ang="0">
                    <a:pos x="115" y="88"/>
                  </a:cxn>
                  <a:cxn ang="0">
                    <a:pos x="107" y="86"/>
                  </a:cxn>
                  <a:cxn ang="0">
                    <a:pos x="97" y="86"/>
                  </a:cxn>
                  <a:cxn ang="0">
                    <a:pos x="87" y="86"/>
                  </a:cxn>
                  <a:cxn ang="0">
                    <a:pos x="79" y="88"/>
                  </a:cxn>
                  <a:cxn ang="0">
                    <a:pos x="67" y="84"/>
                  </a:cxn>
                  <a:cxn ang="0">
                    <a:pos x="57" y="80"/>
                  </a:cxn>
                  <a:cxn ang="0">
                    <a:pos x="43" y="80"/>
                  </a:cxn>
                  <a:cxn ang="0">
                    <a:pos x="35" y="78"/>
                  </a:cxn>
                  <a:cxn ang="0">
                    <a:pos x="25" y="80"/>
                  </a:cxn>
                  <a:cxn ang="0">
                    <a:pos x="17" y="82"/>
                  </a:cxn>
                  <a:cxn ang="0">
                    <a:pos x="0" y="86"/>
                  </a:cxn>
                  <a:cxn ang="0">
                    <a:pos x="0" y="78"/>
                  </a:cxn>
                  <a:cxn ang="0">
                    <a:pos x="10" y="74"/>
                  </a:cxn>
                  <a:cxn ang="0">
                    <a:pos x="8" y="66"/>
                  </a:cxn>
                  <a:cxn ang="0">
                    <a:pos x="4" y="56"/>
                  </a:cxn>
                  <a:cxn ang="0">
                    <a:pos x="4" y="50"/>
                  </a:cxn>
                  <a:cxn ang="0">
                    <a:pos x="12" y="48"/>
                  </a:cxn>
                  <a:cxn ang="0">
                    <a:pos x="19" y="36"/>
                  </a:cxn>
                  <a:cxn ang="0">
                    <a:pos x="29" y="26"/>
                  </a:cxn>
                  <a:cxn ang="0">
                    <a:pos x="29" y="18"/>
                  </a:cxn>
                  <a:cxn ang="0">
                    <a:pos x="33" y="18"/>
                  </a:cxn>
                  <a:cxn ang="0">
                    <a:pos x="43" y="18"/>
                  </a:cxn>
                  <a:cxn ang="0">
                    <a:pos x="49" y="14"/>
                  </a:cxn>
                  <a:cxn ang="0">
                    <a:pos x="53" y="6"/>
                  </a:cxn>
                  <a:cxn ang="0">
                    <a:pos x="63" y="4"/>
                  </a:cxn>
                  <a:cxn ang="0">
                    <a:pos x="75" y="0"/>
                  </a:cxn>
                  <a:cxn ang="0">
                    <a:pos x="87" y="4"/>
                  </a:cxn>
                  <a:cxn ang="0">
                    <a:pos x="105" y="4"/>
                  </a:cxn>
                  <a:cxn ang="0">
                    <a:pos x="113" y="16"/>
                  </a:cxn>
                  <a:cxn ang="0">
                    <a:pos x="117" y="26"/>
                  </a:cxn>
                  <a:cxn ang="0">
                    <a:pos x="119" y="30"/>
                  </a:cxn>
                  <a:cxn ang="0">
                    <a:pos x="125" y="36"/>
                  </a:cxn>
                  <a:cxn ang="0">
                    <a:pos x="129" y="42"/>
                  </a:cxn>
                  <a:cxn ang="0">
                    <a:pos x="131" y="44"/>
                  </a:cxn>
                  <a:cxn ang="0">
                    <a:pos x="141" y="46"/>
                  </a:cxn>
                  <a:cxn ang="0">
                    <a:pos x="143" y="54"/>
                  </a:cxn>
                  <a:cxn ang="0">
                    <a:pos x="135" y="56"/>
                  </a:cxn>
                  <a:cxn ang="0">
                    <a:pos x="123" y="56"/>
                  </a:cxn>
                  <a:cxn ang="0">
                    <a:pos x="127" y="66"/>
                  </a:cxn>
                  <a:cxn ang="0">
                    <a:pos x="131" y="76"/>
                  </a:cxn>
                </a:cxnLst>
                <a:rect l="0" t="0" r="r" b="b"/>
                <a:pathLst>
                  <a:path w="143" h="88">
                    <a:moveTo>
                      <a:pt x="131" y="76"/>
                    </a:moveTo>
                    <a:lnTo>
                      <a:pt x="119" y="78"/>
                    </a:lnTo>
                    <a:lnTo>
                      <a:pt x="115" y="88"/>
                    </a:lnTo>
                    <a:lnTo>
                      <a:pt x="107" y="86"/>
                    </a:lnTo>
                    <a:lnTo>
                      <a:pt x="97" y="86"/>
                    </a:lnTo>
                    <a:lnTo>
                      <a:pt x="87" y="86"/>
                    </a:lnTo>
                    <a:lnTo>
                      <a:pt x="79" y="88"/>
                    </a:lnTo>
                    <a:lnTo>
                      <a:pt x="67" y="84"/>
                    </a:lnTo>
                    <a:lnTo>
                      <a:pt x="57" y="80"/>
                    </a:lnTo>
                    <a:lnTo>
                      <a:pt x="43" y="80"/>
                    </a:lnTo>
                    <a:lnTo>
                      <a:pt x="35" y="78"/>
                    </a:lnTo>
                    <a:lnTo>
                      <a:pt x="25" y="80"/>
                    </a:lnTo>
                    <a:lnTo>
                      <a:pt x="17" y="82"/>
                    </a:lnTo>
                    <a:lnTo>
                      <a:pt x="0" y="86"/>
                    </a:lnTo>
                    <a:lnTo>
                      <a:pt x="0" y="78"/>
                    </a:lnTo>
                    <a:lnTo>
                      <a:pt x="10" y="74"/>
                    </a:lnTo>
                    <a:lnTo>
                      <a:pt x="8" y="66"/>
                    </a:lnTo>
                    <a:lnTo>
                      <a:pt x="4" y="56"/>
                    </a:lnTo>
                    <a:lnTo>
                      <a:pt x="4" y="50"/>
                    </a:lnTo>
                    <a:lnTo>
                      <a:pt x="12" y="48"/>
                    </a:lnTo>
                    <a:lnTo>
                      <a:pt x="19" y="36"/>
                    </a:lnTo>
                    <a:lnTo>
                      <a:pt x="29" y="26"/>
                    </a:lnTo>
                    <a:lnTo>
                      <a:pt x="29" y="18"/>
                    </a:lnTo>
                    <a:lnTo>
                      <a:pt x="33" y="18"/>
                    </a:lnTo>
                    <a:lnTo>
                      <a:pt x="43" y="18"/>
                    </a:lnTo>
                    <a:lnTo>
                      <a:pt x="49" y="14"/>
                    </a:lnTo>
                    <a:lnTo>
                      <a:pt x="53" y="6"/>
                    </a:lnTo>
                    <a:lnTo>
                      <a:pt x="63" y="4"/>
                    </a:lnTo>
                    <a:lnTo>
                      <a:pt x="75" y="0"/>
                    </a:lnTo>
                    <a:lnTo>
                      <a:pt x="87" y="4"/>
                    </a:lnTo>
                    <a:lnTo>
                      <a:pt x="105" y="4"/>
                    </a:lnTo>
                    <a:lnTo>
                      <a:pt x="113" y="16"/>
                    </a:lnTo>
                    <a:lnTo>
                      <a:pt x="117" y="26"/>
                    </a:lnTo>
                    <a:lnTo>
                      <a:pt x="119" y="30"/>
                    </a:lnTo>
                    <a:lnTo>
                      <a:pt x="125" y="36"/>
                    </a:lnTo>
                    <a:lnTo>
                      <a:pt x="129" y="42"/>
                    </a:lnTo>
                    <a:lnTo>
                      <a:pt x="131" y="44"/>
                    </a:lnTo>
                    <a:lnTo>
                      <a:pt x="141" y="46"/>
                    </a:lnTo>
                    <a:lnTo>
                      <a:pt x="143" y="54"/>
                    </a:lnTo>
                    <a:lnTo>
                      <a:pt x="135" y="56"/>
                    </a:lnTo>
                    <a:lnTo>
                      <a:pt x="123" y="56"/>
                    </a:lnTo>
                    <a:lnTo>
                      <a:pt x="127" y="66"/>
                    </a:lnTo>
                    <a:lnTo>
                      <a:pt x="131" y="7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0" name="Freeform 115"/>
              <p:cNvSpPr>
                <a:spLocks/>
              </p:cNvSpPr>
              <p:nvPr/>
            </p:nvSpPr>
            <p:spPr bwMode="auto">
              <a:xfrm>
                <a:off x="5312906" y="2509206"/>
                <a:ext cx="395218" cy="223107"/>
              </a:xfrm>
              <a:custGeom>
                <a:avLst/>
                <a:gdLst/>
                <a:ahLst/>
                <a:cxnLst>
                  <a:cxn ang="0">
                    <a:pos x="20" y="6"/>
                  </a:cxn>
                  <a:cxn ang="0">
                    <a:pos x="46" y="24"/>
                  </a:cxn>
                  <a:cxn ang="0">
                    <a:pos x="72" y="26"/>
                  </a:cxn>
                  <a:cxn ang="0">
                    <a:pos x="86" y="4"/>
                  </a:cxn>
                  <a:cxn ang="0">
                    <a:pos x="114" y="6"/>
                  </a:cxn>
                  <a:cxn ang="0">
                    <a:pos x="122" y="20"/>
                  </a:cxn>
                  <a:cxn ang="0">
                    <a:pos x="124" y="28"/>
                  </a:cxn>
                  <a:cxn ang="0">
                    <a:pos x="140" y="30"/>
                  </a:cxn>
                  <a:cxn ang="0">
                    <a:pos x="158" y="40"/>
                  </a:cxn>
                  <a:cxn ang="0">
                    <a:pos x="184" y="64"/>
                  </a:cxn>
                  <a:cxn ang="0">
                    <a:pos x="208" y="74"/>
                  </a:cxn>
                  <a:cxn ang="0">
                    <a:pos x="234" y="90"/>
                  </a:cxn>
                  <a:cxn ang="0">
                    <a:pos x="244" y="92"/>
                  </a:cxn>
                  <a:cxn ang="0">
                    <a:pos x="248" y="102"/>
                  </a:cxn>
                  <a:cxn ang="0">
                    <a:pos x="238" y="106"/>
                  </a:cxn>
                  <a:cxn ang="0">
                    <a:pos x="222" y="98"/>
                  </a:cxn>
                  <a:cxn ang="0">
                    <a:pos x="200" y="130"/>
                  </a:cxn>
                  <a:cxn ang="0">
                    <a:pos x="184" y="140"/>
                  </a:cxn>
                  <a:cxn ang="0">
                    <a:pos x="162" y="138"/>
                  </a:cxn>
                  <a:cxn ang="0">
                    <a:pos x="160" y="120"/>
                  </a:cxn>
                  <a:cxn ang="0">
                    <a:pos x="144" y="112"/>
                  </a:cxn>
                  <a:cxn ang="0">
                    <a:pos x="118" y="98"/>
                  </a:cxn>
                  <a:cxn ang="0">
                    <a:pos x="86" y="80"/>
                  </a:cxn>
                  <a:cxn ang="0">
                    <a:pos x="60" y="82"/>
                  </a:cxn>
                  <a:cxn ang="0">
                    <a:pos x="34" y="98"/>
                  </a:cxn>
                  <a:cxn ang="0">
                    <a:pos x="28" y="74"/>
                  </a:cxn>
                  <a:cxn ang="0">
                    <a:pos x="12" y="56"/>
                  </a:cxn>
                  <a:cxn ang="0">
                    <a:pos x="0" y="38"/>
                  </a:cxn>
                  <a:cxn ang="0">
                    <a:pos x="10" y="32"/>
                  </a:cxn>
                  <a:cxn ang="0">
                    <a:pos x="20" y="38"/>
                  </a:cxn>
                  <a:cxn ang="0">
                    <a:pos x="28" y="22"/>
                  </a:cxn>
                  <a:cxn ang="0">
                    <a:pos x="12" y="10"/>
                  </a:cxn>
                </a:cxnLst>
                <a:rect l="0" t="0" r="r" b="b"/>
                <a:pathLst>
                  <a:path w="248" h="140">
                    <a:moveTo>
                      <a:pt x="8" y="6"/>
                    </a:moveTo>
                    <a:lnTo>
                      <a:pt x="20" y="6"/>
                    </a:lnTo>
                    <a:lnTo>
                      <a:pt x="32" y="10"/>
                    </a:lnTo>
                    <a:lnTo>
                      <a:pt x="46" y="24"/>
                    </a:lnTo>
                    <a:lnTo>
                      <a:pt x="56" y="24"/>
                    </a:lnTo>
                    <a:lnTo>
                      <a:pt x="72" y="26"/>
                    </a:lnTo>
                    <a:lnTo>
                      <a:pt x="72" y="14"/>
                    </a:lnTo>
                    <a:lnTo>
                      <a:pt x="86" y="4"/>
                    </a:lnTo>
                    <a:lnTo>
                      <a:pt x="96" y="0"/>
                    </a:lnTo>
                    <a:lnTo>
                      <a:pt x="114" y="6"/>
                    </a:lnTo>
                    <a:lnTo>
                      <a:pt x="120" y="12"/>
                    </a:lnTo>
                    <a:lnTo>
                      <a:pt x="122" y="20"/>
                    </a:lnTo>
                    <a:lnTo>
                      <a:pt x="122" y="24"/>
                    </a:lnTo>
                    <a:lnTo>
                      <a:pt x="124" y="28"/>
                    </a:lnTo>
                    <a:lnTo>
                      <a:pt x="130" y="30"/>
                    </a:lnTo>
                    <a:lnTo>
                      <a:pt x="140" y="30"/>
                    </a:lnTo>
                    <a:lnTo>
                      <a:pt x="152" y="30"/>
                    </a:lnTo>
                    <a:lnTo>
                      <a:pt x="158" y="40"/>
                    </a:lnTo>
                    <a:lnTo>
                      <a:pt x="172" y="56"/>
                    </a:lnTo>
                    <a:lnTo>
                      <a:pt x="184" y="64"/>
                    </a:lnTo>
                    <a:lnTo>
                      <a:pt x="194" y="72"/>
                    </a:lnTo>
                    <a:lnTo>
                      <a:pt x="208" y="74"/>
                    </a:lnTo>
                    <a:lnTo>
                      <a:pt x="220" y="86"/>
                    </a:lnTo>
                    <a:lnTo>
                      <a:pt x="234" y="90"/>
                    </a:lnTo>
                    <a:lnTo>
                      <a:pt x="240" y="92"/>
                    </a:lnTo>
                    <a:lnTo>
                      <a:pt x="244" y="92"/>
                    </a:lnTo>
                    <a:lnTo>
                      <a:pt x="246" y="94"/>
                    </a:lnTo>
                    <a:lnTo>
                      <a:pt x="248" y="102"/>
                    </a:lnTo>
                    <a:lnTo>
                      <a:pt x="248" y="106"/>
                    </a:lnTo>
                    <a:lnTo>
                      <a:pt x="238" y="106"/>
                    </a:lnTo>
                    <a:lnTo>
                      <a:pt x="230" y="102"/>
                    </a:lnTo>
                    <a:lnTo>
                      <a:pt x="222" y="98"/>
                    </a:lnTo>
                    <a:lnTo>
                      <a:pt x="210" y="114"/>
                    </a:lnTo>
                    <a:lnTo>
                      <a:pt x="200" y="130"/>
                    </a:lnTo>
                    <a:lnTo>
                      <a:pt x="192" y="136"/>
                    </a:lnTo>
                    <a:lnTo>
                      <a:pt x="184" y="140"/>
                    </a:lnTo>
                    <a:lnTo>
                      <a:pt x="174" y="138"/>
                    </a:lnTo>
                    <a:lnTo>
                      <a:pt x="162" y="138"/>
                    </a:lnTo>
                    <a:lnTo>
                      <a:pt x="160" y="128"/>
                    </a:lnTo>
                    <a:lnTo>
                      <a:pt x="160" y="120"/>
                    </a:lnTo>
                    <a:lnTo>
                      <a:pt x="152" y="116"/>
                    </a:lnTo>
                    <a:lnTo>
                      <a:pt x="144" y="112"/>
                    </a:lnTo>
                    <a:lnTo>
                      <a:pt x="134" y="106"/>
                    </a:lnTo>
                    <a:lnTo>
                      <a:pt x="118" y="98"/>
                    </a:lnTo>
                    <a:lnTo>
                      <a:pt x="100" y="86"/>
                    </a:lnTo>
                    <a:lnTo>
                      <a:pt x="86" y="80"/>
                    </a:lnTo>
                    <a:lnTo>
                      <a:pt x="70" y="78"/>
                    </a:lnTo>
                    <a:lnTo>
                      <a:pt x="60" y="82"/>
                    </a:lnTo>
                    <a:lnTo>
                      <a:pt x="50" y="88"/>
                    </a:lnTo>
                    <a:lnTo>
                      <a:pt x="34" y="98"/>
                    </a:lnTo>
                    <a:lnTo>
                      <a:pt x="32" y="86"/>
                    </a:lnTo>
                    <a:lnTo>
                      <a:pt x="28" y="74"/>
                    </a:lnTo>
                    <a:lnTo>
                      <a:pt x="20" y="64"/>
                    </a:lnTo>
                    <a:lnTo>
                      <a:pt x="12" y="56"/>
                    </a:lnTo>
                    <a:lnTo>
                      <a:pt x="4" y="46"/>
                    </a:lnTo>
                    <a:lnTo>
                      <a:pt x="0" y="38"/>
                    </a:lnTo>
                    <a:lnTo>
                      <a:pt x="2" y="28"/>
                    </a:lnTo>
                    <a:lnTo>
                      <a:pt x="10" y="32"/>
                    </a:lnTo>
                    <a:lnTo>
                      <a:pt x="14" y="34"/>
                    </a:lnTo>
                    <a:lnTo>
                      <a:pt x="20" y="38"/>
                    </a:lnTo>
                    <a:lnTo>
                      <a:pt x="28" y="32"/>
                    </a:lnTo>
                    <a:lnTo>
                      <a:pt x="28" y="22"/>
                    </a:lnTo>
                    <a:lnTo>
                      <a:pt x="22" y="16"/>
                    </a:lnTo>
                    <a:lnTo>
                      <a:pt x="12" y="10"/>
                    </a:lnTo>
                    <a:lnTo>
                      <a:pt x="8"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1" name="Freeform 116"/>
              <p:cNvSpPr>
                <a:spLocks/>
              </p:cNvSpPr>
              <p:nvPr/>
            </p:nvSpPr>
            <p:spPr bwMode="auto">
              <a:xfrm>
                <a:off x="5383025" y="2416776"/>
                <a:ext cx="462151" cy="261354"/>
              </a:xfrm>
              <a:custGeom>
                <a:avLst/>
                <a:gdLst/>
                <a:ahLst/>
                <a:cxnLst>
                  <a:cxn ang="0">
                    <a:pos x="0" y="10"/>
                  </a:cxn>
                  <a:cxn ang="0">
                    <a:pos x="80" y="20"/>
                  </a:cxn>
                  <a:cxn ang="0">
                    <a:pos x="118" y="42"/>
                  </a:cxn>
                  <a:cxn ang="0">
                    <a:pos x="146" y="38"/>
                  </a:cxn>
                  <a:cxn ang="0">
                    <a:pos x="164" y="50"/>
                  </a:cxn>
                  <a:cxn ang="0">
                    <a:pos x="172" y="66"/>
                  </a:cxn>
                  <a:cxn ang="0">
                    <a:pos x="182" y="72"/>
                  </a:cxn>
                  <a:cxn ang="0">
                    <a:pos x="208" y="88"/>
                  </a:cxn>
                  <a:cxn ang="0">
                    <a:pos x="218" y="98"/>
                  </a:cxn>
                  <a:cxn ang="0">
                    <a:pos x="230" y="80"/>
                  </a:cxn>
                  <a:cxn ang="0">
                    <a:pos x="244" y="68"/>
                  </a:cxn>
                  <a:cxn ang="0">
                    <a:pos x="248" y="76"/>
                  </a:cxn>
                  <a:cxn ang="0">
                    <a:pos x="250" y="82"/>
                  </a:cxn>
                  <a:cxn ang="0">
                    <a:pos x="262" y="86"/>
                  </a:cxn>
                  <a:cxn ang="0">
                    <a:pos x="280" y="90"/>
                  </a:cxn>
                  <a:cxn ang="0">
                    <a:pos x="284" y="102"/>
                  </a:cxn>
                  <a:cxn ang="0">
                    <a:pos x="258" y="112"/>
                  </a:cxn>
                  <a:cxn ang="0">
                    <a:pos x="242" y="110"/>
                  </a:cxn>
                  <a:cxn ang="0">
                    <a:pos x="256" y="98"/>
                  </a:cxn>
                  <a:cxn ang="0">
                    <a:pos x="242" y="98"/>
                  </a:cxn>
                  <a:cxn ang="0">
                    <a:pos x="232" y="108"/>
                  </a:cxn>
                  <a:cxn ang="0">
                    <a:pos x="224" y="120"/>
                  </a:cxn>
                  <a:cxn ang="0">
                    <a:pos x="208" y="126"/>
                  </a:cxn>
                  <a:cxn ang="0">
                    <a:pos x="216" y="132"/>
                  </a:cxn>
                  <a:cxn ang="0">
                    <a:pos x="226" y="142"/>
                  </a:cxn>
                  <a:cxn ang="0">
                    <a:pos x="222" y="162"/>
                  </a:cxn>
                  <a:cxn ang="0">
                    <a:pos x="204" y="162"/>
                  </a:cxn>
                  <a:cxn ang="0">
                    <a:pos x="196" y="148"/>
                  </a:cxn>
                  <a:cxn ang="0">
                    <a:pos x="176" y="144"/>
                  </a:cxn>
                  <a:cxn ang="0">
                    <a:pos x="150" y="130"/>
                  </a:cxn>
                  <a:cxn ang="0">
                    <a:pos x="128" y="114"/>
                  </a:cxn>
                  <a:cxn ang="0">
                    <a:pos x="112" y="96"/>
                  </a:cxn>
                  <a:cxn ang="0">
                    <a:pos x="86" y="88"/>
                  </a:cxn>
                  <a:cxn ang="0">
                    <a:pos x="78" y="76"/>
                  </a:cxn>
                  <a:cxn ang="0">
                    <a:pos x="70" y="64"/>
                  </a:cxn>
                  <a:cxn ang="0">
                    <a:pos x="42" y="62"/>
                  </a:cxn>
                  <a:cxn ang="0">
                    <a:pos x="28" y="80"/>
                  </a:cxn>
                  <a:cxn ang="0">
                    <a:pos x="12" y="82"/>
                  </a:cxn>
                </a:cxnLst>
                <a:rect l="0" t="0" r="r" b="b"/>
                <a:pathLst>
                  <a:path w="290" h="164">
                    <a:moveTo>
                      <a:pt x="12" y="82"/>
                    </a:moveTo>
                    <a:lnTo>
                      <a:pt x="0" y="10"/>
                    </a:lnTo>
                    <a:lnTo>
                      <a:pt x="36" y="0"/>
                    </a:lnTo>
                    <a:lnTo>
                      <a:pt x="80" y="20"/>
                    </a:lnTo>
                    <a:lnTo>
                      <a:pt x="100" y="42"/>
                    </a:lnTo>
                    <a:lnTo>
                      <a:pt x="118" y="42"/>
                    </a:lnTo>
                    <a:lnTo>
                      <a:pt x="134" y="40"/>
                    </a:lnTo>
                    <a:lnTo>
                      <a:pt x="146" y="38"/>
                    </a:lnTo>
                    <a:lnTo>
                      <a:pt x="160" y="46"/>
                    </a:lnTo>
                    <a:lnTo>
                      <a:pt x="164" y="50"/>
                    </a:lnTo>
                    <a:lnTo>
                      <a:pt x="170" y="58"/>
                    </a:lnTo>
                    <a:lnTo>
                      <a:pt x="172" y="66"/>
                    </a:lnTo>
                    <a:lnTo>
                      <a:pt x="174" y="70"/>
                    </a:lnTo>
                    <a:lnTo>
                      <a:pt x="182" y="72"/>
                    </a:lnTo>
                    <a:lnTo>
                      <a:pt x="188" y="88"/>
                    </a:lnTo>
                    <a:lnTo>
                      <a:pt x="208" y="88"/>
                    </a:lnTo>
                    <a:lnTo>
                      <a:pt x="210" y="96"/>
                    </a:lnTo>
                    <a:lnTo>
                      <a:pt x="218" y="98"/>
                    </a:lnTo>
                    <a:lnTo>
                      <a:pt x="222" y="88"/>
                    </a:lnTo>
                    <a:lnTo>
                      <a:pt x="230" y="80"/>
                    </a:lnTo>
                    <a:lnTo>
                      <a:pt x="234" y="76"/>
                    </a:lnTo>
                    <a:lnTo>
                      <a:pt x="244" y="68"/>
                    </a:lnTo>
                    <a:lnTo>
                      <a:pt x="252" y="68"/>
                    </a:lnTo>
                    <a:lnTo>
                      <a:pt x="248" y="76"/>
                    </a:lnTo>
                    <a:lnTo>
                      <a:pt x="244" y="82"/>
                    </a:lnTo>
                    <a:lnTo>
                      <a:pt x="250" y="82"/>
                    </a:lnTo>
                    <a:lnTo>
                      <a:pt x="252" y="84"/>
                    </a:lnTo>
                    <a:lnTo>
                      <a:pt x="262" y="86"/>
                    </a:lnTo>
                    <a:lnTo>
                      <a:pt x="266" y="82"/>
                    </a:lnTo>
                    <a:lnTo>
                      <a:pt x="280" y="90"/>
                    </a:lnTo>
                    <a:lnTo>
                      <a:pt x="290" y="94"/>
                    </a:lnTo>
                    <a:lnTo>
                      <a:pt x="284" y="102"/>
                    </a:lnTo>
                    <a:lnTo>
                      <a:pt x="272" y="108"/>
                    </a:lnTo>
                    <a:lnTo>
                      <a:pt x="258" y="112"/>
                    </a:lnTo>
                    <a:lnTo>
                      <a:pt x="248" y="106"/>
                    </a:lnTo>
                    <a:lnTo>
                      <a:pt x="242" y="110"/>
                    </a:lnTo>
                    <a:lnTo>
                      <a:pt x="256" y="102"/>
                    </a:lnTo>
                    <a:lnTo>
                      <a:pt x="256" y="98"/>
                    </a:lnTo>
                    <a:lnTo>
                      <a:pt x="248" y="92"/>
                    </a:lnTo>
                    <a:lnTo>
                      <a:pt x="242" y="98"/>
                    </a:lnTo>
                    <a:lnTo>
                      <a:pt x="232" y="96"/>
                    </a:lnTo>
                    <a:lnTo>
                      <a:pt x="232" y="108"/>
                    </a:lnTo>
                    <a:lnTo>
                      <a:pt x="226" y="110"/>
                    </a:lnTo>
                    <a:lnTo>
                      <a:pt x="224" y="120"/>
                    </a:lnTo>
                    <a:lnTo>
                      <a:pt x="208" y="120"/>
                    </a:lnTo>
                    <a:lnTo>
                      <a:pt x="208" y="126"/>
                    </a:lnTo>
                    <a:lnTo>
                      <a:pt x="210" y="128"/>
                    </a:lnTo>
                    <a:lnTo>
                      <a:pt x="216" y="132"/>
                    </a:lnTo>
                    <a:lnTo>
                      <a:pt x="222" y="136"/>
                    </a:lnTo>
                    <a:lnTo>
                      <a:pt x="226" y="142"/>
                    </a:lnTo>
                    <a:lnTo>
                      <a:pt x="226" y="152"/>
                    </a:lnTo>
                    <a:lnTo>
                      <a:pt x="222" y="162"/>
                    </a:lnTo>
                    <a:lnTo>
                      <a:pt x="216" y="164"/>
                    </a:lnTo>
                    <a:lnTo>
                      <a:pt x="204" y="162"/>
                    </a:lnTo>
                    <a:lnTo>
                      <a:pt x="202" y="152"/>
                    </a:lnTo>
                    <a:lnTo>
                      <a:pt x="196" y="148"/>
                    </a:lnTo>
                    <a:lnTo>
                      <a:pt x="190" y="148"/>
                    </a:lnTo>
                    <a:lnTo>
                      <a:pt x="176" y="144"/>
                    </a:lnTo>
                    <a:lnTo>
                      <a:pt x="164" y="132"/>
                    </a:lnTo>
                    <a:lnTo>
                      <a:pt x="150" y="130"/>
                    </a:lnTo>
                    <a:lnTo>
                      <a:pt x="140" y="122"/>
                    </a:lnTo>
                    <a:lnTo>
                      <a:pt x="128" y="114"/>
                    </a:lnTo>
                    <a:lnTo>
                      <a:pt x="118" y="102"/>
                    </a:lnTo>
                    <a:lnTo>
                      <a:pt x="112" y="96"/>
                    </a:lnTo>
                    <a:lnTo>
                      <a:pt x="108" y="88"/>
                    </a:lnTo>
                    <a:lnTo>
                      <a:pt x="86" y="88"/>
                    </a:lnTo>
                    <a:lnTo>
                      <a:pt x="80" y="86"/>
                    </a:lnTo>
                    <a:lnTo>
                      <a:pt x="78" y="76"/>
                    </a:lnTo>
                    <a:lnTo>
                      <a:pt x="76" y="70"/>
                    </a:lnTo>
                    <a:lnTo>
                      <a:pt x="70" y="64"/>
                    </a:lnTo>
                    <a:lnTo>
                      <a:pt x="52" y="58"/>
                    </a:lnTo>
                    <a:lnTo>
                      <a:pt x="42" y="62"/>
                    </a:lnTo>
                    <a:lnTo>
                      <a:pt x="28" y="72"/>
                    </a:lnTo>
                    <a:lnTo>
                      <a:pt x="28" y="80"/>
                    </a:lnTo>
                    <a:lnTo>
                      <a:pt x="28" y="84"/>
                    </a:lnTo>
                    <a:lnTo>
                      <a:pt x="12" y="8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2" name="Freeform 117"/>
              <p:cNvSpPr>
                <a:spLocks/>
              </p:cNvSpPr>
              <p:nvPr/>
            </p:nvSpPr>
            <p:spPr bwMode="auto">
              <a:xfrm>
                <a:off x="5124858" y="2110800"/>
                <a:ext cx="972110" cy="462151"/>
              </a:xfrm>
              <a:custGeom>
                <a:avLst/>
                <a:gdLst/>
                <a:ahLst/>
                <a:cxnLst>
                  <a:cxn ang="0">
                    <a:pos x="118" y="258"/>
                  </a:cxn>
                  <a:cxn ang="0">
                    <a:pos x="116" y="272"/>
                  </a:cxn>
                  <a:cxn ang="0">
                    <a:pos x="108" y="252"/>
                  </a:cxn>
                  <a:cxn ang="0">
                    <a:pos x="98" y="240"/>
                  </a:cxn>
                  <a:cxn ang="0">
                    <a:pos x="76" y="226"/>
                  </a:cxn>
                  <a:cxn ang="0">
                    <a:pos x="62" y="206"/>
                  </a:cxn>
                  <a:cxn ang="0">
                    <a:pos x="80" y="210"/>
                  </a:cxn>
                  <a:cxn ang="0">
                    <a:pos x="86" y="194"/>
                  </a:cxn>
                  <a:cxn ang="0">
                    <a:pos x="98" y="182"/>
                  </a:cxn>
                  <a:cxn ang="0">
                    <a:pos x="92" y="162"/>
                  </a:cxn>
                  <a:cxn ang="0">
                    <a:pos x="82" y="166"/>
                  </a:cxn>
                  <a:cxn ang="0">
                    <a:pos x="68" y="162"/>
                  </a:cxn>
                  <a:cxn ang="0">
                    <a:pos x="44" y="174"/>
                  </a:cxn>
                  <a:cxn ang="0">
                    <a:pos x="26" y="148"/>
                  </a:cxn>
                  <a:cxn ang="0">
                    <a:pos x="8" y="138"/>
                  </a:cxn>
                  <a:cxn ang="0">
                    <a:pos x="0" y="138"/>
                  </a:cxn>
                  <a:cxn ang="0">
                    <a:pos x="0" y="118"/>
                  </a:cxn>
                  <a:cxn ang="0">
                    <a:pos x="8" y="94"/>
                  </a:cxn>
                  <a:cxn ang="0">
                    <a:pos x="28" y="102"/>
                  </a:cxn>
                  <a:cxn ang="0">
                    <a:pos x="50" y="70"/>
                  </a:cxn>
                  <a:cxn ang="0">
                    <a:pos x="92" y="78"/>
                  </a:cxn>
                  <a:cxn ang="0">
                    <a:pos x="118" y="88"/>
                  </a:cxn>
                  <a:cxn ang="0">
                    <a:pos x="136" y="84"/>
                  </a:cxn>
                  <a:cxn ang="0">
                    <a:pos x="182" y="92"/>
                  </a:cxn>
                  <a:cxn ang="0">
                    <a:pos x="200" y="92"/>
                  </a:cxn>
                  <a:cxn ang="0">
                    <a:pos x="218" y="76"/>
                  </a:cxn>
                  <a:cxn ang="0">
                    <a:pos x="196" y="60"/>
                  </a:cxn>
                  <a:cxn ang="0">
                    <a:pos x="216" y="46"/>
                  </a:cxn>
                  <a:cxn ang="0">
                    <a:pos x="194" y="28"/>
                  </a:cxn>
                  <a:cxn ang="0">
                    <a:pos x="290" y="10"/>
                  </a:cxn>
                  <a:cxn ang="0">
                    <a:pos x="330" y="4"/>
                  </a:cxn>
                  <a:cxn ang="0">
                    <a:pos x="380" y="28"/>
                  </a:cxn>
                  <a:cxn ang="0">
                    <a:pos x="396" y="36"/>
                  </a:cxn>
                  <a:cxn ang="0">
                    <a:pos x="424" y="20"/>
                  </a:cxn>
                  <a:cxn ang="0">
                    <a:pos x="442" y="38"/>
                  </a:cxn>
                  <a:cxn ang="0">
                    <a:pos x="506" y="90"/>
                  </a:cxn>
                  <a:cxn ang="0">
                    <a:pos x="518" y="82"/>
                  </a:cxn>
                  <a:cxn ang="0">
                    <a:pos x="542" y="94"/>
                  </a:cxn>
                  <a:cxn ang="0">
                    <a:pos x="572" y="102"/>
                  </a:cxn>
                  <a:cxn ang="0">
                    <a:pos x="610" y="116"/>
                  </a:cxn>
                  <a:cxn ang="0">
                    <a:pos x="584" y="140"/>
                  </a:cxn>
                  <a:cxn ang="0">
                    <a:pos x="588" y="160"/>
                  </a:cxn>
                  <a:cxn ang="0">
                    <a:pos x="570" y="164"/>
                  </a:cxn>
                  <a:cxn ang="0">
                    <a:pos x="560" y="172"/>
                  </a:cxn>
                  <a:cxn ang="0">
                    <a:pos x="558" y="196"/>
                  </a:cxn>
                  <a:cxn ang="0">
                    <a:pos x="534" y="196"/>
                  </a:cxn>
                  <a:cxn ang="0">
                    <a:pos x="546" y="226"/>
                  </a:cxn>
                  <a:cxn ang="0">
                    <a:pos x="542" y="252"/>
                  </a:cxn>
                  <a:cxn ang="0">
                    <a:pos x="514" y="246"/>
                  </a:cxn>
                  <a:cxn ang="0">
                    <a:pos x="480" y="246"/>
                  </a:cxn>
                  <a:cxn ang="0">
                    <a:pos x="448" y="244"/>
                  </a:cxn>
                  <a:cxn ang="0">
                    <a:pos x="426" y="246"/>
                  </a:cxn>
                  <a:cxn ang="0">
                    <a:pos x="414" y="260"/>
                  </a:cxn>
                  <a:cxn ang="0">
                    <a:pos x="386" y="274"/>
                  </a:cxn>
                  <a:cxn ang="0">
                    <a:pos x="380" y="290"/>
                  </a:cxn>
                  <a:cxn ang="0">
                    <a:pos x="370" y="280"/>
                  </a:cxn>
                  <a:cxn ang="0">
                    <a:pos x="344" y="264"/>
                  </a:cxn>
                  <a:cxn ang="0">
                    <a:pos x="332" y="250"/>
                  </a:cxn>
                  <a:cxn ang="0">
                    <a:pos x="262" y="234"/>
                  </a:cxn>
                  <a:cxn ang="0">
                    <a:pos x="198" y="192"/>
                  </a:cxn>
                  <a:cxn ang="0">
                    <a:pos x="174" y="274"/>
                  </a:cxn>
                  <a:cxn ang="0">
                    <a:pos x="150" y="260"/>
                  </a:cxn>
                  <a:cxn ang="0">
                    <a:pos x="126" y="256"/>
                  </a:cxn>
                </a:cxnLst>
                <a:rect l="0" t="0" r="r" b="b"/>
                <a:pathLst>
                  <a:path w="610" h="290">
                    <a:moveTo>
                      <a:pt x="126" y="256"/>
                    </a:moveTo>
                    <a:lnTo>
                      <a:pt x="118" y="258"/>
                    </a:lnTo>
                    <a:lnTo>
                      <a:pt x="116" y="266"/>
                    </a:lnTo>
                    <a:lnTo>
                      <a:pt x="116" y="272"/>
                    </a:lnTo>
                    <a:lnTo>
                      <a:pt x="110" y="266"/>
                    </a:lnTo>
                    <a:lnTo>
                      <a:pt x="108" y="252"/>
                    </a:lnTo>
                    <a:lnTo>
                      <a:pt x="106" y="244"/>
                    </a:lnTo>
                    <a:lnTo>
                      <a:pt x="98" y="240"/>
                    </a:lnTo>
                    <a:lnTo>
                      <a:pt x="92" y="238"/>
                    </a:lnTo>
                    <a:lnTo>
                      <a:pt x="76" y="226"/>
                    </a:lnTo>
                    <a:lnTo>
                      <a:pt x="66" y="216"/>
                    </a:lnTo>
                    <a:lnTo>
                      <a:pt x="62" y="206"/>
                    </a:lnTo>
                    <a:lnTo>
                      <a:pt x="68" y="208"/>
                    </a:lnTo>
                    <a:lnTo>
                      <a:pt x="80" y="210"/>
                    </a:lnTo>
                    <a:lnTo>
                      <a:pt x="76" y="194"/>
                    </a:lnTo>
                    <a:lnTo>
                      <a:pt x="86" y="194"/>
                    </a:lnTo>
                    <a:lnTo>
                      <a:pt x="100" y="194"/>
                    </a:lnTo>
                    <a:lnTo>
                      <a:pt x="98" y="182"/>
                    </a:lnTo>
                    <a:lnTo>
                      <a:pt x="98" y="170"/>
                    </a:lnTo>
                    <a:lnTo>
                      <a:pt x="92" y="162"/>
                    </a:lnTo>
                    <a:lnTo>
                      <a:pt x="86" y="162"/>
                    </a:lnTo>
                    <a:lnTo>
                      <a:pt x="82" y="166"/>
                    </a:lnTo>
                    <a:lnTo>
                      <a:pt x="76" y="166"/>
                    </a:lnTo>
                    <a:lnTo>
                      <a:pt x="68" y="162"/>
                    </a:lnTo>
                    <a:lnTo>
                      <a:pt x="58" y="162"/>
                    </a:lnTo>
                    <a:lnTo>
                      <a:pt x="44" y="174"/>
                    </a:lnTo>
                    <a:lnTo>
                      <a:pt x="38" y="164"/>
                    </a:lnTo>
                    <a:lnTo>
                      <a:pt x="26" y="148"/>
                    </a:lnTo>
                    <a:lnTo>
                      <a:pt x="10" y="146"/>
                    </a:lnTo>
                    <a:lnTo>
                      <a:pt x="8" y="138"/>
                    </a:lnTo>
                    <a:lnTo>
                      <a:pt x="4" y="138"/>
                    </a:lnTo>
                    <a:lnTo>
                      <a:pt x="0" y="138"/>
                    </a:lnTo>
                    <a:lnTo>
                      <a:pt x="0" y="136"/>
                    </a:lnTo>
                    <a:lnTo>
                      <a:pt x="0" y="118"/>
                    </a:lnTo>
                    <a:lnTo>
                      <a:pt x="0" y="104"/>
                    </a:lnTo>
                    <a:lnTo>
                      <a:pt x="8" y="94"/>
                    </a:lnTo>
                    <a:lnTo>
                      <a:pt x="18" y="106"/>
                    </a:lnTo>
                    <a:lnTo>
                      <a:pt x="28" y="102"/>
                    </a:lnTo>
                    <a:lnTo>
                      <a:pt x="26" y="90"/>
                    </a:lnTo>
                    <a:lnTo>
                      <a:pt x="50" y="70"/>
                    </a:lnTo>
                    <a:lnTo>
                      <a:pt x="72" y="72"/>
                    </a:lnTo>
                    <a:lnTo>
                      <a:pt x="92" y="78"/>
                    </a:lnTo>
                    <a:lnTo>
                      <a:pt x="108" y="90"/>
                    </a:lnTo>
                    <a:lnTo>
                      <a:pt x="118" y="88"/>
                    </a:lnTo>
                    <a:lnTo>
                      <a:pt x="130" y="92"/>
                    </a:lnTo>
                    <a:lnTo>
                      <a:pt x="136" y="84"/>
                    </a:lnTo>
                    <a:lnTo>
                      <a:pt x="170" y="84"/>
                    </a:lnTo>
                    <a:lnTo>
                      <a:pt x="182" y="92"/>
                    </a:lnTo>
                    <a:lnTo>
                      <a:pt x="188" y="92"/>
                    </a:lnTo>
                    <a:lnTo>
                      <a:pt x="200" y="92"/>
                    </a:lnTo>
                    <a:lnTo>
                      <a:pt x="216" y="90"/>
                    </a:lnTo>
                    <a:lnTo>
                      <a:pt x="218" y="76"/>
                    </a:lnTo>
                    <a:lnTo>
                      <a:pt x="192" y="68"/>
                    </a:lnTo>
                    <a:lnTo>
                      <a:pt x="196" y="60"/>
                    </a:lnTo>
                    <a:lnTo>
                      <a:pt x="198" y="50"/>
                    </a:lnTo>
                    <a:lnTo>
                      <a:pt x="216" y="46"/>
                    </a:lnTo>
                    <a:lnTo>
                      <a:pt x="200" y="40"/>
                    </a:lnTo>
                    <a:lnTo>
                      <a:pt x="194" y="28"/>
                    </a:lnTo>
                    <a:lnTo>
                      <a:pt x="218" y="28"/>
                    </a:lnTo>
                    <a:lnTo>
                      <a:pt x="290" y="10"/>
                    </a:lnTo>
                    <a:lnTo>
                      <a:pt x="300" y="0"/>
                    </a:lnTo>
                    <a:lnTo>
                      <a:pt x="330" y="4"/>
                    </a:lnTo>
                    <a:lnTo>
                      <a:pt x="342" y="24"/>
                    </a:lnTo>
                    <a:lnTo>
                      <a:pt x="380" y="28"/>
                    </a:lnTo>
                    <a:lnTo>
                      <a:pt x="378" y="36"/>
                    </a:lnTo>
                    <a:lnTo>
                      <a:pt x="396" y="36"/>
                    </a:lnTo>
                    <a:lnTo>
                      <a:pt x="416" y="20"/>
                    </a:lnTo>
                    <a:lnTo>
                      <a:pt x="424" y="20"/>
                    </a:lnTo>
                    <a:lnTo>
                      <a:pt x="424" y="30"/>
                    </a:lnTo>
                    <a:lnTo>
                      <a:pt x="442" y="38"/>
                    </a:lnTo>
                    <a:lnTo>
                      <a:pt x="498" y="88"/>
                    </a:lnTo>
                    <a:lnTo>
                      <a:pt x="506" y="90"/>
                    </a:lnTo>
                    <a:lnTo>
                      <a:pt x="506" y="80"/>
                    </a:lnTo>
                    <a:lnTo>
                      <a:pt x="518" y="82"/>
                    </a:lnTo>
                    <a:lnTo>
                      <a:pt x="520" y="90"/>
                    </a:lnTo>
                    <a:lnTo>
                      <a:pt x="542" y="94"/>
                    </a:lnTo>
                    <a:lnTo>
                      <a:pt x="546" y="84"/>
                    </a:lnTo>
                    <a:lnTo>
                      <a:pt x="572" y="102"/>
                    </a:lnTo>
                    <a:lnTo>
                      <a:pt x="590" y="112"/>
                    </a:lnTo>
                    <a:lnTo>
                      <a:pt x="610" y="116"/>
                    </a:lnTo>
                    <a:lnTo>
                      <a:pt x="604" y="120"/>
                    </a:lnTo>
                    <a:lnTo>
                      <a:pt x="584" y="140"/>
                    </a:lnTo>
                    <a:lnTo>
                      <a:pt x="594" y="152"/>
                    </a:lnTo>
                    <a:lnTo>
                      <a:pt x="588" y="160"/>
                    </a:lnTo>
                    <a:lnTo>
                      <a:pt x="580" y="164"/>
                    </a:lnTo>
                    <a:lnTo>
                      <a:pt x="570" y="164"/>
                    </a:lnTo>
                    <a:lnTo>
                      <a:pt x="556" y="160"/>
                    </a:lnTo>
                    <a:lnTo>
                      <a:pt x="560" y="172"/>
                    </a:lnTo>
                    <a:lnTo>
                      <a:pt x="558" y="188"/>
                    </a:lnTo>
                    <a:lnTo>
                      <a:pt x="558" y="196"/>
                    </a:lnTo>
                    <a:lnTo>
                      <a:pt x="552" y="200"/>
                    </a:lnTo>
                    <a:lnTo>
                      <a:pt x="534" y="196"/>
                    </a:lnTo>
                    <a:lnTo>
                      <a:pt x="536" y="204"/>
                    </a:lnTo>
                    <a:lnTo>
                      <a:pt x="546" y="226"/>
                    </a:lnTo>
                    <a:lnTo>
                      <a:pt x="548" y="240"/>
                    </a:lnTo>
                    <a:lnTo>
                      <a:pt x="542" y="252"/>
                    </a:lnTo>
                    <a:lnTo>
                      <a:pt x="528" y="246"/>
                    </a:lnTo>
                    <a:lnTo>
                      <a:pt x="514" y="246"/>
                    </a:lnTo>
                    <a:lnTo>
                      <a:pt x="492" y="246"/>
                    </a:lnTo>
                    <a:lnTo>
                      <a:pt x="480" y="246"/>
                    </a:lnTo>
                    <a:lnTo>
                      <a:pt x="458" y="238"/>
                    </a:lnTo>
                    <a:lnTo>
                      <a:pt x="448" y="244"/>
                    </a:lnTo>
                    <a:lnTo>
                      <a:pt x="448" y="252"/>
                    </a:lnTo>
                    <a:lnTo>
                      <a:pt x="426" y="246"/>
                    </a:lnTo>
                    <a:lnTo>
                      <a:pt x="414" y="248"/>
                    </a:lnTo>
                    <a:lnTo>
                      <a:pt x="414" y="260"/>
                    </a:lnTo>
                    <a:lnTo>
                      <a:pt x="406" y="260"/>
                    </a:lnTo>
                    <a:lnTo>
                      <a:pt x="386" y="274"/>
                    </a:lnTo>
                    <a:lnTo>
                      <a:pt x="380" y="284"/>
                    </a:lnTo>
                    <a:lnTo>
                      <a:pt x="380" y="290"/>
                    </a:lnTo>
                    <a:lnTo>
                      <a:pt x="372" y="288"/>
                    </a:lnTo>
                    <a:lnTo>
                      <a:pt x="370" y="280"/>
                    </a:lnTo>
                    <a:lnTo>
                      <a:pt x="350" y="280"/>
                    </a:lnTo>
                    <a:lnTo>
                      <a:pt x="344" y="264"/>
                    </a:lnTo>
                    <a:lnTo>
                      <a:pt x="336" y="262"/>
                    </a:lnTo>
                    <a:lnTo>
                      <a:pt x="332" y="250"/>
                    </a:lnTo>
                    <a:lnTo>
                      <a:pt x="308" y="230"/>
                    </a:lnTo>
                    <a:lnTo>
                      <a:pt x="262" y="234"/>
                    </a:lnTo>
                    <a:lnTo>
                      <a:pt x="242" y="212"/>
                    </a:lnTo>
                    <a:lnTo>
                      <a:pt x="198" y="192"/>
                    </a:lnTo>
                    <a:lnTo>
                      <a:pt x="162" y="202"/>
                    </a:lnTo>
                    <a:lnTo>
                      <a:pt x="174" y="274"/>
                    </a:lnTo>
                    <a:lnTo>
                      <a:pt x="164" y="274"/>
                    </a:lnTo>
                    <a:lnTo>
                      <a:pt x="150" y="260"/>
                    </a:lnTo>
                    <a:lnTo>
                      <a:pt x="138" y="256"/>
                    </a:lnTo>
                    <a:lnTo>
                      <a:pt x="126" y="25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3" name="Freeform 118"/>
              <p:cNvSpPr>
                <a:spLocks/>
              </p:cNvSpPr>
              <p:nvPr/>
            </p:nvSpPr>
            <p:spPr bwMode="auto">
              <a:xfrm>
                <a:off x="4554342" y="1514786"/>
                <a:ext cx="3368918" cy="1035855"/>
              </a:xfrm>
              <a:custGeom>
                <a:avLst/>
                <a:gdLst/>
                <a:ahLst/>
                <a:cxnLst>
                  <a:cxn ang="0">
                    <a:pos x="1096" y="482"/>
                  </a:cxn>
                  <a:cxn ang="0">
                    <a:pos x="1098" y="444"/>
                  </a:cxn>
                  <a:cxn ang="0">
                    <a:pos x="1190" y="470"/>
                  </a:cxn>
                  <a:cxn ang="0">
                    <a:pos x="1344" y="476"/>
                  </a:cxn>
                  <a:cxn ang="0">
                    <a:pos x="1426" y="468"/>
                  </a:cxn>
                  <a:cxn ang="0">
                    <a:pos x="1446" y="414"/>
                  </a:cxn>
                  <a:cxn ang="0">
                    <a:pos x="1618" y="500"/>
                  </a:cxn>
                  <a:cxn ang="0">
                    <a:pos x="1696" y="532"/>
                  </a:cxn>
                  <a:cxn ang="0">
                    <a:pos x="1708" y="618"/>
                  </a:cxn>
                  <a:cxn ang="0">
                    <a:pos x="1764" y="530"/>
                  </a:cxn>
                  <a:cxn ang="0">
                    <a:pos x="1664" y="402"/>
                  </a:cxn>
                  <a:cxn ang="0">
                    <a:pos x="1604" y="378"/>
                  </a:cxn>
                  <a:cxn ang="0">
                    <a:pos x="1648" y="306"/>
                  </a:cxn>
                  <a:cxn ang="0">
                    <a:pos x="1794" y="306"/>
                  </a:cxn>
                  <a:cxn ang="0">
                    <a:pos x="1820" y="268"/>
                  </a:cxn>
                  <a:cxn ang="0">
                    <a:pos x="1878" y="272"/>
                  </a:cxn>
                  <a:cxn ang="0">
                    <a:pos x="1908" y="404"/>
                  </a:cxn>
                  <a:cxn ang="0">
                    <a:pos x="1986" y="418"/>
                  </a:cxn>
                  <a:cxn ang="0">
                    <a:pos x="1982" y="378"/>
                  </a:cxn>
                  <a:cxn ang="0">
                    <a:pos x="1918" y="294"/>
                  </a:cxn>
                  <a:cxn ang="0">
                    <a:pos x="2046" y="234"/>
                  </a:cxn>
                  <a:cxn ang="0">
                    <a:pos x="2006" y="188"/>
                  </a:cxn>
                  <a:cxn ang="0">
                    <a:pos x="2106" y="194"/>
                  </a:cxn>
                  <a:cxn ang="0">
                    <a:pos x="1952" y="142"/>
                  </a:cxn>
                  <a:cxn ang="0">
                    <a:pos x="1782" y="138"/>
                  </a:cxn>
                  <a:cxn ang="0">
                    <a:pos x="1626" y="114"/>
                  </a:cxn>
                  <a:cxn ang="0">
                    <a:pos x="1454" y="72"/>
                  </a:cxn>
                  <a:cxn ang="0">
                    <a:pos x="1354" y="68"/>
                  </a:cxn>
                  <a:cxn ang="0">
                    <a:pos x="1220" y="100"/>
                  </a:cxn>
                  <a:cxn ang="0">
                    <a:pos x="992" y="60"/>
                  </a:cxn>
                  <a:cxn ang="0">
                    <a:pos x="820" y="0"/>
                  </a:cxn>
                  <a:cxn ang="0">
                    <a:pos x="664" y="34"/>
                  </a:cxn>
                  <a:cxn ang="0">
                    <a:pos x="594" y="80"/>
                  </a:cxn>
                  <a:cxn ang="0">
                    <a:pos x="540" y="72"/>
                  </a:cxn>
                  <a:cxn ang="0">
                    <a:pos x="522" y="86"/>
                  </a:cxn>
                  <a:cxn ang="0">
                    <a:pos x="480" y="122"/>
                  </a:cxn>
                  <a:cxn ang="0">
                    <a:pos x="430" y="124"/>
                  </a:cxn>
                  <a:cxn ang="0">
                    <a:pos x="360" y="136"/>
                  </a:cxn>
                  <a:cxn ang="0">
                    <a:pos x="270" y="152"/>
                  </a:cxn>
                  <a:cxn ang="0">
                    <a:pos x="214" y="178"/>
                  </a:cxn>
                  <a:cxn ang="0">
                    <a:pos x="142" y="224"/>
                  </a:cxn>
                  <a:cxn ang="0">
                    <a:pos x="144" y="184"/>
                  </a:cxn>
                  <a:cxn ang="0">
                    <a:pos x="32" y="122"/>
                  </a:cxn>
                  <a:cxn ang="0">
                    <a:pos x="22" y="158"/>
                  </a:cxn>
                  <a:cxn ang="0">
                    <a:pos x="30" y="198"/>
                  </a:cxn>
                  <a:cxn ang="0">
                    <a:pos x="50" y="258"/>
                  </a:cxn>
                  <a:cxn ang="0">
                    <a:pos x="18" y="322"/>
                  </a:cxn>
                  <a:cxn ang="0">
                    <a:pos x="74" y="362"/>
                  </a:cxn>
                  <a:cxn ang="0">
                    <a:pos x="118" y="414"/>
                  </a:cxn>
                  <a:cxn ang="0">
                    <a:pos x="192" y="472"/>
                  </a:cxn>
                  <a:cxn ang="0">
                    <a:pos x="248" y="498"/>
                  </a:cxn>
                  <a:cxn ang="0">
                    <a:pos x="222" y="558"/>
                  </a:cxn>
                  <a:cxn ang="0">
                    <a:pos x="306" y="610"/>
                  </a:cxn>
                  <a:cxn ang="0">
                    <a:pos x="390" y="650"/>
                  </a:cxn>
                  <a:cxn ang="0">
                    <a:pos x="378" y="564"/>
                  </a:cxn>
                  <a:cxn ang="0">
                    <a:pos x="358" y="512"/>
                  </a:cxn>
                  <a:cxn ang="0">
                    <a:pos x="432" y="446"/>
                  </a:cxn>
                  <a:cxn ang="0">
                    <a:pos x="556" y="434"/>
                  </a:cxn>
                  <a:cxn ang="0">
                    <a:pos x="736" y="410"/>
                  </a:cxn>
                  <a:cxn ang="0">
                    <a:pos x="898" y="468"/>
                  </a:cxn>
                </a:cxnLst>
                <a:rect l="0" t="0" r="r" b="b"/>
                <a:pathLst>
                  <a:path w="2114" h="650">
                    <a:moveTo>
                      <a:pt x="970" y="490"/>
                    </a:moveTo>
                    <a:lnTo>
                      <a:pt x="980" y="480"/>
                    </a:lnTo>
                    <a:lnTo>
                      <a:pt x="992" y="472"/>
                    </a:lnTo>
                    <a:lnTo>
                      <a:pt x="1006" y="466"/>
                    </a:lnTo>
                    <a:lnTo>
                      <a:pt x="1020" y="464"/>
                    </a:lnTo>
                    <a:lnTo>
                      <a:pt x="1028" y="466"/>
                    </a:lnTo>
                    <a:lnTo>
                      <a:pt x="1036" y="468"/>
                    </a:lnTo>
                    <a:lnTo>
                      <a:pt x="1054" y="474"/>
                    </a:lnTo>
                    <a:lnTo>
                      <a:pt x="1074" y="480"/>
                    </a:lnTo>
                    <a:lnTo>
                      <a:pt x="1084" y="482"/>
                    </a:lnTo>
                    <a:lnTo>
                      <a:pt x="1096" y="482"/>
                    </a:lnTo>
                    <a:lnTo>
                      <a:pt x="1102" y="482"/>
                    </a:lnTo>
                    <a:lnTo>
                      <a:pt x="1106" y="480"/>
                    </a:lnTo>
                    <a:lnTo>
                      <a:pt x="1110" y="478"/>
                    </a:lnTo>
                    <a:lnTo>
                      <a:pt x="1112" y="474"/>
                    </a:lnTo>
                    <a:lnTo>
                      <a:pt x="1112" y="470"/>
                    </a:lnTo>
                    <a:lnTo>
                      <a:pt x="1110" y="466"/>
                    </a:lnTo>
                    <a:lnTo>
                      <a:pt x="1104" y="460"/>
                    </a:lnTo>
                    <a:lnTo>
                      <a:pt x="1100" y="454"/>
                    </a:lnTo>
                    <a:lnTo>
                      <a:pt x="1098" y="450"/>
                    </a:lnTo>
                    <a:lnTo>
                      <a:pt x="1096" y="446"/>
                    </a:lnTo>
                    <a:lnTo>
                      <a:pt x="1098" y="444"/>
                    </a:lnTo>
                    <a:lnTo>
                      <a:pt x="1100" y="444"/>
                    </a:lnTo>
                    <a:lnTo>
                      <a:pt x="1106" y="442"/>
                    </a:lnTo>
                    <a:lnTo>
                      <a:pt x="1126" y="442"/>
                    </a:lnTo>
                    <a:lnTo>
                      <a:pt x="1146" y="446"/>
                    </a:lnTo>
                    <a:lnTo>
                      <a:pt x="1156" y="450"/>
                    </a:lnTo>
                    <a:lnTo>
                      <a:pt x="1162" y="456"/>
                    </a:lnTo>
                    <a:lnTo>
                      <a:pt x="1168" y="464"/>
                    </a:lnTo>
                    <a:lnTo>
                      <a:pt x="1172" y="468"/>
                    </a:lnTo>
                    <a:lnTo>
                      <a:pt x="1176" y="470"/>
                    </a:lnTo>
                    <a:lnTo>
                      <a:pt x="1182" y="472"/>
                    </a:lnTo>
                    <a:lnTo>
                      <a:pt x="1190" y="470"/>
                    </a:lnTo>
                    <a:lnTo>
                      <a:pt x="1206" y="468"/>
                    </a:lnTo>
                    <a:lnTo>
                      <a:pt x="1220" y="470"/>
                    </a:lnTo>
                    <a:lnTo>
                      <a:pt x="1234" y="472"/>
                    </a:lnTo>
                    <a:lnTo>
                      <a:pt x="1246" y="478"/>
                    </a:lnTo>
                    <a:lnTo>
                      <a:pt x="1274" y="490"/>
                    </a:lnTo>
                    <a:lnTo>
                      <a:pt x="1288" y="492"/>
                    </a:lnTo>
                    <a:lnTo>
                      <a:pt x="1304" y="494"/>
                    </a:lnTo>
                    <a:lnTo>
                      <a:pt x="1312" y="494"/>
                    </a:lnTo>
                    <a:lnTo>
                      <a:pt x="1320" y="492"/>
                    </a:lnTo>
                    <a:lnTo>
                      <a:pt x="1332" y="484"/>
                    </a:lnTo>
                    <a:lnTo>
                      <a:pt x="1344" y="476"/>
                    </a:lnTo>
                    <a:lnTo>
                      <a:pt x="1350" y="474"/>
                    </a:lnTo>
                    <a:lnTo>
                      <a:pt x="1358" y="474"/>
                    </a:lnTo>
                    <a:lnTo>
                      <a:pt x="1366" y="474"/>
                    </a:lnTo>
                    <a:lnTo>
                      <a:pt x="1378" y="478"/>
                    </a:lnTo>
                    <a:lnTo>
                      <a:pt x="1402" y="486"/>
                    </a:lnTo>
                    <a:lnTo>
                      <a:pt x="1412" y="486"/>
                    </a:lnTo>
                    <a:lnTo>
                      <a:pt x="1422" y="484"/>
                    </a:lnTo>
                    <a:lnTo>
                      <a:pt x="1424" y="482"/>
                    </a:lnTo>
                    <a:lnTo>
                      <a:pt x="1426" y="478"/>
                    </a:lnTo>
                    <a:lnTo>
                      <a:pt x="1426" y="474"/>
                    </a:lnTo>
                    <a:lnTo>
                      <a:pt x="1426" y="468"/>
                    </a:lnTo>
                    <a:lnTo>
                      <a:pt x="1424" y="456"/>
                    </a:lnTo>
                    <a:lnTo>
                      <a:pt x="1422" y="446"/>
                    </a:lnTo>
                    <a:lnTo>
                      <a:pt x="1416" y="438"/>
                    </a:lnTo>
                    <a:lnTo>
                      <a:pt x="1412" y="434"/>
                    </a:lnTo>
                    <a:lnTo>
                      <a:pt x="1408" y="432"/>
                    </a:lnTo>
                    <a:lnTo>
                      <a:pt x="1410" y="426"/>
                    </a:lnTo>
                    <a:lnTo>
                      <a:pt x="1412" y="422"/>
                    </a:lnTo>
                    <a:lnTo>
                      <a:pt x="1416" y="418"/>
                    </a:lnTo>
                    <a:lnTo>
                      <a:pt x="1422" y="416"/>
                    </a:lnTo>
                    <a:lnTo>
                      <a:pt x="1432" y="414"/>
                    </a:lnTo>
                    <a:lnTo>
                      <a:pt x="1446" y="414"/>
                    </a:lnTo>
                    <a:lnTo>
                      <a:pt x="1468" y="416"/>
                    </a:lnTo>
                    <a:lnTo>
                      <a:pt x="1486" y="422"/>
                    </a:lnTo>
                    <a:lnTo>
                      <a:pt x="1500" y="430"/>
                    </a:lnTo>
                    <a:lnTo>
                      <a:pt x="1512" y="440"/>
                    </a:lnTo>
                    <a:lnTo>
                      <a:pt x="1536" y="462"/>
                    </a:lnTo>
                    <a:lnTo>
                      <a:pt x="1548" y="472"/>
                    </a:lnTo>
                    <a:lnTo>
                      <a:pt x="1560" y="480"/>
                    </a:lnTo>
                    <a:lnTo>
                      <a:pt x="1574" y="486"/>
                    </a:lnTo>
                    <a:lnTo>
                      <a:pt x="1590" y="490"/>
                    </a:lnTo>
                    <a:lnTo>
                      <a:pt x="1604" y="494"/>
                    </a:lnTo>
                    <a:lnTo>
                      <a:pt x="1618" y="500"/>
                    </a:lnTo>
                    <a:lnTo>
                      <a:pt x="1624" y="508"/>
                    </a:lnTo>
                    <a:lnTo>
                      <a:pt x="1630" y="516"/>
                    </a:lnTo>
                    <a:lnTo>
                      <a:pt x="1638" y="522"/>
                    </a:lnTo>
                    <a:lnTo>
                      <a:pt x="1644" y="524"/>
                    </a:lnTo>
                    <a:lnTo>
                      <a:pt x="1650" y="524"/>
                    </a:lnTo>
                    <a:lnTo>
                      <a:pt x="1662" y="522"/>
                    </a:lnTo>
                    <a:lnTo>
                      <a:pt x="1668" y="518"/>
                    </a:lnTo>
                    <a:lnTo>
                      <a:pt x="1676" y="512"/>
                    </a:lnTo>
                    <a:lnTo>
                      <a:pt x="1684" y="506"/>
                    </a:lnTo>
                    <a:lnTo>
                      <a:pt x="1692" y="520"/>
                    </a:lnTo>
                    <a:lnTo>
                      <a:pt x="1696" y="532"/>
                    </a:lnTo>
                    <a:lnTo>
                      <a:pt x="1698" y="546"/>
                    </a:lnTo>
                    <a:lnTo>
                      <a:pt x="1698" y="560"/>
                    </a:lnTo>
                    <a:lnTo>
                      <a:pt x="1698" y="566"/>
                    </a:lnTo>
                    <a:lnTo>
                      <a:pt x="1698" y="576"/>
                    </a:lnTo>
                    <a:lnTo>
                      <a:pt x="1690" y="570"/>
                    </a:lnTo>
                    <a:lnTo>
                      <a:pt x="1678" y="566"/>
                    </a:lnTo>
                    <a:lnTo>
                      <a:pt x="1678" y="582"/>
                    </a:lnTo>
                    <a:lnTo>
                      <a:pt x="1686" y="590"/>
                    </a:lnTo>
                    <a:lnTo>
                      <a:pt x="1692" y="598"/>
                    </a:lnTo>
                    <a:lnTo>
                      <a:pt x="1700" y="622"/>
                    </a:lnTo>
                    <a:lnTo>
                      <a:pt x="1708" y="618"/>
                    </a:lnTo>
                    <a:lnTo>
                      <a:pt x="1718" y="616"/>
                    </a:lnTo>
                    <a:lnTo>
                      <a:pt x="1732" y="618"/>
                    </a:lnTo>
                    <a:lnTo>
                      <a:pt x="1738" y="618"/>
                    </a:lnTo>
                    <a:lnTo>
                      <a:pt x="1744" y="616"/>
                    </a:lnTo>
                    <a:lnTo>
                      <a:pt x="1750" y="614"/>
                    </a:lnTo>
                    <a:lnTo>
                      <a:pt x="1754" y="610"/>
                    </a:lnTo>
                    <a:lnTo>
                      <a:pt x="1760" y="598"/>
                    </a:lnTo>
                    <a:lnTo>
                      <a:pt x="1762" y="586"/>
                    </a:lnTo>
                    <a:lnTo>
                      <a:pt x="1764" y="570"/>
                    </a:lnTo>
                    <a:lnTo>
                      <a:pt x="1764" y="556"/>
                    </a:lnTo>
                    <a:lnTo>
                      <a:pt x="1764" y="530"/>
                    </a:lnTo>
                    <a:lnTo>
                      <a:pt x="1762" y="510"/>
                    </a:lnTo>
                    <a:lnTo>
                      <a:pt x="1756" y="490"/>
                    </a:lnTo>
                    <a:lnTo>
                      <a:pt x="1748" y="468"/>
                    </a:lnTo>
                    <a:lnTo>
                      <a:pt x="1736" y="448"/>
                    </a:lnTo>
                    <a:lnTo>
                      <a:pt x="1722" y="430"/>
                    </a:lnTo>
                    <a:lnTo>
                      <a:pt x="1706" y="414"/>
                    </a:lnTo>
                    <a:lnTo>
                      <a:pt x="1696" y="410"/>
                    </a:lnTo>
                    <a:lnTo>
                      <a:pt x="1688" y="406"/>
                    </a:lnTo>
                    <a:lnTo>
                      <a:pt x="1678" y="402"/>
                    </a:lnTo>
                    <a:lnTo>
                      <a:pt x="1668" y="402"/>
                    </a:lnTo>
                    <a:lnTo>
                      <a:pt x="1664" y="402"/>
                    </a:lnTo>
                    <a:lnTo>
                      <a:pt x="1662" y="402"/>
                    </a:lnTo>
                    <a:lnTo>
                      <a:pt x="1658" y="410"/>
                    </a:lnTo>
                    <a:lnTo>
                      <a:pt x="1648" y="404"/>
                    </a:lnTo>
                    <a:lnTo>
                      <a:pt x="1642" y="396"/>
                    </a:lnTo>
                    <a:lnTo>
                      <a:pt x="1636" y="388"/>
                    </a:lnTo>
                    <a:lnTo>
                      <a:pt x="1628" y="380"/>
                    </a:lnTo>
                    <a:lnTo>
                      <a:pt x="1622" y="384"/>
                    </a:lnTo>
                    <a:lnTo>
                      <a:pt x="1612" y="388"/>
                    </a:lnTo>
                    <a:lnTo>
                      <a:pt x="1602" y="392"/>
                    </a:lnTo>
                    <a:lnTo>
                      <a:pt x="1602" y="380"/>
                    </a:lnTo>
                    <a:lnTo>
                      <a:pt x="1604" y="378"/>
                    </a:lnTo>
                    <a:lnTo>
                      <a:pt x="1606" y="374"/>
                    </a:lnTo>
                    <a:lnTo>
                      <a:pt x="1612" y="368"/>
                    </a:lnTo>
                    <a:lnTo>
                      <a:pt x="1614" y="364"/>
                    </a:lnTo>
                    <a:lnTo>
                      <a:pt x="1616" y="358"/>
                    </a:lnTo>
                    <a:lnTo>
                      <a:pt x="1616" y="346"/>
                    </a:lnTo>
                    <a:lnTo>
                      <a:pt x="1618" y="334"/>
                    </a:lnTo>
                    <a:lnTo>
                      <a:pt x="1618" y="330"/>
                    </a:lnTo>
                    <a:lnTo>
                      <a:pt x="1620" y="324"/>
                    </a:lnTo>
                    <a:lnTo>
                      <a:pt x="1628" y="316"/>
                    </a:lnTo>
                    <a:lnTo>
                      <a:pt x="1636" y="310"/>
                    </a:lnTo>
                    <a:lnTo>
                      <a:pt x="1648" y="306"/>
                    </a:lnTo>
                    <a:lnTo>
                      <a:pt x="1660" y="304"/>
                    </a:lnTo>
                    <a:lnTo>
                      <a:pt x="1686" y="306"/>
                    </a:lnTo>
                    <a:lnTo>
                      <a:pt x="1710" y="306"/>
                    </a:lnTo>
                    <a:lnTo>
                      <a:pt x="1728" y="308"/>
                    </a:lnTo>
                    <a:lnTo>
                      <a:pt x="1744" y="312"/>
                    </a:lnTo>
                    <a:lnTo>
                      <a:pt x="1756" y="316"/>
                    </a:lnTo>
                    <a:lnTo>
                      <a:pt x="1770" y="318"/>
                    </a:lnTo>
                    <a:lnTo>
                      <a:pt x="1778" y="316"/>
                    </a:lnTo>
                    <a:lnTo>
                      <a:pt x="1784" y="314"/>
                    </a:lnTo>
                    <a:lnTo>
                      <a:pt x="1790" y="310"/>
                    </a:lnTo>
                    <a:lnTo>
                      <a:pt x="1794" y="306"/>
                    </a:lnTo>
                    <a:lnTo>
                      <a:pt x="1788" y="304"/>
                    </a:lnTo>
                    <a:lnTo>
                      <a:pt x="1782" y="298"/>
                    </a:lnTo>
                    <a:lnTo>
                      <a:pt x="1778" y="290"/>
                    </a:lnTo>
                    <a:lnTo>
                      <a:pt x="1776" y="280"/>
                    </a:lnTo>
                    <a:lnTo>
                      <a:pt x="1776" y="272"/>
                    </a:lnTo>
                    <a:lnTo>
                      <a:pt x="1778" y="270"/>
                    </a:lnTo>
                    <a:lnTo>
                      <a:pt x="1780" y="266"/>
                    </a:lnTo>
                    <a:lnTo>
                      <a:pt x="1784" y="264"/>
                    </a:lnTo>
                    <a:lnTo>
                      <a:pt x="1790" y="264"/>
                    </a:lnTo>
                    <a:lnTo>
                      <a:pt x="1806" y="264"/>
                    </a:lnTo>
                    <a:lnTo>
                      <a:pt x="1820" y="268"/>
                    </a:lnTo>
                    <a:lnTo>
                      <a:pt x="1830" y="274"/>
                    </a:lnTo>
                    <a:lnTo>
                      <a:pt x="1840" y="280"/>
                    </a:lnTo>
                    <a:lnTo>
                      <a:pt x="1850" y="282"/>
                    </a:lnTo>
                    <a:lnTo>
                      <a:pt x="1850" y="274"/>
                    </a:lnTo>
                    <a:lnTo>
                      <a:pt x="1850" y="268"/>
                    </a:lnTo>
                    <a:lnTo>
                      <a:pt x="1852" y="260"/>
                    </a:lnTo>
                    <a:lnTo>
                      <a:pt x="1850" y="246"/>
                    </a:lnTo>
                    <a:lnTo>
                      <a:pt x="1866" y="246"/>
                    </a:lnTo>
                    <a:lnTo>
                      <a:pt x="1868" y="256"/>
                    </a:lnTo>
                    <a:lnTo>
                      <a:pt x="1872" y="264"/>
                    </a:lnTo>
                    <a:lnTo>
                      <a:pt x="1878" y="272"/>
                    </a:lnTo>
                    <a:lnTo>
                      <a:pt x="1884" y="278"/>
                    </a:lnTo>
                    <a:lnTo>
                      <a:pt x="1876" y="288"/>
                    </a:lnTo>
                    <a:lnTo>
                      <a:pt x="1868" y="304"/>
                    </a:lnTo>
                    <a:lnTo>
                      <a:pt x="1862" y="320"/>
                    </a:lnTo>
                    <a:lnTo>
                      <a:pt x="1860" y="336"/>
                    </a:lnTo>
                    <a:lnTo>
                      <a:pt x="1860" y="344"/>
                    </a:lnTo>
                    <a:lnTo>
                      <a:pt x="1864" y="354"/>
                    </a:lnTo>
                    <a:lnTo>
                      <a:pt x="1868" y="362"/>
                    </a:lnTo>
                    <a:lnTo>
                      <a:pt x="1874" y="370"/>
                    </a:lnTo>
                    <a:lnTo>
                      <a:pt x="1890" y="388"/>
                    </a:lnTo>
                    <a:lnTo>
                      <a:pt x="1908" y="404"/>
                    </a:lnTo>
                    <a:lnTo>
                      <a:pt x="1948" y="434"/>
                    </a:lnTo>
                    <a:lnTo>
                      <a:pt x="1964" y="450"/>
                    </a:lnTo>
                    <a:lnTo>
                      <a:pt x="1976" y="464"/>
                    </a:lnTo>
                    <a:lnTo>
                      <a:pt x="1982" y="454"/>
                    </a:lnTo>
                    <a:lnTo>
                      <a:pt x="1984" y="446"/>
                    </a:lnTo>
                    <a:lnTo>
                      <a:pt x="1982" y="440"/>
                    </a:lnTo>
                    <a:lnTo>
                      <a:pt x="1976" y="432"/>
                    </a:lnTo>
                    <a:lnTo>
                      <a:pt x="1974" y="428"/>
                    </a:lnTo>
                    <a:lnTo>
                      <a:pt x="1976" y="426"/>
                    </a:lnTo>
                    <a:lnTo>
                      <a:pt x="1980" y="422"/>
                    </a:lnTo>
                    <a:lnTo>
                      <a:pt x="1986" y="418"/>
                    </a:lnTo>
                    <a:lnTo>
                      <a:pt x="1978" y="412"/>
                    </a:lnTo>
                    <a:lnTo>
                      <a:pt x="1974" y="408"/>
                    </a:lnTo>
                    <a:lnTo>
                      <a:pt x="1974" y="402"/>
                    </a:lnTo>
                    <a:lnTo>
                      <a:pt x="1974" y="398"/>
                    </a:lnTo>
                    <a:lnTo>
                      <a:pt x="1976" y="394"/>
                    </a:lnTo>
                    <a:lnTo>
                      <a:pt x="1986" y="392"/>
                    </a:lnTo>
                    <a:lnTo>
                      <a:pt x="1986" y="390"/>
                    </a:lnTo>
                    <a:lnTo>
                      <a:pt x="1988" y="388"/>
                    </a:lnTo>
                    <a:lnTo>
                      <a:pt x="1988" y="384"/>
                    </a:lnTo>
                    <a:lnTo>
                      <a:pt x="1986" y="382"/>
                    </a:lnTo>
                    <a:lnTo>
                      <a:pt x="1982" y="378"/>
                    </a:lnTo>
                    <a:lnTo>
                      <a:pt x="1974" y="378"/>
                    </a:lnTo>
                    <a:lnTo>
                      <a:pt x="1962" y="378"/>
                    </a:lnTo>
                    <a:lnTo>
                      <a:pt x="1976" y="362"/>
                    </a:lnTo>
                    <a:lnTo>
                      <a:pt x="1962" y="350"/>
                    </a:lnTo>
                    <a:lnTo>
                      <a:pt x="1940" y="338"/>
                    </a:lnTo>
                    <a:lnTo>
                      <a:pt x="1930" y="330"/>
                    </a:lnTo>
                    <a:lnTo>
                      <a:pt x="1922" y="324"/>
                    </a:lnTo>
                    <a:lnTo>
                      <a:pt x="1916" y="316"/>
                    </a:lnTo>
                    <a:lnTo>
                      <a:pt x="1914" y="310"/>
                    </a:lnTo>
                    <a:lnTo>
                      <a:pt x="1916" y="302"/>
                    </a:lnTo>
                    <a:lnTo>
                      <a:pt x="1918" y="294"/>
                    </a:lnTo>
                    <a:lnTo>
                      <a:pt x="1924" y="288"/>
                    </a:lnTo>
                    <a:lnTo>
                      <a:pt x="1928" y="286"/>
                    </a:lnTo>
                    <a:lnTo>
                      <a:pt x="1962" y="286"/>
                    </a:lnTo>
                    <a:lnTo>
                      <a:pt x="1974" y="284"/>
                    </a:lnTo>
                    <a:lnTo>
                      <a:pt x="1986" y="280"/>
                    </a:lnTo>
                    <a:lnTo>
                      <a:pt x="1996" y="276"/>
                    </a:lnTo>
                    <a:lnTo>
                      <a:pt x="2006" y="270"/>
                    </a:lnTo>
                    <a:lnTo>
                      <a:pt x="2028" y="256"/>
                    </a:lnTo>
                    <a:lnTo>
                      <a:pt x="2038" y="250"/>
                    </a:lnTo>
                    <a:lnTo>
                      <a:pt x="2052" y="244"/>
                    </a:lnTo>
                    <a:lnTo>
                      <a:pt x="2046" y="234"/>
                    </a:lnTo>
                    <a:lnTo>
                      <a:pt x="2040" y="228"/>
                    </a:lnTo>
                    <a:lnTo>
                      <a:pt x="2032" y="224"/>
                    </a:lnTo>
                    <a:lnTo>
                      <a:pt x="2022" y="222"/>
                    </a:lnTo>
                    <a:lnTo>
                      <a:pt x="2002" y="220"/>
                    </a:lnTo>
                    <a:lnTo>
                      <a:pt x="1992" y="218"/>
                    </a:lnTo>
                    <a:lnTo>
                      <a:pt x="1982" y="212"/>
                    </a:lnTo>
                    <a:lnTo>
                      <a:pt x="1996" y="208"/>
                    </a:lnTo>
                    <a:lnTo>
                      <a:pt x="2006" y="202"/>
                    </a:lnTo>
                    <a:lnTo>
                      <a:pt x="2000" y="196"/>
                    </a:lnTo>
                    <a:lnTo>
                      <a:pt x="1994" y="190"/>
                    </a:lnTo>
                    <a:lnTo>
                      <a:pt x="2006" y="188"/>
                    </a:lnTo>
                    <a:lnTo>
                      <a:pt x="2020" y="192"/>
                    </a:lnTo>
                    <a:lnTo>
                      <a:pt x="2052" y="200"/>
                    </a:lnTo>
                    <a:lnTo>
                      <a:pt x="2082" y="208"/>
                    </a:lnTo>
                    <a:lnTo>
                      <a:pt x="2094" y="212"/>
                    </a:lnTo>
                    <a:lnTo>
                      <a:pt x="2106" y="212"/>
                    </a:lnTo>
                    <a:lnTo>
                      <a:pt x="2110" y="212"/>
                    </a:lnTo>
                    <a:lnTo>
                      <a:pt x="2114" y="210"/>
                    </a:lnTo>
                    <a:lnTo>
                      <a:pt x="2114" y="208"/>
                    </a:lnTo>
                    <a:lnTo>
                      <a:pt x="2114" y="204"/>
                    </a:lnTo>
                    <a:lnTo>
                      <a:pt x="2112" y="200"/>
                    </a:lnTo>
                    <a:lnTo>
                      <a:pt x="2106" y="194"/>
                    </a:lnTo>
                    <a:lnTo>
                      <a:pt x="2104" y="190"/>
                    </a:lnTo>
                    <a:lnTo>
                      <a:pt x="2100" y="186"/>
                    </a:lnTo>
                    <a:lnTo>
                      <a:pt x="2084" y="178"/>
                    </a:lnTo>
                    <a:lnTo>
                      <a:pt x="2066" y="174"/>
                    </a:lnTo>
                    <a:lnTo>
                      <a:pt x="2046" y="172"/>
                    </a:lnTo>
                    <a:lnTo>
                      <a:pt x="2036" y="172"/>
                    </a:lnTo>
                    <a:lnTo>
                      <a:pt x="2032" y="172"/>
                    </a:lnTo>
                    <a:lnTo>
                      <a:pt x="2028" y="174"/>
                    </a:lnTo>
                    <a:lnTo>
                      <a:pt x="2006" y="162"/>
                    </a:lnTo>
                    <a:lnTo>
                      <a:pt x="1980" y="152"/>
                    </a:lnTo>
                    <a:lnTo>
                      <a:pt x="1952" y="142"/>
                    </a:lnTo>
                    <a:lnTo>
                      <a:pt x="1920" y="134"/>
                    </a:lnTo>
                    <a:lnTo>
                      <a:pt x="1890" y="130"/>
                    </a:lnTo>
                    <a:lnTo>
                      <a:pt x="1858" y="126"/>
                    </a:lnTo>
                    <a:lnTo>
                      <a:pt x="1826" y="122"/>
                    </a:lnTo>
                    <a:lnTo>
                      <a:pt x="1798" y="122"/>
                    </a:lnTo>
                    <a:lnTo>
                      <a:pt x="1790" y="120"/>
                    </a:lnTo>
                    <a:lnTo>
                      <a:pt x="1778" y="118"/>
                    </a:lnTo>
                    <a:lnTo>
                      <a:pt x="1774" y="118"/>
                    </a:lnTo>
                    <a:lnTo>
                      <a:pt x="1772" y="122"/>
                    </a:lnTo>
                    <a:lnTo>
                      <a:pt x="1774" y="128"/>
                    </a:lnTo>
                    <a:lnTo>
                      <a:pt x="1782" y="138"/>
                    </a:lnTo>
                    <a:lnTo>
                      <a:pt x="1766" y="138"/>
                    </a:lnTo>
                    <a:lnTo>
                      <a:pt x="1756" y="132"/>
                    </a:lnTo>
                    <a:lnTo>
                      <a:pt x="1742" y="128"/>
                    </a:lnTo>
                    <a:lnTo>
                      <a:pt x="1728" y="126"/>
                    </a:lnTo>
                    <a:lnTo>
                      <a:pt x="1712" y="126"/>
                    </a:lnTo>
                    <a:lnTo>
                      <a:pt x="1678" y="128"/>
                    </a:lnTo>
                    <a:lnTo>
                      <a:pt x="1662" y="128"/>
                    </a:lnTo>
                    <a:lnTo>
                      <a:pt x="1648" y="126"/>
                    </a:lnTo>
                    <a:lnTo>
                      <a:pt x="1638" y="124"/>
                    </a:lnTo>
                    <a:lnTo>
                      <a:pt x="1632" y="120"/>
                    </a:lnTo>
                    <a:lnTo>
                      <a:pt x="1626" y="114"/>
                    </a:lnTo>
                    <a:lnTo>
                      <a:pt x="1620" y="108"/>
                    </a:lnTo>
                    <a:lnTo>
                      <a:pt x="1610" y="104"/>
                    </a:lnTo>
                    <a:lnTo>
                      <a:pt x="1590" y="102"/>
                    </a:lnTo>
                    <a:lnTo>
                      <a:pt x="1562" y="102"/>
                    </a:lnTo>
                    <a:lnTo>
                      <a:pt x="1522" y="106"/>
                    </a:lnTo>
                    <a:lnTo>
                      <a:pt x="1510" y="106"/>
                    </a:lnTo>
                    <a:lnTo>
                      <a:pt x="1498" y="102"/>
                    </a:lnTo>
                    <a:lnTo>
                      <a:pt x="1490" y="96"/>
                    </a:lnTo>
                    <a:lnTo>
                      <a:pt x="1480" y="90"/>
                    </a:lnTo>
                    <a:lnTo>
                      <a:pt x="1464" y="76"/>
                    </a:lnTo>
                    <a:lnTo>
                      <a:pt x="1454" y="72"/>
                    </a:lnTo>
                    <a:lnTo>
                      <a:pt x="1444" y="70"/>
                    </a:lnTo>
                    <a:lnTo>
                      <a:pt x="1438" y="72"/>
                    </a:lnTo>
                    <a:lnTo>
                      <a:pt x="1434" y="74"/>
                    </a:lnTo>
                    <a:lnTo>
                      <a:pt x="1432" y="82"/>
                    </a:lnTo>
                    <a:lnTo>
                      <a:pt x="1426" y="82"/>
                    </a:lnTo>
                    <a:lnTo>
                      <a:pt x="1410" y="84"/>
                    </a:lnTo>
                    <a:lnTo>
                      <a:pt x="1400" y="82"/>
                    </a:lnTo>
                    <a:lnTo>
                      <a:pt x="1388" y="80"/>
                    </a:lnTo>
                    <a:lnTo>
                      <a:pt x="1374" y="76"/>
                    </a:lnTo>
                    <a:lnTo>
                      <a:pt x="1360" y="70"/>
                    </a:lnTo>
                    <a:lnTo>
                      <a:pt x="1354" y="68"/>
                    </a:lnTo>
                    <a:lnTo>
                      <a:pt x="1348" y="68"/>
                    </a:lnTo>
                    <a:lnTo>
                      <a:pt x="1342" y="72"/>
                    </a:lnTo>
                    <a:lnTo>
                      <a:pt x="1338" y="78"/>
                    </a:lnTo>
                    <a:lnTo>
                      <a:pt x="1332" y="88"/>
                    </a:lnTo>
                    <a:lnTo>
                      <a:pt x="1328" y="94"/>
                    </a:lnTo>
                    <a:lnTo>
                      <a:pt x="1324" y="96"/>
                    </a:lnTo>
                    <a:lnTo>
                      <a:pt x="1314" y="100"/>
                    </a:lnTo>
                    <a:lnTo>
                      <a:pt x="1302" y="102"/>
                    </a:lnTo>
                    <a:lnTo>
                      <a:pt x="1278" y="104"/>
                    </a:lnTo>
                    <a:lnTo>
                      <a:pt x="1234" y="102"/>
                    </a:lnTo>
                    <a:lnTo>
                      <a:pt x="1220" y="100"/>
                    </a:lnTo>
                    <a:lnTo>
                      <a:pt x="1208" y="96"/>
                    </a:lnTo>
                    <a:lnTo>
                      <a:pt x="1196" y="90"/>
                    </a:lnTo>
                    <a:lnTo>
                      <a:pt x="1186" y="84"/>
                    </a:lnTo>
                    <a:lnTo>
                      <a:pt x="1174" y="76"/>
                    </a:lnTo>
                    <a:lnTo>
                      <a:pt x="1162" y="70"/>
                    </a:lnTo>
                    <a:lnTo>
                      <a:pt x="1146" y="66"/>
                    </a:lnTo>
                    <a:lnTo>
                      <a:pt x="1126" y="64"/>
                    </a:lnTo>
                    <a:lnTo>
                      <a:pt x="1114" y="62"/>
                    </a:lnTo>
                    <a:lnTo>
                      <a:pt x="1094" y="60"/>
                    </a:lnTo>
                    <a:lnTo>
                      <a:pt x="1052" y="58"/>
                    </a:lnTo>
                    <a:lnTo>
                      <a:pt x="992" y="60"/>
                    </a:lnTo>
                    <a:lnTo>
                      <a:pt x="964" y="58"/>
                    </a:lnTo>
                    <a:lnTo>
                      <a:pt x="932" y="56"/>
                    </a:lnTo>
                    <a:lnTo>
                      <a:pt x="946" y="48"/>
                    </a:lnTo>
                    <a:lnTo>
                      <a:pt x="952" y="42"/>
                    </a:lnTo>
                    <a:lnTo>
                      <a:pt x="956" y="36"/>
                    </a:lnTo>
                    <a:lnTo>
                      <a:pt x="940" y="28"/>
                    </a:lnTo>
                    <a:lnTo>
                      <a:pt x="916" y="20"/>
                    </a:lnTo>
                    <a:lnTo>
                      <a:pt x="890" y="12"/>
                    </a:lnTo>
                    <a:lnTo>
                      <a:pt x="860" y="4"/>
                    </a:lnTo>
                    <a:lnTo>
                      <a:pt x="832" y="2"/>
                    </a:lnTo>
                    <a:lnTo>
                      <a:pt x="820" y="0"/>
                    </a:lnTo>
                    <a:lnTo>
                      <a:pt x="808" y="2"/>
                    </a:lnTo>
                    <a:lnTo>
                      <a:pt x="798" y="4"/>
                    </a:lnTo>
                    <a:lnTo>
                      <a:pt x="790" y="8"/>
                    </a:lnTo>
                    <a:lnTo>
                      <a:pt x="786" y="14"/>
                    </a:lnTo>
                    <a:lnTo>
                      <a:pt x="782" y="22"/>
                    </a:lnTo>
                    <a:lnTo>
                      <a:pt x="764" y="20"/>
                    </a:lnTo>
                    <a:lnTo>
                      <a:pt x="744" y="18"/>
                    </a:lnTo>
                    <a:lnTo>
                      <a:pt x="718" y="20"/>
                    </a:lnTo>
                    <a:lnTo>
                      <a:pt x="690" y="26"/>
                    </a:lnTo>
                    <a:lnTo>
                      <a:pt x="676" y="30"/>
                    </a:lnTo>
                    <a:lnTo>
                      <a:pt x="664" y="34"/>
                    </a:lnTo>
                    <a:lnTo>
                      <a:pt x="654" y="40"/>
                    </a:lnTo>
                    <a:lnTo>
                      <a:pt x="648" y="48"/>
                    </a:lnTo>
                    <a:lnTo>
                      <a:pt x="654" y="48"/>
                    </a:lnTo>
                    <a:lnTo>
                      <a:pt x="664" y="54"/>
                    </a:lnTo>
                    <a:lnTo>
                      <a:pt x="652" y="56"/>
                    </a:lnTo>
                    <a:lnTo>
                      <a:pt x="640" y="58"/>
                    </a:lnTo>
                    <a:lnTo>
                      <a:pt x="622" y="58"/>
                    </a:lnTo>
                    <a:lnTo>
                      <a:pt x="606" y="60"/>
                    </a:lnTo>
                    <a:lnTo>
                      <a:pt x="618" y="78"/>
                    </a:lnTo>
                    <a:lnTo>
                      <a:pt x="604" y="78"/>
                    </a:lnTo>
                    <a:lnTo>
                      <a:pt x="594" y="80"/>
                    </a:lnTo>
                    <a:lnTo>
                      <a:pt x="590" y="84"/>
                    </a:lnTo>
                    <a:lnTo>
                      <a:pt x="588" y="88"/>
                    </a:lnTo>
                    <a:lnTo>
                      <a:pt x="586" y="92"/>
                    </a:lnTo>
                    <a:lnTo>
                      <a:pt x="588" y="96"/>
                    </a:lnTo>
                    <a:lnTo>
                      <a:pt x="590" y="102"/>
                    </a:lnTo>
                    <a:lnTo>
                      <a:pt x="582" y="100"/>
                    </a:lnTo>
                    <a:lnTo>
                      <a:pt x="576" y="96"/>
                    </a:lnTo>
                    <a:lnTo>
                      <a:pt x="564" y="88"/>
                    </a:lnTo>
                    <a:lnTo>
                      <a:pt x="554" y="78"/>
                    </a:lnTo>
                    <a:lnTo>
                      <a:pt x="548" y="76"/>
                    </a:lnTo>
                    <a:lnTo>
                      <a:pt x="540" y="72"/>
                    </a:lnTo>
                    <a:lnTo>
                      <a:pt x="540" y="76"/>
                    </a:lnTo>
                    <a:lnTo>
                      <a:pt x="538" y="84"/>
                    </a:lnTo>
                    <a:lnTo>
                      <a:pt x="540" y="90"/>
                    </a:lnTo>
                    <a:lnTo>
                      <a:pt x="544" y="96"/>
                    </a:lnTo>
                    <a:lnTo>
                      <a:pt x="552" y="102"/>
                    </a:lnTo>
                    <a:lnTo>
                      <a:pt x="562" y="108"/>
                    </a:lnTo>
                    <a:lnTo>
                      <a:pt x="562" y="132"/>
                    </a:lnTo>
                    <a:lnTo>
                      <a:pt x="550" y="124"/>
                    </a:lnTo>
                    <a:lnTo>
                      <a:pt x="542" y="116"/>
                    </a:lnTo>
                    <a:lnTo>
                      <a:pt x="530" y="94"/>
                    </a:lnTo>
                    <a:lnTo>
                      <a:pt x="522" y="86"/>
                    </a:lnTo>
                    <a:lnTo>
                      <a:pt x="514" y="78"/>
                    </a:lnTo>
                    <a:lnTo>
                      <a:pt x="500" y="72"/>
                    </a:lnTo>
                    <a:lnTo>
                      <a:pt x="484" y="70"/>
                    </a:lnTo>
                    <a:lnTo>
                      <a:pt x="476" y="72"/>
                    </a:lnTo>
                    <a:lnTo>
                      <a:pt x="470" y="76"/>
                    </a:lnTo>
                    <a:lnTo>
                      <a:pt x="466" y="84"/>
                    </a:lnTo>
                    <a:lnTo>
                      <a:pt x="466" y="94"/>
                    </a:lnTo>
                    <a:lnTo>
                      <a:pt x="466" y="100"/>
                    </a:lnTo>
                    <a:lnTo>
                      <a:pt x="470" y="108"/>
                    </a:lnTo>
                    <a:lnTo>
                      <a:pt x="474" y="116"/>
                    </a:lnTo>
                    <a:lnTo>
                      <a:pt x="480" y="122"/>
                    </a:lnTo>
                    <a:lnTo>
                      <a:pt x="488" y="128"/>
                    </a:lnTo>
                    <a:lnTo>
                      <a:pt x="496" y="134"/>
                    </a:lnTo>
                    <a:lnTo>
                      <a:pt x="504" y="136"/>
                    </a:lnTo>
                    <a:lnTo>
                      <a:pt x="514" y="138"/>
                    </a:lnTo>
                    <a:lnTo>
                      <a:pt x="504" y="144"/>
                    </a:lnTo>
                    <a:lnTo>
                      <a:pt x="494" y="144"/>
                    </a:lnTo>
                    <a:lnTo>
                      <a:pt x="484" y="142"/>
                    </a:lnTo>
                    <a:lnTo>
                      <a:pt x="474" y="140"/>
                    </a:lnTo>
                    <a:lnTo>
                      <a:pt x="452" y="130"/>
                    </a:lnTo>
                    <a:lnTo>
                      <a:pt x="442" y="126"/>
                    </a:lnTo>
                    <a:lnTo>
                      <a:pt x="430" y="124"/>
                    </a:lnTo>
                    <a:lnTo>
                      <a:pt x="394" y="124"/>
                    </a:lnTo>
                    <a:lnTo>
                      <a:pt x="396" y="128"/>
                    </a:lnTo>
                    <a:lnTo>
                      <a:pt x="398" y="138"/>
                    </a:lnTo>
                    <a:lnTo>
                      <a:pt x="398" y="142"/>
                    </a:lnTo>
                    <a:lnTo>
                      <a:pt x="396" y="142"/>
                    </a:lnTo>
                    <a:lnTo>
                      <a:pt x="390" y="140"/>
                    </a:lnTo>
                    <a:lnTo>
                      <a:pt x="382" y="132"/>
                    </a:lnTo>
                    <a:lnTo>
                      <a:pt x="376" y="130"/>
                    </a:lnTo>
                    <a:lnTo>
                      <a:pt x="372" y="130"/>
                    </a:lnTo>
                    <a:lnTo>
                      <a:pt x="366" y="132"/>
                    </a:lnTo>
                    <a:lnTo>
                      <a:pt x="360" y="136"/>
                    </a:lnTo>
                    <a:lnTo>
                      <a:pt x="346" y="144"/>
                    </a:lnTo>
                    <a:lnTo>
                      <a:pt x="338" y="146"/>
                    </a:lnTo>
                    <a:lnTo>
                      <a:pt x="330" y="148"/>
                    </a:lnTo>
                    <a:lnTo>
                      <a:pt x="326" y="146"/>
                    </a:lnTo>
                    <a:lnTo>
                      <a:pt x="324" y="142"/>
                    </a:lnTo>
                    <a:lnTo>
                      <a:pt x="320" y="140"/>
                    </a:lnTo>
                    <a:lnTo>
                      <a:pt x="312" y="138"/>
                    </a:lnTo>
                    <a:lnTo>
                      <a:pt x="302" y="140"/>
                    </a:lnTo>
                    <a:lnTo>
                      <a:pt x="290" y="142"/>
                    </a:lnTo>
                    <a:lnTo>
                      <a:pt x="280" y="146"/>
                    </a:lnTo>
                    <a:lnTo>
                      <a:pt x="270" y="152"/>
                    </a:lnTo>
                    <a:lnTo>
                      <a:pt x="254" y="162"/>
                    </a:lnTo>
                    <a:lnTo>
                      <a:pt x="240" y="174"/>
                    </a:lnTo>
                    <a:lnTo>
                      <a:pt x="234" y="168"/>
                    </a:lnTo>
                    <a:lnTo>
                      <a:pt x="232" y="162"/>
                    </a:lnTo>
                    <a:lnTo>
                      <a:pt x="230" y="154"/>
                    </a:lnTo>
                    <a:lnTo>
                      <a:pt x="230" y="144"/>
                    </a:lnTo>
                    <a:lnTo>
                      <a:pt x="206" y="144"/>
                    </a:lnTo>
                    <a:lnTo>
                      <a:pt x="208" y="154"/>
                    </a:lnTo>
                    <a:lnTo>
                      <a:pt x="210" y="160"/>
                    </a:lnTo>
                    <a:lnTo>
                      <a:pt x="212" y="168"/>
                    </a:lnTo>
                    <a:lnTo>
                      <a:pt x="214" y="178"/>
                    </a:lnTo>
                    <a:lnTo>
                      <a:pt x="204" y="178"/>
                    </a:lnTo>
                    <a:lnTo>
                      <a:pt x="194" y="180"/>
                    </a:lnTo>
                    <a:lnTo>
                      <a:pt x="186" y="184"/>
                    </a:lnTo>
                    <a:lnTo>
                      <a:pt x="180" y="188"/>
                    </a:lnTo>
                    <a:lnTo>
                      <a:pt x="170" y="198"/>
                    </a:lnTo>
                    <a:lnTo>
                      <a:pt x="160" y="210"/>
                    </a:lnTo>
                    <a:lnTo>
                      <a:pt x="142" y="204"/>
                    </a:lnTo>
                    <a:lnTo>
                      <a:pt x="128" y="202"/>
                    </a:lnTo>
                    <a:lnTo>
                      <a:pt x="136" y="212"/>
                    </a:lnTo>
                    <a:lnTo>
                      <a:pt x="140" y="220"/>
                    </a:lnTo>
                    <a:lnTo>
                      <a:pt x="142" y="224"/>
                    </a:lnTo>
                    <a:lnTo>
                      <a:pt x="128" y="224"/>
                    </a:lnTo>
                    <a:lnTo>
                      <a:pt x="118" y="222"/>
                    </a:lnTo>
                    <a:lnTo>
                      <a:pt x="110" y="216"/>
                    </a:lnTo>
                    <a:lnTo>
                      <a:pt x="102" y="210"/>
                    </a:lnTo>
                    <a:lnTo>
                      <a:pt x="92" y="192"/>
                    </a:lnTo>
                    <a:lnTo>
                      <a:pt x="82" y="178"/>
                    </a:lnTo>
                    <a:lnTo>
                      <a:pt x="92" y="178"/>
                    </a:lnTo>
                    <a:lnTo>
                      <a:pt x="104" y="182"/>
                    </a:lnTo>
                    <a:lnTo>
                      <a:pt x="118" y="184"/>
                    </a:lnTo>
                    <a:lnTo>
                      <a:pt x="134" y="186"/>
                    </a:lnTo>
                    <a:lnTo>
                      <a:pt x="144" y="184"/>
                    </a:lnTo>
                    <a:lnTo>
                      <a:pt x="154" y="182"/>
                    </a:lnTo>
                    <a:lnTo>
                      <a:pt x="170" y="174"/>
                    </a:lnTo>
                    <a:lnTo>
                      <a:pt x="168" y="168"/>
                    </a:lnTo>
                    <a:lnTo>
                      <a:pt x="162" y="162"/>
                    </a:lnTo>
                    <a:lnTo>
                      <a:pt x="156" y="156"/>
                    </a:lnTo>
                    <a:lnTo>
                      <a:pt x="150" y="152"/>
                    </a:lnTo>
                    <a:lnTo>
                      <a:pt x="130" y="146"/>
                    </a:lnTo>
                    <a:lnTo>
                      <a:pt x="108" y="140"/>
                    </a:lnTo>
                    <a:lnTo>
                      <a:pt x="60" y="132"/>
                    </a:lnTo>
                    <a:lnTo>
                      <a:pt x="40" y="126"/>
                    </a:lnTo>
                    <a:lnTo>
                      <a:pt x="32" y="122"/>
                    </a:lnTo>
                    <a:lnTo>
                      <a:pt x="26" y="118"/>
                    </a:lnTo>
                    <a:lnTo>
                      <a:pt x="26" y="130"/>
                    </a:lnTo>
                    <a:lnTo>
                      <a:pt x="8" y="134"/>
                    </a:lnTo>
                    <a:lnTo>
                      <a:pt x="2" y="138"/>
                    </a:lnTo>
                    <a:lnTo>
                      <a:pt x="2" y="142"/>
                    </a:lnTo>
                    <a:lnTo>
                      <a:pt x="0" y="146"/>
                    </a:lnTo>
                    <a:lnTo>
                      <a:pt x="2" y="150"/>
                    </a:lnTo>
                    <a:lnTo>
                      <a:pt x="4" y="152"/>
                    </a:lnTo>
                    <a:lnTo>
                      <a:pt x="12" y="154"/>
                    </a:lnTo>
                    <a:lnTo>
                      <a:pt x="20" y="156"/>
                    </a:lnTo>
                    <a:lnTo>
                      <a:pt x="22" y="158"/>
                    </a:lnTo>
                    <a:lnTo>
                      <a:pt x="22" y="160"/>
                    </a:lnTo>
                    <a:lnTo>
                      <a:pt x="22" y="164"/>
                    </a:lnTo>
                    <a:lnTo>
                      <a:pt x="20" y="168"/>
                    </a:lnTo>
                    <a:lnTo>
                      <a:pt x="16" y="170"/>
                    </a:lnTo>
                    <a:lnTo>
                      <a:pt x="16" y="174"/>
                    </a:lnTo>
                    <a:lnTo>
                      <a:pt x="16" y="176"/>
                    </a:lnTo>
                    <a:lnTo>
                      <a:pt x="18" y="178"/>
                    </a:lnTo>
                    <a:lnTo>
                      <a:pt x="20" y="176"/>
                    </a:lnTo>
                    <a:lnTo>
                      <a:pt x="26" y="174"/>
                    </a:lnTo>
                    <a:lnTo>
                      <a:pt x="26" y="186"/>
                    </a:lnTo>
                    <a:lnTo>
                      <a:pt x="30" y="198"/>
                    </a:lnTo>
                    <a:lnTo>
                      <a:pt x="34" y="206"/>
                    </a:lnTo>
                    <a:lnTo>
                      <a:pt x="36" y="210"/>
                    </a:lnTo>
                    <a:lnTo>
                      <a:pt x="40" y="212"/>
                    </a:lnTo>
                    <a:lnTo>
                      <a:pt x="40" y="216"/>
                    </a:lnTo>
                    <a:lnTo>
                      <a:pt x="42" y="222"/>
                    </a:lnTo>
                    <a:lnTo>
                      <a:pt x="44" y="226"/>
                    </a:lnTo>
                    <a:lnTo>
                      <a:pt x="44" y="232"/>
                    </a:lnTo>
                    <a:lnTo>
                      <a:pt x="54" y="238"/>
                    </a:lnTo>
                    <a:lnTo>
                      <a:pt x="62" y="244"/>
                    </a:lnTo>
                    <a:lnTo>
                      <a:pt x="62" y="256"/>
                    </a:lnTo>
                    <a:lnTo>
                      <a:pt x="50" y="258"/>
                    </a:lnTo>
                    <a:lnTo>
                      <a:pt x="42" y="264"/>
                    </a:lnTo>
                    <a:lnTo>
                      <a:pt x="30" y="278"/>
                    </a:lnTo>
                    <a:lnTo>
                      <a:pt x="36" y="284"/>
                    </a:lnTo>
                    <a:lnTo>
                      <a:pt x="40" y="286"/>
                    </a:lnTo>
                    <a:lnTo>
                      <a:pt x="44" y="288"/>
                    </a:lnTo>
                    <a:lnTo>
                      <a:pt x="36" y="296"/>
                    </a:lnTo>
                    <a:lnTo>
                      <a:pt x="30" y="302"/>
                    </a:lnTo>
                    <a:lnTo>
                      <a:pt x="24" y="304"/>
                    </a:lnTo>
                    <a:lnTo>
                      <a:pt x="22" y="314"/>
                    </a:lnTo>
                    <a:lnTo>
                      <a:pt x="16" y="316"/>
                    </a:lnTo>
                    <a:lnTo>
                      <a:pt x="18" y="322"/>
                    </a:lnTo>
                    <a:lnTo>
                      <a:pt x="22" y="332"/>
                    </a:lnTo>
                    <a:lnTo>
                      <a:pt x="28" y="342"/>
                    </a:lnTo>
                    <a:lnTo>
                      <a:pt x="32" y="352"/>
                    </a:lnTo>
                    <a:lnTo>
                      <a:pt x="34" y="362"/>
                    </a:lnTo>
                    <a:lnTo>
                      <a:pt x="34" y="364"/>
                    </a:lnTo>
                    <a:lnTo>
                      <a:pt x="36" y="364"/>
                    </a:lnTo>
                    <a:lnTo>
                      <a:pt x="38" y="364"/>
                    </a:lnTo>
                    <a:lnTo>
                      <a:pt x="46" y="362"/>
                    </a:lnTo>
                    <a:lnTo>
                      <a:pt x="54" y="358"/>
                    </a:lnTo>
                    <a:lnTo>
                      <a:pt x="64" y="362"/>
                    </a:lnTo>
                    <a:lnTo>
                      <a:pt x="74" y="362"/>
                    </a:lnTo>
                    <a:lnTo>
                      <a:pt x="86" y="362"/>
                    </a:lnTo>
                    <a:lnTo>
                      <a:pt x="96" y="374"/>
                    </a:lnTo>
                    <a:lnTo>
                      <a:pt x="96" y="384"/>
                    </a:lnTo>
                    <a:lnTo>
                      <a:pt x="102" y="388"/>
                    </a:lnTo>
                    <a:lnTo>
                      <a:pt x="108" y="398"/>
                    </a:lnTo>
                    <a:lnTo>
                      <a:pt x="112" y="402"/>
                    </a:lnTo>
                    <a:lnTo>
                      <a:pt x="116" y="402"/>
                    </a:lnTo>
                    <a:lnTo>
                      <a:pt x="122" y="404"/>
                    </a:lnTo>
                    <a:lnTo>
                      <a:pt x="122" y="402"/>
                    </a:lnTo>
                    <a:lnTo>
                      <a:pt x="124" y="412"/>
                    </a:lnTo>
                    <a:lnTo>
                      <a:pt x="118" y="414"/>
                    </a:lnTo>
                    <a:lnTo>
                      <a:pt x="104" y="416"/>
                    </a:lnTo>
                    <a:lnTo>
                      <a:pt x="110" y="432"/>
                    </a:lnTo>
                    <a:lnTo>
                      <a:pt x="122" y="434"/>
                    </a:lnTo>
                    <a:lnTo>
                      <a:pt x="142" y="428"/>
                    </a:lnTo>
                    <a:lnTo>
                      <a:pt x="154" y="436"/>
                    </a:lnTo>
                    <a:lnTo>
                      <a:pt x="154" y="444"/>
                    </a:lnTo>
                    <a:lnTo>
                      <a:pt x="154" y="452"/>
                    </a:lnTo>
                    <a:lnTo>
                      <a:pt x="172" y="452"/>
                    </a:lnTo>
                    <a:lnTo>
                      <a:pt x="176" y="466"/>
                    </a:lnTo>
                    <a:lnTo>
                      <a:pt x="188" y="468"/>
                    </a:lnTo>
                    <a:lnTo>
                      <a:pt x="192" y="472"/>
                    </a:lnTo>
                    <a:lnTo>
                      <a:pt x="208" y="468"/>
                    </a:lnTo>
                    <a:lnTo>
                      <a:pt x="212" y="476"/>
                    </a:lnTo>
                    <a:lnTo>
                      <a:pt x="222" y="478"/>
                    </a:lnTo>
                    <a:lnTo>
                      <a:pt x="230" y="480"/>
                    </a:lnTo>
                    <a:lnTo>
                      <a:pt x="240" y="482"/>
                    </a:lnTo>
                    <a:lnTo>
                      <a:pt x="246" y="484"/>
                    </a:lnTo>
                    <a:lnTo>
                      <a:pt x="252" y="486"/>
                    </a:lnTo>
                    <a:lnTo>
                      <a:pt x="254" y="488"/>
                    </a:lnTo>
                    <a:lnTo>
                      <a:pt x="254" y="490"/>
                    </a:lnTo>
                    <a:lnTo>
                      <a:pt x="252" y="492"/>
                    </a:lnTo>
                    <a:lnTo>
                      <a:pt x="248" y="498"/>
                    </a:lnTo>
                    <a:lnTo>
                      <a:pt x="252" y="506"/>
                    </a:lnTo>
                    <a:lnTo>
                      <a:pt x="254" y="514"/>
                    </a:lnTo>
                    <a:lnTo>
                      <a:pt x="254" y="518"/>
                    </a:lnTo>
                    <a:lnTo>
                      <a:pt x="236" y="518"/>
                    </a:lnTo>
                    <a:lnTo>
                      <a:pt x="228" y="526"/>
                    </a:lnTo>
                    <a:lnTo>
                      <a:pt x="228" y="534"/>
                    </a:lnTo>
                    <a:lnTo>
                      <a:pt x="242" y="536"/>
                    </a:lnTo>
                    <a:lnTo>
                      <a:pt x="232" y="542"/>
                    </a:lnTo>
                    <a:lnTo>
                      <a:pt x="222" y="546"/>
                    </a:lnTo>
                    <a:lnTo>
                      <a:pt x="230" y="556"/>
                    </a:lnTo>
                    <a:lnTo>
                      <a:pt x="222" y="558"/>
                    </a:lnTo>
                    <a:lnTo>
                      <a:pt x="222" y="570"/>
                    </a:lnTo>
                    <a:lnTo>
                      <a:pt x="208" y="572"/>
                    </a:lnTo>
                    <a:lnTo>
                      <a:pt x="212" y="576"/>
                    </a:lnTo>
                    <a:lnTo>
                      <a:pt x="216" y="580"/>
                    </a:lnTo>
                    <a:lnTo>
                      <a:pt x="222" y="584"/>
                    </a:lnTo>
                    <a:lnTo>
                      <a:pt x="234" y="586"/>
                    </a:lnTo>
                    <a:lnTo>
                      <a:pt x="258" y="604"/>
                    </a:lnTo>
                    <a:lnTo>
                      <a:pt x="268" y="604"/>
                    </a:lnTo>
                    <a:lnTo>
                      <a:pt x="280" y="604"/>
                    </a:lnTo>
                    <a:lnTo>
                      <a:pt x="292" y="608"/>
                    </a:lnTo>
                    <a:lnTo>
                      <a:pt x="306" y="610"/>
                    </a:lnTo>
                    <a:lnTo>
                      <a:pt x="316" y="612"/>
                    </a:lnTo>
                    <a:lnTo>
                      <a:pt x="328" y="620"/>
                    </a:lnTo>
                    <a:lnTo>
                      <a:pt x="342" y="620"/>
                    </a:lnTo>
                    <a:lnTo>
                      <a:pt x="360" y="626"/>
                    </a:lnTo>
                    <a:lnTo>
                      <a:pt x="364" y="634"/>
                    </a:lnTo>
                    <a:lnTo>
                      <a:pt x="374" y="636"/>
                    </a:lnTo>
                    <a:lnTo>
                      <a:pt x="380" y="640"/>
                    </a:lnTo>
                    <a:lnTo>
                      <a:pt x="382" y="640"/>
                    </a:lnTo>
                    <a:lnTo>
                      <a:pt x="388" y="644"/>
                    </a:lnTo>
                    <a:lnTo>
                      <a:pt x="388" y="648"/>
                    </a:lnTo>
                    <a:lnTo>
                      <a:pt x="390" y="650"/>
                    </a:lnTo>
                    <a:lnTo>
                      <a:pt x="398" y="650"/>
                    </a:lnTo>
                    <a:lnTo>
                      <a:pt x="404" y="644"/>
                    </a:lnTo>
                    <a:lnTo>
                      <a:pt x="408" y="642"/>
                    </a:lnTo>
                    <a:lnTo>
                      <a:pt x="396" y="622"/>
                    </a:lnTo>
                    <a:lnTo>
                      <a:pt x="390" y="612"/>
                    </a:lnTo>
                    <a:lnTo>
                      <a:pt x="384" y="600"/>
                    </a:lnTo>
                    <a:lnTo>
                      <a:pt x="376" y="592"/>
                    </a:lnTo>
                    <a:lnTo>
                      <a:pt x="370" y="590"/>
                    </a:lnTo>
                    <a:lnTo>
                      <a:pt x="370" y="582"/>
                    </a:lnTo>
                    <a:lnTo>
                      <a:pt x="376" y="566"/>
                    </a:lnTo>
                    <a:lnTo>
                      <a:pt x="378" y="564"/>
                    </a:lnTo>
                    <a:lnTo>
                      <a:pt x="380" y="564"/>
                    </a:lnTo>
                    <a:lnTo>
                      <a:pt x="386" y="562"/>
                    </a:lnTo>
                    <a:lnTo>
                      <a:pt x="394" y="556"/>
                    </a:lnTo>
                    <a:lnTo>
                      <a:pt x="402" y="548"/>
                    </a:lnTo>
                    <a:lnTo>
                      <a:pt x="398" y="542"/>
                    </a:lnTo>
                    <a:lnTo>
                      <a:pt x="392" y="534"/>
                    </a:lnTo>
                    <a:lnTo>
                      <a:pt x="384" y="520"/>
                    </a:lnTo>
                    <a:lnTo>
                      <a:pt x="368" y="520"/>
                    </a:lnTo>
                    <a:lnTo>
                      <a:pt x="368" y="510"/>
                    </a:lnTo>
                    <a:lnTo>
                      <a:pt x="362" y="512"/>
                    </a:lnTo>
                    <a:lnTo>
                      <a:pt x="358" y="512"/>
                    </a:lnTo>
                    <a:lnTo>
                      <a:pt x="358" y="510"/>
                    </a:lnTo>
                    <a:lnTo>
                      <a:pt x="358" y="508"/>
                    </a:lnTo>
                    <a:lnTo>
                      <a:pt x="358" y="496"/>
                    </a:lnTo>
                    <a:lnTo>
                      <a:pt x="358" y="494"/>
                    </a:lnTo>
                    <a:lnTo>
                      <a:pt x="358" y="478"/>
                    </a:lnTo>
                    <a:lnTo>
                      <a:pt x="368" y="468"/>
                    </a:lnTo>
                    <a:lnTo>
                      <a:pt x="376" y="480"/>
                    </a:lnTo>
                    <a:lnTo>
                      <a:pt x="386" y="476"/>
                    </a:lnTo>
                    <a:lnTo>
                      <a:pt x="384" y="462"/>
                    </a:lnTo>
                    <a:lnTo>
                      <a:pt x="408" y="442"/>
                    </a:lnTo>
                    <a:lnTo>
                      <a:pt x="432" y="446"/>
                    </a:lnTo>
                    <a:lnTo>
                      <a:pt x="450" y="452"/>
                    </a:lnTo>
                    <a:lnTo>
                      <a:pt x="466" y="464"/>
                    </a:lnTo>
                    <a:lnTo>
                      <a:pt x="476" y="462"/>
                    </a:lnTo>
                    <a:lnTo>
                      <a:pt x="488" y="466"/>
                    </a:lnTo>
                    <a:lnTo>
                      <a:pt x="494" y="458"/>
                    </a:lnTo>
                    <a:lnTo>
                      <a:pt x="528" y="458"/>
                    </a:lnTo>
                    <a:lnTo>
                      <a:pt x="540" y="466"/>
                    </a:lnTo>
                    <a:lnTo>
                      <a:pt x="574" y="464"/>
                    </a:lnTo>
                    <a:lnTo>
                      <a:pt x="574" y="452"/>
                    </a:lnTo>
                    <a:lnTo>
                      <a:pt x="550" y="442"/>
                    </a:lnTo>
                    <a:lnTo>
                      <a:pt x="556" y="434"/>
                    </a:lnTo>
                    <a:lnTo>
                      <a:pt x="556" y="422"/>
                    </a:lnTo>
                    <a:lnTo>
                      <a:pt x="572" y="420"/>
                    </a:lnTo>
                    <a:lnTo>
                      <a:pt x="558" y="414"/>
                    </a:lnTo>
                    <a:lnTo>
                      <a:pt x="552" y="400"/>
                    </a:lnTo>
                    <a:lnTo>
                      <a:pt x="574" y="400"/>
                    </a:lnTo>
                    <a:lnTo>
                      <a:pt x="648" y="386"/>
                    </a:lnTo>
                    <a:lnTo>
                      <a:pt x="658" y="374"/>
                    </a:lnTo>
                    <a:lnTo>
                      <a:pt x="688" y="378"/>
                    </a:lnTo>
                    <a:lnTo>
                      <a:pt x="700" y="398"/>
                    </a:lnTo>
                    <a:lnTo>
                      <a:pt x="736" y="402"/>
                    </a:lnTo>
                    <a:lnTo>
                      <a:pt x="736" y="410"/>
                    </a:lnTo>
                    <a:lnTo>
                      <a:pt x="754" y="410"/>
                    </a:lnTo>
                    <a:lnTo>
                      <a:pt x="772" y="394"/>
                    </a:lnTo>
                    <a:lnTo>
                      <a:pt x="782" y="394"/>
                    </a:lnTo>
                    <a:lnTo>
                      <a:pt x="782" y="402"/>
                    </a:lnTo>
                    <a:lnTo>
                      <a:pt x="800" y="412"/>
                    </a:lnTo>
                    <a:lnTo>
                      <a:pt x="856" y="462"/>
                    </a:lnTo>
                    <a:lnTo>
                      <a:pt x="864" y="464"/>
                    </a:lnTo>
                    <a:lnTo>
                      <a:pt x="864" y="454"/>
                    </a:lnTo>
                    <a:lnTo>
                      <a:pt x="876" y="456"/>
                    </a:lnTo>
                    <a:lnTo>
                      <a:pt x="878" y="464"/>
                    </a:lnTo>
                    <a:lnTo>
                      <a:pt x="898" y="468"/>
                    </a:lnTo>
                    <a:lnTo>
                      <a:pt x="906" y="458"/>
                    </a:lnTo>
                    <a:lnTo>
                      <a:pt x="948" y="486"/>
                    </a:lnTo>
                    <a:lnTo>
                      <a:pt x="970" y="49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4" name="Freeform 119"/>
              <p:cNvSpPr>
                <a:spLocks/>
              </p:cNvSpPr>
              <p:nvPr/>
            </p:nvSpPr>
            <p:spPr bwMode="auto">
              <a:xfrm>
                <a:off x="4978245" y="1530722"/>
                <a:ext cx="248605" cy="159362"/>
              </a:xfrm>
              <a:custGeom>
                <a:avLst/>
                <a:gdLst/>
                <a:ahLst/>
                <a:cxnLst>
                  <a:cxn ang="0">
                    <a:pos x="40" y="100"/>
                  </a:cxn>
                  <a:cxn ang="0">
                    <a:pos x="36" y="98"/>
                  </a:cxn>
                  <a:cxn ang="0">
                    <a:pos x="32" y="92"/>
                  </a:cxn>
                  <a:cxn ang="0">
                    <a:pos x="24" y="82"/>
                  </a:cxn>
                  <a:cxn ang="0">
                    <a:pos x="16" y="82"/>
                  </a:cxn>
                  <a:cxn ang="0">
                    <a:pos x="8" y="82"/>
                  </a:cxn>
                  <a:cxn ang="0">
                    <a:pos x="4" y="80"/>
                  </a:cxn>
                  <a:cxn ang="0">
                    <a:pos x="0" y="78"/>
                  </a:cxn>
                  <a:cxn ang="0">
                    <a:pos x="0" y="74"/>
                  </a:cxn>
                  <a:cxn ang="0">
                    <a:pos x="4" y="72"/>
                  </a:cxn>
                  <a:cxn ang="0">
                    <a:pos x="6" y="70"/>
                  </a:cxn>
                  <a:cxn ang="0">
                    <a:pos x="10" y="64"/>
                  </a:cxn>
                  <a:cxn ang="0">
                    <a:pos x="12" y="58"/>
                  </a:cxn>
                  <a:cxn ang="0">
                    <a:pos x="16" y="58"/>
                  </a:cxn>
                  <a:cxn ang="0">
                    <a:pos x="22" y="56"/>
                  </a:cxn>
                  <a:cxn ang="0">
                    <a:pos x="24" y="44"/>
                  </a:cxn>
                  <a:cxn ang="0">
                    <a:pos x="26" y="36"/>
                  </a:cxn>
                  <a:cxn ang="0">
                    <a:pos x="32" y="30"/>
                  </a:cxn>
                  <a:cxn ang="0">
                    <a:pos x="38" y="24"/>
                  </a:cxn>
                  <a:cxn ang="0">
                    <a:pos x="54" y="18"/>
                  </a:cxn>
                  <a:cxn ang="0">
                    <a:pos x="72" y="10"/>
                  </a:cxn>
                  <a:cxn ang="0">
                    <a:pos x="106" y="10"/>
                  </a:cxn>
                  <a:cxn ang="0">
                    <a:pos x="122" y="2"/>
                  </a:cxn>
                  <a:cxn ang="0">
                    <a:pos x="130" y="0"/>
                  </a:cxn>
                  <a:cxn ang="0">
                    <a:pos x="140" y="0"/>
                  </a:cxn>
                  <a:cxn ang="0">
                    <a:pos x="150" y="0"/>
                  </a:cxn>
                  <a:cxn ang="0">
                    <a:pos x="156" y="2"/>
                  </a:cxn>
                  <a:cxn ang="0">
                    <a:pos x="156" y="6"/>
                  </a:cxn>
                  <a:cxn ang="0">
                    <a:pos x="154" y="10"/>
                  </a:cxn>
                  <a:cxn ang="0">
                    <a:pos x="148" y="12"/>
                  </a:cxn>
                  <a:cxn ang="0">
                    <a:pos x="132" y="16"/>
                  </a:cxn>
                  <a:cxn ang="0">
                    <a:pos x="92" y="28"/>
                  </a:cxn>
                  <a:cxn ang="0">
                    <a:pos x="74" y="34"/>
                  </a:cxn>
                  <a:cxn ang="0">
                    <a:pos x="58" y="42"/>
                  </a:cxn>
                  <a:cxn ang="0">
                    <a:pos x="54" y="48"/>
                  </a:cxn>
                  <a:cxn ang="0">
                    <a:pos x="48" y="54"/>
                  </a:cxn>
                  <a:cxn ang="0">
                    <a:pos x="44" y="60"/>
                  </a:cxn>
                  <a:cxn ang="0">
                    <a:pos x="42" y="66"/>
                  </a:cxn>
                  <a:cxn ang="0">
                    <a:pos x="44" y="74"/>
                  </a:cxn>
                  <a:cxn ang="0">
                    <a:pos x="48" y="80"/>
                  </a:cxn>
                  <a:cxn ang="0">
                    <a:pos x="52" y="84"/>
                  </a:cxn>
                  <a:cxn ang="0">
                    <a:pos x="58" y="86"/>
                  </a:cxn>
                  <a:cxn ang="0">
                    <a:pos x="72" y="92"/>
                  </a:cxn>
                  <a:cxn ang="0">
                    <a:pos x="78" y="94"/>
                  </a:cxn>
                  <a:cxn ang="0">
                    <a:pos x="82" y="98"/>
                  </a:cxn>
                  <a:cxn ang="0">
                    <a:pos x="72" y="98"/>
                  </a:cxn>
                  <a:cxn ang="0">
                    <a:pos x="62" y="98"/>
                  </a:cxn>
                  <a:cxn ang="0">
                    <a:pos x="40" y="100"/>
                  </a:cxn>
                </a:cxnLst>
                <a:rect l="0" t="0" r="r" b="b"/>
                <a:pathLst>
                  <a:path w="156" h="100">
                    <a:moveTo>
                      <a:pt x="40" y="100"/>
                    </a:moveTo>
                    <a:lnTo>
                      <a:pt x="36" y="98"/>
                    </a:lnTo>
                    <a:lnTo>
                      <a:pt x="32" y="92"/>
                    </a:lnTo>
                    <a:lnTo>
                      <a:pt x="24" y="82"/>
                    </a:lnTo>
                    <a:lnTo>
                      <a:pt x="16" y="82"/>
                    </a:lnTo>
                    <a:lnTo>
                      <a:pt x="8" y="82"/>
                    </a:lnTo>
                    <a:lnTo>
                      <a:pt x="4" y="80"/>
                    </a:lnTo>
                    <a:lnTo>
                      <a:pt x="0" y="78"/>
                    </a:lnTo>
                    <a:lnTo>
                      <a:pt x="0" y="74"/>
                    </a:lnTo>
                    <a:lnTo>
                      <a:pt x="4" y="72"/>
                    </a:lnTo>
                    <a:lnTo>
                      <a:pt x="6" y="70"/>
                    </a:lnTo>
                    <a:lnTo>
                      <a:pt x="10" y="64"/>
                    </a:lnTo>
                    <a:lnTo>
                      <a:pt x="12" y="58"/>
                    </a:lnTo>
                    <a:lnTo>
                      <a:pt x="16" y="58"/>
                    </a:lnTo>
                    <a:lnTo>
                      <a:pt x="22" y="56"/>
                    </a:lnTo>
                    <a:lnTo>
                      <a:pt x="24" y="44"/>
                    </a:lnTo>
                    <a:lnTo>
                      <a:pt x="26" y="36"/>
                    </a:lnTo>
                    <a:lnTo>
                      <a:pt x="32" y="30"/>
                    </a:lnTo>
                    <a:lnTo>
                      <a:pt x="38" y="24"/>
                    </a:lnTo>
                    <a:lnTo>
                      <a:pt x="54" y="18"/>
                    </a:lnTo>
                    <a:lnTo>
                      <a:pt x="72" y="10"/>
                    </a:lnTo>
                    <a:lnTo>
                      <a:pt x="106" y="10"/>
                    </a:lnTo>
                    <a:lnTo>
                      <a:pt x="122" y="2"/>
                    </a:lnTo>
                    <a:lnTo>
                      <a:pt x="130" y="0"/>
                    </a:lnTo>
                    <a:lnTo>
                      <a:pt x="140" y="0"/>
                    </a:lnTo>
                    <a:lnTo>
                      <a:pt x="150" y="0"/>
                    </a:lnTo>
                    <a:lnTo>
                      <a:pt x="156" y="2"/>
                    </a:lnTo>
                    <a:lnTo>
                      <a:pt x="156" y="6"/>
                    </a:lnTo>
                    <a:lnTo>
                      <a:pt x="154" y="10"/>
                    </a:lnTo>
                    <a:lnTo>
                      <a:pt x="148" y="12"/>
                    </a:lnTo>
                    <a:lnTo>
                      <a:pt x="132" y="16"/>
                    </a:lnTo>
                    <a:lnTo>
                      <a:pt x="92" y="28"/>
                    </a:lnTo>
                    <a:lnTo>
                      <a:pt x="74" y="34"/>
                    </a:lnTo>
                    <a:lnTo>
                      <a:pt x="58" y="42"/>
                    </a:lnTo>
                    <a:lnTo>
                      <a:pt x="54" y="48"/>
                    </a:lnTo>
                    <a:lnTo>
                      <a:pt x="48" y="54"/>
                    </a:lnTo>
                    <a:lnTo>
                      <a:pt x="44" y="60"/>
                    </a:lnTo>
                    <a:lnTo>
                      <a:pt x="42" y="66"/>
                    </a:lnTo>
                    <a:lnTo>
                      <a:pt x="44" y="74"/>
                    </a:lnTo>
                    <a:lnTo>
                      <a:pt x="48" y="80"/>
                    </a:lnTo>
                    <a:lnTo>
                      <a:pt x="52" y="84"/>
                    </a:lnTo>
                    <a:lnTo>
                      <a:pt x="58" y="86"/>
                    </a:lnTo>
                    <a:lnTo>
                      <a:pt x="72" y="92"/>
                    </a:lnTo>
                    <a:lnTo>
                      <a:pt x="78" y="94"/>
                    </a:lnTo>
                    <a:lnTo>
                      <a:pt x="82" y="98"/>
                    </a:lnTo>
                    <a:lnTo>
                      <a:pt x="72" y="98"/>
                    </a:lnTo>
                    <a:lnTo>
                      <a:pt x="62" y="98"/>
                    </a:lnTo>
                    <a:lnTo>
                      <a:pt x="40" y="10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5" name="Freeform 120"/>
              <p:cNvSpPr>
                <a:spLocks/>
              </p:cNvSpPr>
              <p:nvPr/>
            </p:nvSpPr>
            <p:spPr bwMode="auto">
              <a:xfrm>
                <a:off x="5545575" y="1441479"/>
                <a:ext cx="178486" cy="50996"/>
              </a:xfrm>
              <a:custGeom>
                <a:avLst/>
                <a:gdLst/>
                <a:ahLst/>
                <a:cxnLst>
                  <a:cxn ang="0">
                    <a:pos x="112" y="28"/>
                  </a:cxn>
                  <a:cxn ang="0">
                    <a:pos x="104" y="30"/>
                  </a:cxn>
                  <a:cxn ang="0">
                    <a:pos x="98" y="30"/>
                  </a:cxn>
                  <a:cxn ang="0">
                    <a:pos x="88" y="28"/>
                  </a:cxn>
                  <a:cxn ang="0">
                    <a:pos x="86" y="30"/>
                  </a:cxn>
                  <a:cxn ang="0">
                    <a:pos x="84" y="32"/>
                  </a:cxn>
                  <a:cxn ang="0">
                    <a:pos x="82" y="32"/>
                  </a:cxn>
                  <a:cxn ang="0">
                    <a:pos x="68" y="30"/>
                  </a:cxn>
                  <a:cxn ang="0">
                    <a:pos x="52" y="26"/>
                  </a:cxn>
                  <a:cxn ang="0">
                    <a:pos x="46" y="24"/>
                  </a:cxn>
                  <a:cxn ang="0">
                    <a:pos x="40" y="20"/>
                  </a:cxn>
                  <a:cxn ang="0">
                    <a:pos x="38" y="16"/>
                  </a:cxn>
                  <a:cxn ang="0">
                    <a:pos x="38" y="10"/>
                  </a:cxn>
                  <a:cxn ang="0">
                    <a:pos x="20" y="10"/>
                  </a:cxn>
                  <a:cxn ang="0">
                    <a:pos x="10" y="10"/>
                  </a:cxn>
                  <a:cxn ang="0">
                    <a:pos x="4" y="8"/>
                  </a:cxn>
                  <a:cxn ang="0">
                    <a:pos x="2" y="6"/>
                  </a:cxn>
                  <a:cxn ang="0">
                    <a:pos x="0" y="4"/>
                  </a:cxn>
                  <a:cxn ang="0">
                    <a:pos x="2" y="2"/>
                  </a:cxn>
                  <a:cxn ang="0">
                    <a:pos x="4" y="2"/>
                  </a:cxn>
                  <a:cxn ang="0">
                    <a:pos x="12" y="0"/>
                  </a:cxn>
                  <a:cxn ang="0">
                    <a:pos x="26" y="0"/>
                  </a:cxn>
                  <a:cxn ang="0">
                    <a:pos x="36" y="0"/>
                  </a:cxn>
                  <a:cxn ang="0">
                    <a:pos x="46" y="2"/>
                  </a:cxn>
                  <a:cxn ang="0">
                    <a:pos x="54" y="4"/>
                  </a:cxn>
                  <a:cxn ang="0">
                    <a:pos x="58" y="8"/>
                  </a:cxn>
                  <a:cxn ang="0">
                    <a:pos x="58" y="10"/>
                  </a:cxn>
                  <a:cxn ang="0">
                    <a:pos x="50" y="10"/>
                  </a:cxn>
                  <a:cxn ang="0">
                    <a:pos x="64" y="12"/>
                  </a:cxn>
                  <a:cxn ang="0">
                    <a:pos x="70" y="14"/>
                  </a:cxn>
                  <a:cxn ang="0">
                    <a:pos x="74" y="16"/>
                  </a:cxn>
                  <a:cxn ang="0">
                    <a:pos x="78" y="14"/>
                  </a:cxn>
                  <a:cxn ang="0">
                    <a:pos x="82" y="12"/>
                  </a:cxn>
                  <a:cxn ang="0">
                    <a:pos x="92" y="14"/>
                  </a:cxn>
                  <a:cxn ang="0">
                    <a:pos x="98" y="18"/>
                  </a:cxn>
                  <a:cxn ang="0">
                    <a:pos x="108" y="28"/>
                  </a:cxn>
                  <a:cxn ang="0">
                    <a:pos x="112" y="28"/>
                  </a:cxn>
                </a:cxnLst>
                <a:rect l="0" t="0" r="r" b="b"/>
                <a:pathLst>
                  <a:path w="112" h="32">
                    <a:moveTo>
                      <a:pt x="112" y="28"/>
                    </a:moveTo>
                    <a:lnTo>
                      <a:pt x="104" y="30"/>
                    </a:lnTo>
                    <a:lnTo>
                      <a:pt x="98" y="30"/>
                    </a:lnTo>
                    <a:lnTo>
                      <a:pt x="88" y="28"/>
                    </a:lnTo>
                    <a:lnTo>
                      <a:pt x="86" y="30"/>
                    </a:lnTo>
                    <a:lnTo>
                      <a:pt x="84" y="32"/>
                    </a:lnTo>
                    <a:lnTo>
                      <a:pt x="82" y="32"/>
                    </a:lnTo>
                    <a:lnTo>
                      <a:pt x="68" y="30"/>
                    </a:lnTo>
                    <a:lnTo>
                      <a:pt x="52" y="26"/>
                    </a:lnTo>
                    <a:lnTo>
                      <a:pt x="46" y="24"/>
                    </a:lnTo>
                    <a:lnTo>
                      <a:pt x="40" y="20"/>
                    </a:lnTo>
                    <a:lnTo>
                      <a:pt x="38" y="16"/>
                    </a:lnTo>
                    <a:lnTo>
                      <a:pt x="38" y="10"/>
                    </a:lnTo>
                    <a:lnTo>
                      <a:pt x="20" y="10"/>
                    </a:lnTo>
                    <a:lnTo>
                      <a:pt x="10" y="10"/>
                    </a:lnTo>
                    <a:lnTo>
                      <a:pt x="4" y="8"/>
                    </a:lnTo>
                    <a:lnTo>
                      <a:pt x="2" y="6"/>
                    </a:lnTo>
                    <a:lnTo>
                      <a:pt x="0" y="4"/>
                    </a:lnTo>
                    <a:lnTo>
                      <a:pt x="2" y="2"/>
                    </a:lnTo>
                    <a:lnTo>
                      <a:pt x="4" y="2"/>
                    </a:lnTo>
                    <a:lnTo>
                      <a:pt x="12" y="0"/>
                    </a:lnTo>
                    <a:lnTo>
                      <a:pt x="26" y="0"/>
                    </a:lnTo>
                    <a:lnTo>
                      <a:pt x="36" y="0"/>
                    </a:lnTo>
                    <a:lnTo>
                      <a:pt x="46" y="2"/>
                    </a:lnTo>
                    <a:lnTo>
                      <a:pt x="54" y="4"/>
                    </a:lnTo>
                    <a:lnTo>
                      <a:pt x="58" y="8"/>
                    </a:lnTo>
                    <a:lnTo>
                      <a:pt x="58" y="10"/>
                    </a:lnTo>
                    <a:lnTo>
                      <a:pt x="50" y="10"/>
                    </a:lnTo>
                    <a:lnTo>
                      <a:pt x="64" y="12"/>
                    </a:lnTo>
                    <a:lnTo>
                      <a:pt x="70" y="14"/>
                    </a:lnTo>
                    <a:lnTo>
                      <a:pt x="74" y="16"/>
                    </a:lnTo>
                    <a:lnTo>
                      <a:pt x="78" y="14"/>
                    </a:lnTo>
                    <a:lnTo>
                      <a:pt x="82" y="12"/>
                    </a:lnTo>
                    <a:lnTo>
                      <a:pt x="92" y="14"/>
                    </a:lnTo>
                    <a:lnTo>
                      <a:pt x="98" y="18"/>
                    </a:lnTo>
                    <a:lnTo>
                      <a:pt x="108" y="28"/>
                    </a:lnTo>
                    <a:lnTo>
                      <a:pt x="112" y="2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6" name="Freeform 121"/>
              <p:cNvSpPr>
                <a:spLocks/>
              </p:cNvSpPr>
              <p:nvPr/>
            </p:nvSpPr>
            <p:spPr bwMode="auto">
              <a:xfrm>
                <a:off x="5743184" y="1476539"/>
                <a:ext cx="89243" cy="38247"/>
              </a:xfrm>
              <a:custGeom>
                <a:avLst/>
                <a:gdLst/>
                <a:ahLst/>
                <a:cxnLst>
                  <a:cxn ang="0">
                    <a:pos x="6" y="24"/>
                  </a:cxn>
                  <a:cxn ang="0">
                    <a:pos x="4" y="22"/>
                  </a:cxn>
                  <a:cxn ang="0">
                    <a:pos x="2" y="20"/>
                  </a:cxn>
                  <a:cxn ang="0">
                    <a:pos x="0" y="18"/>
                  </a:cxn>
                  <a:cxn ang="0">
                    <a:pos x="0" y="6"/>
                  </a:cxn>
                  <a:cxn ang="0">
                    <a:pos x="4" y="2"/>
                  </a:cxn>
                  <a:cxn ang="0">
                    <a:pos x="6" y="0"/>
                  </a:cxn>
                  <a:cxn ang="0">
                    <a:pos x="14" y="0"/>
                  </a:cxn>
                  <a:cxn ang="0">
                    <a:pos x="22" y="4"/>
                  </a:cxn>
                  <a:cxn ang="0">
                    <a:pos x="34" y="6"/>
                  </a:cxn>
                  <a:cxn ang="0">
                    <a:pos x="56" y="10"/>
                  </a:cxn>
                  <a:cxn ang="0">
                    <a:pos x="54" y="14"/>
                  </a:cxn>
                  <a:cxn ang="0">
                    <a:pos x="50" y="16"/>
                  </a:cxn>
                  <a:cxn ang="0">
                    <a:pos x="42" y="18"/>
                  </a:cxn>
                  <a:cxn ang="0">
                    <a:pos x="30" y="18"/>
                  </a:cxn>
                  <a:cxn ang="0">
                    <a:pos x="22" y="20"/>
                  </a:cxn>
                  <a:cxn ang="0">
                    <a:pos x="14" y="22"/>
                  </a:cxn>
                  <a:cxn ang="0">
                    <a:pos x="6" y="24"/>
                  </a:cxn>
                </a:cxnLst>
                <a:rect l="0" t="0" r="r" b="b"/>
                <a:pathLst>
                  <a:path w="56" h="24">
                    <a:moveTo>
                      <a:pt x="6" y="24"/>
                    </a:moveTo>
                    <a:lnTo>
                      <a:pt x="4" y="22"/>
                    </a:lnTo>
                    <a:lnTo>
                      <a:pt x="2" y="20"/>
                    </a:lnTo>
                    <a:lnTo>
                      <a:pt x="0" y="18"/>
                    </a:lnTo>
                    <a:lnTo>
                      <a:pt x="0" y="6"/>
                    </a:lnTo>
                    <a:lnTo>
                      <a:pt x="4" y="2"/>
                    </a:lnTo>
                    <a:lnTo>
                      <a:pt x="6" y="0"/>
                    </a:lnTo>
                    <a:lnTo>
                      <a:pt x="14" y="0"/>
                    </a:lnTo>
                    <a:lnTo>
                      <a:pt x="22" y="4"/>
                    </a:lnTo>
                    <a:lnTo>
                      <a:pt x="34" y="6"/>
                    </a:lnTo>
                    <a:lnTo>
                      <a:pt x="56" y="10"/>
                    </a:lnTo>
                    <a:lnTo>
                      <a:pt x="54" y="14"/>
                    </a:lnTo>
                    <a:lnTo>
                      <a:pt x="50" y="16"/>
                    </a:lnTo>
                    <a:lnTo>
                      <a:pt x="42" y="18"/>
                    </a:lnTo>
                    <a:lnTo>
                      <a:pt x="30" y="18"/>
                    </a:lnTo>
                    <a:lnTo>
                      <a:pt x="22" y="20"/>
                    </a:lnTo>
                    <a:lnTo>
                      <a:pt x="14" y="22"/>
                    </a:lnTo>
                    <a:lnTo>
                      <a:pt x="6"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7" name="Freeform 122"/>
              <p:cNvSpPr>
                <a:spLocks/>
              </p:cNvSpPr>
              <p:nvPr/>
            </p:nvSpPr>
            <p:spPr bwMode="auto">
              <a:xfrm>
                <a:off x="6501748" y="1546658"/>
                <a:ext cx="159362" cy="31872"/>
              </a:xfrm>
              <a:custGeom>
                <a:avLst/>
                <a:gdLst/>
                <a:ahLst/>
                <a:cxnLst>
                  <a:cxn ang="0">
                    <a:pos x="78" y="14"/>
                  </a:cxn>
                  <a:cxn ang="0">
                    <a:pos x="78" y="20"/>
                  </a:cxn>
                  <a:cxn ang="0">
                    <a:pos x="42" y="20"/>
                  </a:cxn>
                  <a:cxn ang="0">
                    <a:pos x="30" y="20"/>
                  </a:cxn>
                  <a:cxn ang="0">
                    <a:pos x="16" y="20"/>
                  </a:cxn>
                  <a:cxn ang="0">
                    <a:pos x="10" y="18"/>
                  </a:cxn>
                  <a:cxn ang="0">
                    <a:pos x="4" y="14"/>
                  </a:cxn>
                  <a:cxn ang="0">
                    <a:pos x="0" y="12"/>
                  </a:cxn>
                  <a:cxn ang="0">
                    <a:pos x="0" y="6"/>
                  </a:cxn>
                  <a:cxn ang="0">
                    <a:pos x="0" y="4"/>
                  </a:cxn>
                  <a:cxn ang="0">
                    <a:pos x="4" y="2"/>
                  </a:cxn>
                  <a:cxn ang="0">
                    <a:pos x="10" y="0"/>
                  </a:cxn>
                  <a:cxn ang="0">
                    <a:pos x="16" y="0"/>
                  </a:cxn>
                  <a:cxn ang="0">
                    <a:pos x="22" y="4"/>
                  </a:cxn>
                  <a:cxn ang="0">
                    <a:pos x="28" y="6"/>
                  </a:cxn>
                  <a:cxn ang="0">
                    <a:pos x="34" y="6"/>
                  </a:cxn>
                  <a:cxn ang="0">
                    <a:pos x="38" y="6"/>
                  </a:cxn>
                  <a:cxn ang="0">
                    <a:pos x="38" y="4"/>
                  </a:cxn>
                  <a:cxn ang="0">
                    <a:pos x="40" y="2"/>
                  </a:cxn>
                  <a:cxn ang="0">
                    <a:pos x="44" y="2"/>
                  </a:cxn>
                  <a:cxn ang="0">
                    <a:pos x="58" y="2"/>
                  </a:cxn>
                  <a:cxn ang="0">
                    <a:pos x="74" y="4"/>
                  </a:cxn>
                  <a:cxn ang="0">
                    <a:pos x="90" y="8"/>
                  </a:cxn>
                  <a:cxn ang="0">
                    <a:pos x="96" y="10"/>
                  </a:cxn>
                  <a:cxn ang="0">
                    <a:pos x="100" y="14"/>
                  </a:cxn>
                  <a:cxn ang="0">
                    <a:pos x="88" y="18"/>
                  </a:cxn>
                  <a:cxn ang="0">
                    <a:pos x="82" y="18"/>
                  </a:cxn>
                  <a:cxn ang="0">
                    <a:pos x="78" y="14"/>
                  </a:cxn>
                </a:cxnLst>
                <a:rect l="0" t="0" r="r" b="b"/>
                <a:pathLst>
                  <a:path w="100" h="20">
                    <a:moveTo>
                      <a:pt x="78" y="14"/>
                    </a:moveTo>
                    <a:lnTo>
                      <a:pt x="78" y="20"/>
                    </a:lnTo>
                    <a:lnTo>
                      <a:pt x="42" y="20"/>
                    </a:lnTo>
                    <a:lnTo>
                      <a:pt x="30" y="20"/>
                    </a:lnTo>
                    <a:lnTo>
                      <a:pt x="16" y="20"/>
                    </a:lnTo>
                    <a:lnTo>
                      <a:pt x="10" y="18"/>
                    </a:lnTo>
                    <a:lnTo>
                      <a:pt x="4" y="14"/>
                    </a:lnTo>
                    <a:lnTo>
                      <a:pt x="0" y="12"/>
                    </a:lnTo>
                    <a:lnTo>
                      <a:pt x="0" y="6"/>
                    </a:lnTo>
                    <a:lnTo>
                      <a:pt x="0" y="4"/>
                    </a:lnTo>
                    <a:lnTo>
                      <a:pt x="4" y="2"/>
                    </a:lnTo>
                    <a:lnTo>
                      <a:pt x="10" y="0"/>
                    </a:lnTo>
                    <a:lnTo>
                      <a:pt x="16" y="0"/>
                    </a:lnTo>
                    <a:lnTo>
                      <a:pt x="22" y="4"/>
                    </a:lnTo>
                    <a:lnTo>
                      <a:pt x="28" y="6"/>
                    </a:lnTo>
                    <a:lnTo>
                      <a:pt x="34" y="6"/>
                    </a:lnTo>
                    <a:lnTo>
                      <a:pt x="38" y="6"/>
                    </a:lnTo>
                    <a:lnTo>
                      <a:pt x="38" y="4"/>
                    </a:lnTo>
                    <a:lnTo>
                      <a:pt x="40" y="2"/>
                    </a:lnTo>
                    <a:lnTo>
                      <a:pt x="44" y="2"/>
                    </a:lnTo>
                    <a:lnTo>
                      <a:pt x="58" y="2"/>
                    </a:lnTo>
                    <a:lnTo>
                      <a:pt x="74" y="4"/>
                    </a:lnTo>
                    <a:lnTo>
                      <a:pt x="90" y="8"/>
                    </a:lnTo>
                    <a:lnTo>
                      <a:pt x="96" y="10"/>
                    </a:lnTo>
                    <a:lnTo>
                      <a:pt x="100" y="14"/>
                    </a:lnTo>
                    <a:lnTo>
                      <a:pt x="88" y="18"/>
                    </a:lnTo>
                    <a:lnTo>
                      <a:pt x="82" y="18"/>
                    </a:lnTo>
                    <a:lnTo>
                      <a:pt x="78" y="1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8" name="Freeform 123"/>
              <p:cNvSpPr>
                <a:spLocks/>
              </p:cNvSpPr>
              <p:nvPr/>
            </p:nvSpPr>
            <p:spPr bwMode="auto">
              <a:xfrm>
                <a:off x="7477046" y="2419963"/>
                <a:ext cx="140239" cy="117928"/>
              </a:xfrm>
              <a:custGeom>
                <a:avLst/>
                <a:gdLst/>
                <a:ahLst/>
                <a:cxnLst>
                  <a:cxn ang="0">
                    <a:pos x="30" y="56"/>
                  </a:cxn>
                  <a:cxn ang="0">
                    <a:pos x="22" y="58"/>
                  </a:cxn>
                  <a:cxn ang="0">
                    <a:pos x="16" y="60"/>
                  </a:cxn>
                  <a:cxn ang="0">
                    <a:pos x="28" y="66"/>
                  </a:cxn>
                  <a:cxn ang="0">
                    <a:pos x="32" y="68"/>
                  </a:cxn>
                  <a:cxn ang="0">
                    <a:pos x="38" y="74"/>
                  </a:cxn>
                  <a:cxn ang="0">
                    <a:pos x="22" y="74"/>
                  </a:cxn>
                  <a:cxn ang="0">
                    <a:pos x="16" y="66"/>
                  </a:cxn>
                  <a:cxn ang="0">
                    <a:pos x="12" y="62"/>
                  </a:cxn>
                  <a:cxn ang="0">
                    <a:pos x="8" y="60"/>
                  </a:cxn>
                  <a:cxn ang="0">
                    <a:pos x="10" y="54"/>
                  </a:cxn>
                  <a:cxn ang="0">
                    <a:pos x="16" y="50"/>
                  </a:cxn>
                  <a:cxn ang="0">
                    <a:pos x="12" y="46"/>
                  </a:cxn>
                  <a:cxn ang="0">
                    <a:pos x="10" y="42"/>
                  </a:cxn>
                  <a:cxn ang="0">
                    <a:pos x="20" y="42"/>
                  </a:cxn>
                  <a:cxn ang="0">
                    <a:pos x="18" y="36"/>
                  </a:cxn>
                  <a:cxn ang="0">
                    <a:pos x="16" y="30"/>
                  </a:cxn>
                  <a:cxn ang="0">
                    <a:pos x="14" y="16"/>
                  </a:cxn>
                  <a:cxn ang="0">
                    <a:pos x="10" y="12"/>
                  </a:cxn>
                  <a:cxn ang="0">
                    <a:pos x="6" y="8"/>
                  </a:cxn>
                  <a:cxn ang="0">
                    <a:pos x="2" y="4"/>
                  </a:cxn>
                  <a:cxn ang="0">
                    <a:pos x="0" y="0"/>
                  </a:cxn>
                  <a:cxn ang="0">
                    <a:pos x="4" y="0"/>
                  </a:cxn>
                  <a:cxn ang="0">
                    <a:pos x="12" y="4"/>
                  </a:cxn>
                  <a:cxn ang="0">
                    <a:pos x="26" y="14"/>
                  </a:cxn>
                  <a:cxn ang="0">
                    <a:pos x="42" y="24"/>
                  </a:cxn>
                  <a:cxn ang="0">
                    <a:pos x="50" y="26"/>
                  </a:cxn>
                  <a:cxn ang="0">
                    <a:pos x="58" y="28"/>
                  </a:cxn>
                  <a:cxn ang="0">
                    <a:pos x="64" y="28"/>
                  </a:cxn>
                  <a:cxn ang="0">
                    <a:pos x="70" y="26"/>
                  </a:cxn>
                  <a:cxn ang="0">
                    <a:pos x="80" y="22"/>
                  </a:cxn>
                  <a:cxn ang="0">
                    <a:pos x="80" y="32"/>
                  </a:cxn>
                  <a:cxn ang="0">
                    <a:pos x="80" y="36"/>
                  </a:cxn>
                  <a:cxn ang="0">
                    <a:pos x="82" y="38"/>
                  </a:cxn>
                  <a:cxn ang="0">
                    <a:pos x="88" y="44"/>
                  </a:cxn>
                  <a:cxn ang="0">
                    <a:pos x="84" y="46"/>
                  </a:cxn>
                  <a:cxn ang="0">
                    <a:pos x="78" y="48"/>
                  </a:cxn>
                  <a:cxn ang="0">
                    <a:pos x="64" y="50"/>
                  </a:cxn>
                  <a:cxn ang="0">
                    <a:pos x="64" y="66"/>
                  </a:cxn>
                  <a:cxn ang="0">
                    <a:pos x="56" y="64"/>
                  </a:cxn>
                  <a:cxn ang="0">
                    <a:pos x="48" y="60"/>
                  </a:cxn>
                  <a:cxn ang="0">
                    <a:pos x="40" y="58"/>
                  </a:cxn>
                  <a:cxn ang="0">
                    <a:pos x="30" y="56"/>
                  </a:cxn>
                </a:cxnLst>
                <a:rect l="0" t="0" r="r" b="b"/>
                <a:pathLst>
                  <a:path w="88" h="74">
                    <a:moveTo>
                      <a:pt x="30" y="56"/>
                    </a:moveTo>
                    <a:lnTo>
                      <a:pt x="22" y="58"/>
                    </a:lnTo>
                    <a:lnTo>
                      <a:pt x="16" y="60"/>
                    </a:lnTo>
                    <a:lnTo>
                      <a:pt x="28" y="66"/>
                    </a:lnTo>
                    <a:lnTo>
                      <a:pt x="32" y="68"/>
                    </a:lnTo>
                    <a:lnTo>
                      <a:pt x="38" y="74"/>
                    </a:lnTo>
                    <a:lnTo>
                      <a:pt x="22" y="74"/>
                    </a:lnTo>
                    <a:lnTo>
                      <a:pt x="16" y="66"/>
                    </a:lnTo>
                    <a:lnTo>
                      <a:pt x="12" y="62"/>
                    </a:lnTo>
                    <a:lnTo>
                      <a:pt x="8" y="60"/>
                    </a:lnTo>
                    <a:lnTo>
                      <a:pt x="10" y="54"/>
                    </a:lnTo>
                    <a:lnTo>
                      <a:pt x="16" y="50"/>
                    </a:lnTo>
                    <a:lnTo>
                      <a:pt x="12" y="46"/>
                    </a:lnTo>
                    <a:lnTo>
                      <a:pt x="10" y="42"/>
                    </a:lnTo>
                    <a:lnTo>
                      <a:pt x="20" y="42"/>
                    </a:lnTo>
                    <a:lnTo>
                      <a:pt x="18" y="36"/>
                    </a:lnTo>
                    <a:lnTo>
                      <a:pt x="16" y="30"/>
                    </a:lnTo>
                    <a:lnTo>
                      <a:pt x="14" y="16"/>
                    </a:lnTo>
                    <a:lnTo>
                      <a:pt x="10" y="12"/>
                    </a:lnTo>
                    <a:lnTo>
                      <a:pt x="6" y="8"/>
                    </a:lnTo>
                    <a:lnTo>
                      <a:pt x="2" y="4"/>
                    </a:lnTo>
                    <a:lnTo>
                      <a:pt x="0" y="0"/>
                    </a:lnTo>
                    <a:lnTo>
                      <a:pt x="4" y="0"/>
                    </a:lnTo>
                    <a:lnTo>
                      <a:pt x="12" y="4"/>
                    </a:lnTo>
                    <a:lnTo>
                      <a:pt x="26" y="14"/>
                    </a:lnTo>
                    <a:lnTo>
                      <a:pt x="42" y="24"/>
                    </a:lnTo>
                    <a:lnTo>
                      <a:pt x="50" y="26"/>
                    </a:lnTo>
                    <a:lnTo>
                      <a:pt x="58" y="28"/>
                    </a:lnTo>
                    <a:lnTo>
                      <a:pt x="64" y="28"/>
                    </a:lnTo>
                    <a:lnTo>
                      <a:pt x="70" y="26"/>
                    </a:lnTo>
                    <a:lnTo>
                      <a:pt x="80" y="22"/>
                    </a:lnTo>
                    <a:lnTo>
                      <a:pt x="80" y="32"/>
                    </a:lnTo>
                    <a:lnTo>
                      <a:pt x="80" y="36"/>
                    </a:lnTo>
                    <a:lnTo>
                      <a:pt x="82" y="38"/>
                    </a:lnTo>
                    <a:lnTo>
                      <a:pt x="88" y="44"/>
                    </a:lnTo>
                    <a:lnTo>
                      <a:pt x="84" y="46"/>
                    </a:lnTo>
                    <a:lnTo>
                      <a:pt x="78" y="48"/>
                    </a:lnTo>
                    <a:lnTo>
                      <a:pt x="64" y="50"/>
                    </a:lnTo>
                    <a:lnTo>
                      <a:pt x="64" y="66"/>
                    </a:lnTo>
                    <a:lnTo>
                      <a:pt x="56" y="64"/>
                    </a:lnTo>
                    <a:lnTo>
                      <a:pt x="48" y="60"/>
                    </a:lnTo>
                    <a:lnTo>
                      <a:pt x="40" y="58"/>
                    </a:lnTo>
                    <a:lnTo>
                      <a:pt x="30" y="5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69" name="Freeform 124"/>
              <p:cNvSpPr>
                <a:spLocks/>
              </p:cNvSpPr>
              <p:nvPr/>
            </p:nvSpPr>
            <p:spPr bwMode="auto">
              <a:xfrm>
                <a:off x="7394177" y="2547453"/>
                <a:ext cx="232669" cy="251792"/>
              </a:xfrm>
              <a:custGeom>
                <a:avLst/>
                <a:gdLst/>
                <a:ahLst/>
                <a:cxnLst>
                  <a:cxn ang="0">
                    <a:pos x="84" y="6"/>
                  </a:cxn>
                  <a:cxn ang="0">
                    <a:pos x="92" y="0"/>
                  </a:cxn>
                  <a:cxn ang="0">
                    <a:pos x="118" y="24"/>
                  </a:cxn>
                  <a:cxn ang="0">
                    <a:pos x="128" y="40"/>
                  </a:cxn>
                  <a:cxn ang="0">
                    <a:pos x="132" y="56"/>
                  </a:cxn>
                  <a:cxn ang="0">
                    <a:pos x="128" y="64"/>
                  </a:cxn>
                  <a:cxn ang="0">
                    <a:pos x="146" y="108"/>
                  </a:cxn>
                  <a:cxn ang="0">
                    <a:pos x="142" y="122"/>
                  </a:cxn>
                  <a:cxn ang="0">
                    <a:pos x="136" y="122"/>
                  </a:cxn>
                  <a:cxn ang="0">
                    <a:pos x="140" y="114"/>
                  </a:cxn>
                  <a:cxn ang="0">
                    <a:pos x="128" y="118"/>
                  </a:cxn>
                  <a:cxn ang="0">
                    <a:pos x="124" y="124"/>
                  </a:cxn>
                  <a:cxn ang="0">
                    <a:pos x="116" y="128"/>
                  </a:cxn>
                  <a:cxn ang="0">
                    <a:pos x="108" y="130"/>
                  </a:cxn>
                  <a:cxn ang="0">
                    <a:pos x="94" y="128"/>
                  </a:cxn>
                  <a:cxn ang="0">
                    <a:pos x="88" y="128"/>
                  </a:cxn>
                  <a:cxn ang="0">
                    <a:pos x="92" y="136"/>
                  </a:cxn>
                  <a:cxn ang="0">
                    <a:pos x="92" y="148"/>
                  </a:cxn>
                  <a:cxn ang="0">
                    <a:pos x="80" y="154"/>
                  </a:cxn>
                  <a:cxn ang="0">
                    <a:pos x="72" y="140"/>
                  </a:cxn>
                  <a:cxn ang="0">
                    <a:pos x="58" y="130"/>
                  </a:cxn>
                  <a:cxn ang="0">
                    <a:pos x="42" y="134"/>
                  </a:cxn>
                  <a:cxn ang="0">
                    <a:pos x="22" y="138"/>
                  </a:cxn>
                  <a:cxn ang="0">
                    <a:pos x="8" y="144"/>
                  </a:cxn>
                  <a:cxn ang="0">
                    <a:pos x="0" y="140"/>
                  </a:cxn>
                  <a:cxn ang="0">
                    <a:pos x="6" y="134"/>
                  </a:cxn>
                  <a:cxn ang="0">
                    <a:pos x="16" y="124"/>
                  </a:cxn>
                  <a:cxn ang="0">
                    <a:pos x="26" y="114"/>
                  </a:cxn>
                  <a:cxn ang="0">
                    <a:pos x="36" y="112"/>
                  </a:cxn>
                  <a:cxn ang="0">
                    <a:pos x="46" y="108"/>
                  </a:cxn>
                  <a:cxn ang="0">
                    <a:pos x="56" y="108"/>
                  </a:cxn>
                  <a:cxn ang="0">
                    <a:pos x="64" y="116"/>
                  </a:cxn>
                  <a:cxn ang="0">
                    <a:pos x="68" y="108"/>
                  </a:cxn>
                  <a:cxn ang="0">
                    <a:pos x="64" y="100"/>
                  </a:cxn>
                  <a:cxn ang="0">
                    <a:pos x="70" y="92"/>
                  </a:cxn>
                  <a:cxn ang="0">
                    <a:pos x="74" y="86"/>
                  </a:cxn>
                  <a:cxn ang="0">
                    <a:pos x="74" y="78"/>
                  </a:cxn>
                  <a:cxn ang="0">
                    <a:pos x="74" y="88"/>
                  </a:cxn>
                  <a:cxn ang="0">
                    <a:pos x="88" y="84"/>
                  </a:cxn>
                  <a:cxn ang="0">
                    <a:pos x="96" y="76"/>
                  </a:cxn>
                  <a:cxn ang="0">
                    <a:pos x="102" y="52"/>
                  </a:cxn>
                  <a:cxn ang="0">
                    <a:pos x="100" y="42"/>
                  </a:cxn>
                  <a:cxn ang="0">
                    <a:pos x="90" y="28"/>
                  </a:cxn>
                  <a:cxn ang="0">
                    <a:pos x="86" y="20"/>
                  </a:cxn>
                  <a:cxn ang="0">
                    <a:pos x="82" y="12"/>
                  </a:cxn>
                </a:cxnLst>
                <a:rect l="0" t="0" r="r" b="b"/>
                <a:pathLst>
                  <a:path w="146" h="158">
                    <a:moveTo>
                      <a:pt x="82" y="12"/>
                    </a:moveTo>
                    <a:lnTo>
                      <a:pt x="84" y="6"/>
                    </a:lnTo>
                    <a:lnTo>
                      <a:pt x="86" y="4"/>
                    </a:lnTo>
                    <a:lnTo>
                      <a:pt x="92" y="0"/>
                    </a:lnTo>
                    <a:lnTo>
                      <a:pt x="106" y="10"/>
                    </a:lnTo>
                    <a:lnTo>
                      <a:pt x="118" y="24"/>
                    </a:lnTo>
                    <a:lnTo>
                      <a:pt x="124" y="32"/>
                    </a:lnTo>
                    <a:lnTo>
                      <a:pt x="128" y="40"/>
                    </a:lnTo>
                    <a:lnTo>
                      <a:pt x="132" y="48"/>
                    </a:lnTo>
                    <a:lnTo>
                      <a:pt x="132" y="56"/>
                    </a:lnTo>
                    <a:lnTo>
                      <a:pt x="130" y="60"/>
                    </a:lnTo>
                    <a:lnTo>
                      <a:pt x="128" y="64"/>
                    </a:lnTo>
                    <a:lnTo>
                      <a:pt x="136" y="84"/>
                    </a:lnTo>
                    <a:lnTo>
                      <a:pt x="146" y="108"/>
                    </a:lnTo>
                    <a:lnTo>
                      <a:pt x="144" y="118"/>
                    </a:lnTo>
                    <a:lnTo>
                      <a:pt x="142" y="122"/>
                    </a:lnTo>
                    <a:lnTo>
                      <a:pt x="140" y="122"/>
                    </a:lnTo>
                    <a:lnTo>
                      <a:pt x="136" y="122"/>
                    </a:lnTo>
                    <a:lnTo>
                      <a:pt x="136" y="118"/>
                    </a:lnTo>
                    <a:lnTo>
                      <a:pt x="140" y="114"/>
                    </a:lnTo>
                    <a:lnTo>
                      <a:pt x="132" y="116"/>
                    </a:lnTo>
                    <a:lnTo>
                      <a:pt x="128" y="118"/>
                    </a:lnTo>
                    <a:lnTo>
                      <a:pt x="126" y="128"/>
                    </a:lnTo>
                    <a:lnTo>
                      <a:pt x="124" y="124"/>
                    </a:lnTo>
                    <a:lnTo>
                      <a:pt x="122" y="122"/>
                    </a:lnTo>
                    <a:lnTo>
                      <a:pt x="116" y="128"/>
                    </a:lnTo>
                    <a:lnTo>
                      <a:pt x="112" y="130"/>
                    </a:lnTo>
                    <a:lnTo>
                      <a:pt x="108" y="130"/>
                    </a:lnTo>
                    <a:lnTo>
                      <a:pt x="100" y="130"/>
                    </a:lnTo>
                    <a:lnTo>
                      <a:pt x="94" y="128"/>
                    </a:lnTo>
                    <a:lnTo>
                      <a:pt x="90" y="128"/>
                    </a:lnTo>
                    <a:lnTo>
                      <a:pt x="88" y="128"/>
                    </a:lnTo>
                    <a:lnTo>
                      <a:pt x="88" y="130"/>
                    </a:lnTo>
                    <a:lnTo>
                      <a:pt x="92" y="136"/>
                    </a:lnTo>
                    <a:lnTo>
                      <a:pt x="98" y="140"/>
                    </a:lnTo>
                    <a:lnTo>
                      <a:pt x="92" y="148"/>
                    </a:lnTo>
                    <a:lnTo>
                      <a:pt x="88" y="158"/>
                    </a:lnTo>
                    <a:lnTo>
                      <a:pt x="80" y="154"/>
                    </a:lnTo>
                    <a:lnTo>
                      <a:pt x="76" y="148"/>
                    </a:lnTo>
                    <a:lnTo>
                      <a:pt x="72" y="140"/>
                    </a:lnTo>
                    <a:lnTo>
                      <a:pt x="70" y="130"/>
                    </a:lnTo>
                    <a:lnTo>
                      <a:pt x="58" y="130"/>
                    </a:lnTo>
                    <a:lnTo>
                      <a:pt x="50" y="132"/>
                    </a:lnTo>
                    <a:lnTo>
                      <a:pt x="42" y="134"/>
                    </a:lnTo>
                    <a:lnTo>
                      <a:pt x="32" y="138"/>
                    </a:lnTo>
                    <a:lnTo>
                      <a:pt x="22" y="138"/>
                    </a:lnTo>
                    <a:lnTo>
                      <a:pt x="22" y="146"/>
                    </a:lnTo>
                    <a:lnTo>
                      <a:pt x="8" y="144"/>
                    </a:lnTo>
                    <a:lnTo>
                      <a:pt x="2" y="142"/>
                    </a:lnTo>
                    <a:lnTo>
                      <a:pt x="0" y="140"/>
                    </a:lnTo>
                    <a:lnTo>
                      <a:pt x="0" y="136"/>
                    </a:lnTo>
                    <a:lnTo>
                      <a:pt x="6" y="134"/>
                    </a:lnTo>
                    <a:lnTo>
                      <a:pt x="10" y="132"/>
                    </a:lnTo>
                    <a:lnTo>
                      <a:pt x="16" y="124"/>
                    </a:lnTo>
                    <a:lnTo>
                      <a:pt x="22" y="116"/>
                    </a:lnTo>
                    <a:lnTo>
                      <a:pt x="26" y="114"/>
                    </a:lnTo>
                    <a:lnTo>
                      <a:pt x="30" y="112"/>
                    </a:lnTo>
                    <a:lnTo>
                      <a:pt x="36" y="112"/>
                    </a:lnTo>
                    <a:lnTo>
                      <a:pt x="40" y="110"/>
                    </a:lnTo>
                    <a:lnTo>
                      <a:pt x="46" y="108"/>
                    </a:lnTo>
                    <a:lnTo>
                      <a:pt x="50" y="108"/>
                    </a:lnTo>
                    <a:lnTo>
                      <a:pt x="56" y="108"/>
                    </a:lnTo>
                    <a:lnTo>
                      <a:pt x="58" y="110"/>
                    </a:lnTo>
                    <a:lnTo>
                      <a:pt x="64" y="116"/>
                    </a:lnTo>
                    <a:lnTo>
                      <a:pt x="68" y="112"/>
                    </a:lnTo>
                    <a:lnTo>
                      <a:pt x="68" y="108"/>
                    </a:lnTo>
                    <a:lnTo>
                      <a:pt x="66" y="102"/>
                    </a:lnTo>
                    <a:lnTo>
                      <a:pt x="64" y="100"/>
                    </a:lnTo>
                    <a:lnTo>
                      <a:pt x="66" y="96"/>
                    </a:lnTo>
                    <a:lnTo>
                      <a:pt x="70" y="92"/>
                    </a:lnTo>
                    <a:lnTo>
                      <a:pt x="74" y="90"/>
                    </a:lnTo>
                    <a:lnTo>
                      <a:pt x="74" y="86"/>
                    </a:lnTo>
                    <a:lnTo>
                      <a:pt x="74" y="82"/>
                    </a:lnTo>
                    <a:lnTo>
                      <a:pt x="74" y="78"/>
                    </a:lnTo>
                    <a:lnTo>
                      <a:pt x="76" y="82"/>
                    </a:lnTo>
                    <a:lnTo>
                      <a:pt x="74" y="88"/>
                    </a:lnTo>
                    <a:lnTo>
                      <a:pt x="82" y="86"/>
                    </a:lnTo>
                    <a:lnTo>
                      <a:pt x="88" y="84"/>
                    </a:lnTo>
                    <a:lnTo>
                      <a:pt x="92" y="80"/>
                    </a:lnTo>
                    <a:lnTo>
                      <a:pt x="96" y="76"/>
                    </a:lnTo>
                    <a:lnTo>
                      <a:pt x="100" y="64"/>
                    </a:lnTo>
                    <a:lnTo>
                      <a:pt x="102" y="52"/>
                    </a:lnTo>
                    <a:lnTo>
                      <a:pt x="102" y="46"/>
                    </a:lnTo>
                    <a:lnTo>
                      <a:pt x="100" y="42"/>
                    </a:lnTo>
                    <a:lnTo>
                      <a:pt x="94" y="34"/>
                    </a:lnTo>
                    <a:lnTo>
                      <a:pt x="90" y="28"/>
                    </a:lnTo>
                    <a:lnTo>
                      <a:pt x="88" y="24"/>
                    </a:lnTo>
                    <a:lnTo>
                      <a:pt x="86" y="20"/>
                    </a:lnTo>
                    <a:lnTo>
                      <a:pt x="84" y="16"/>
                    </a:lnTo>
                    <a:lnTo>
                      <a:pt x="82" y="12"/>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0" name="Freeform 125"/>
              <p:cNvSpPr>
                <a:spLocks/>
              </p:cNvSpPr>
              <p:nvPr/>
            </p:nvSpPr>
            <p:spPr bwMode="auto">
              <a:xfrm>
                <a:off x="6626051" y="3108408"/>
                <a:ext cx="356971" cy="698007"/>
              </a:xfrm>
              <a:custGeom>
                <a:avLst/>
                <a:gdLst/>
                <a:ahLst/>
                <a:cxnLst>
                  <a:cxn ang="0">
                    <a:pos x="44" y="234"/>
                  </a:cxn>
                  <a:cxn ang="0">
                    <a:pos x="46" y="212"/>
                  </a:cxn>
                  <a:cxn ang="0">
                    <a:pos x="32" y="180"/>
                  </a:cxn>
                  <a:cxn ang="0">
                    <a:pos x="22" y="156"/>
                  </a:cxn>
                  <a:cxn ang="0">
                    <a:pos x="24" y="134"/>
                  </a:cxn>
                  <a:cxn ang="0">
                    <a:pos x="4" y="108"/>
                  </a:cxn>
                  <a:cxn ang="0">
                    <a:pos x="2" y="84"/>
                  </a:cxn>
                  <a:cxn ang="0">
                    <a:pos x="18" y="66"/>
                  </a:cxn>
                  <a:cxn ang="0">
                    <a:pos x="42" y="48"/>
                  </a:cxn>
                  <a:cxn ang="0">
                    <a:pos x="46" y="36"/>
                  </a:cxn>
                  <a:cxn ang="0">
                    <a:pos x="58" y="38"/>
                  </a:cxn>
                  <a:cxn ang="0">
                    <a:pos x="56" y="22"/>
                  </a:cxn>
                  <a:cxn ang="0">
                    <a:pos x="62" y="14"/>
                  </a:cxn>
                  <a:cxn ang="0">
                    <a:pos x="92" y="12"/>
                  </a:cxn>
                  <a:cxn ang="0">
                    <a:pos x="118" y="0"/>
                  </a:cxn>
                  <a:cxn ang="0">
                    <a:pos x="134" y="6"/>
                  </a:cxn>
                  <a:cxn ang="0">
                    <a:pos x="144" y="16"/>
                  </a:cxn>
                  <a:cxn ang="0">
                    <a:pos x="168" y="32"/>
                  </a:cxn>
                  <a:cxn ang="0">
                    <a:pos x="160" y="44"/>
                  </a:cxn>
                  <a:cxn ang="0">
                    <a:pos x="152" y="50"/>
                  </a:cxn>
                  <a:cxn ang="0">
                    <a:pos x="142" y="68"/>
                  </a:cxn>
                  <a:cxn ang="0">
                    <a:pos x="146" y="94"/>
                  </a:cxn>
                  <a:cxn ang="0">
                    <a:pos x="170" y="118"/>
                  </a:cxn>
                  <a:cxn ang="0">
                    <a:pos x="212" y="158"/>
                  </a:cxn>
                  <a:cxn ang="0">
                    <a:pos x="224" y="206"/>
                  </a:cxn>
                  <a:cxn ang="0">
                    <a:pos x="220" y="224"/>
                  </a:cxn>
                  <a:cxn ang="0">
                    <a:pos x="202" y="244"/>
                  </a:cxn>
                  <a:cxn ang="0">
                    <a:pos x="176" y="258"/>
                  </a:cxn>
                  <a:cxn ang="0">
                    <a:pos x="154" y="288"/>
                  </a:cxn>
                  <a:cxn ang="0">
                    <a:pos x="144" y="286"/>
                  </a:cxn>
                  <a:cxn ang="0">
                    <a:pos x="146" y="264"/>
                  </a:cxn>
                  <a:cxn ang="0">
                    <a:pos x="136" y="252"/>
                  </a:cxn>
                  <a:cxn ang="0">
                    <a:pos x="122" y="252"/>
                  </a:cxn>
                  <a:cxn ang="0">
                    <a:pos x="112" y="238"/>
                  </a:cxn>
                  <a:cxn ang="0">
                    <a:pos x="106" y="226"/>
                  </a:cxn>
                  <a:cxn ang="0">
                    <a:pos x="92" y="216"/>
                  </a:cxn>
                  <a:cxn ang="0">
                    <a:pos x="64" y="192"/>
                  </a:cxn>
                  <a:cxn ang="0">
                    <a:pos x="54" y="224"/>
                  </a:cxn>
                  <a:cxn ang="0">
                    <a:pos x="48" y="256"/>
                  </a:cxn>
                  <a:cxn ang="0">
                    <a:pos x="56" y="274"/>
                  </a:cxn>
                  <a:cxn ang="0">
                    <a:pos x="66" y="292"/>
                  </a:cxn>
                  <a:cxn ang="0">
                    <a:pos x="72" y="310"/>
                  </a:cxn>
                  <a:cxn ang="0">
                    <a:pos x="90" y="322"/>
                  </a:cxn>
                  <a:cxn ang="0">
                    <a:pos x="124" y="356"/>
                  </a:cxn>
                  <a:cxn ang="0">
                    <a:pos x="128" y="392"/>
                  </a:cxn>
                  <a:cxn ang="0">
                    <a:pos x="136" y="408"/>
                  </a:cxn>
                  <a:cxn ang="0">
                    <a:pos x="144" y="430"/>
                  </a:cxn>
                  <a:cxn ang="0">
                    <a:pos x="136" y="438"/>
                  </a:cxn>
                  <a:cxn ang="0">
                    <a:pos x="102" y="404"/>
                  </a:cxn>
                  <a:cxn ang="0">
                    <a:pos x="76" y="366"/>
                  </a:cxn>
                  <a:cxn ang="0">
                    <a:pos x="68" y="330"/>
                  </a:cxn>
                  <a:cxn ang="0">
                    <a:pos x="44" y="300"/>
                  </a:cxn>
                  <a:cxn ang="0">
                    <a:pos x="34" y="300"/>
                  </a:cxn>
                  <a:cxn ang="0">
                    <a:pos x="34" y="240"/>
                  </a:cxn>
                </a:cxnLst>
                <a:rect l="0" t="0" r="r" b="b"/>
                <a:pathLst>
                  <a:path w="224" h="438">
                    <a:moveTo>
                      <a:pt x="34" y="240"/>
                    </a:moveTo>
                    <a:lnTo>
                      <a:pt x="40" y="240"/>
                    </a:lnTo>
                    <a:lnTo>
                      <a:pt x="44" y="234"/>
                    </a:lnTo>
                    <a:lnTo>
                      <a:pt x="46" y="228"/>
                    </a:lnTo>
                    <a:lnTo>
                      <a:pt x="46" y="222"/>
                    </a:lnTo>
                    <a:lnTo>
                      <a:pt x="46" y="212"/>
                    </a:lnTo>
                    <a:lnTo>
                      <a:pt x="42" y="198"/>
                    </a:lnTo>
                    <a:lnTo>
                      <a:pt x="36" y="188"/>
                    </a:lnTo>
                    <a:lnTo>
                      <a:pt x="32" y="180"/>
                    </a:lnTo>
                    <a:lnTo>
                      <a:pt x="18" y="168"/>
                    </a:lnTo>
                    <a:lnTo>
                      <a:pt x="20" y="162"/>
                    </a:lnTo>
                    <a:lnTo>
                      <a:pt x="22" y="156"/>
                    </a:lnTo>
                    <a:lnTo>
                      <a:pt x="24" y="150"/>
                    </a:lnTo>
                    <a:lnTo>
                      <a:pt x="24" y="142"/>
                    </a:lnTo>
                    <a:lnTo>
                      <a:pt x="24" y="134"/>
                    </a:lnTo>
                    <a:lnTo>
                      <a:pt x="20" y="128"/>
                    </a:lnTo>
                    <a:lnTo>
                      <a:pt x="12" y="118"/>
                    </a:lnTo>
                    <a:lnTo>
                      <a:pt x="4" y="108"/>
                    </a:lnTo>
                    <a:lnTo>
                      <a:pt x="2" y="102"/>
                    </a:lnTo>
                    <a:lnTo>
                      <a:pt x="0" y="92"/>
                    </a:lnTo>
                    <a:lnTo>
                      <a:pt x="2" y="84"/>
                    </a:lnTo>
                    <a:lnTo>
                      <a:pt x="6" y="76"/>
                    </a:lnTo>
                    <a:lnTo>
                      <a:pt x="10" y="70"/>
                    </a:lnTo>
                    <a:lnTo>
                      <a:pt x="18" y="66"/>
                    </a:lnTo>
                    <a:lnTo>
                      <a:pt x="32" y="58"/>
                    </a:lnTo>
                    <a:lnTo>
                      <a:pt x="38" y="52"/>
                    </a:lnTo>
                    <a:lnTo>
                      <a:pt x="42" y="48"/>
                    </a:lnTo>
                    <a:lnTo>
                      <a:pt x="44" y="44"/>
                    </a:lnTo>
                    <a:lnTo>
                      <a:pt x="44" y="40"/>
                    </a:lnTo>
                    <a:lnTo>
                      <a:pt x="46" y="36"/>
                    </a:lnTo>
                    <a:lnTo>
                      <a:pt x="50" y="34"/>
                    </a:lnTo>
                    <a:lnTo>
                      <a:pt x="56" y="38"/>
                    </a:lnTo>
                    <a:lnTo>
                      <a:pt x="58" y="38"/>
                    </a:lnTo>
                    <a:lnTo>
                      <a:pt x="62" y="36"/>
                    </a:lnTo>
                    <a:lnTo>
                      <a:pt x="58" y="30"/>
                    </a:lnTo>
                    <a:lnTo>
                      <a:pt x="56" y="22"/>
                    </a:lnTo>
                    <a:lnTo>
                      <a:pt x="56" y="20"/>
                    </a:lnTo>
                    <a:lnTo>
                      <a:pt x="58" y="18"/>
                    </a:lnTo>
                    <a:lnTo>
                      <a:pt x="62" y="14"/>
                    </a:lnTo>
                    <a:lnTo>
                      <a:pt x="74" y="14"/>
                    </a:lnTo>
                    <a:lnTo>
                      <a:pt x="82" y="14"/>
                    </a:lnTo>
                    <a:lnTo>
                      <a:pt x="92" y="12"/>
                    </a:lnTo>
                    <a:lnTo>
                      <a:pt x="100" y="6"/>
                    </a:lnTo>
                    <a:lnTo>
                      <a:pt x="110" y="2"/>
                    </a:lnTo>
                    <a:lnTo>
                      <a:pt x="118" y="0"/>
                    </a:lnTo>
                    <a:lnTo>
                      <a:pt x="124" y="2"/>
                    </a:lnTo>
                    <a:lnTo>
                      <a:pt x="128" y="4"/>
                    </a:lnTo>
                    <a:lnTo>
                      <a:pt x="134" y="6"/>
                    </a:lnTo>
                    <a:lnTo>
                      <a:pt x="140" y="6"/>
                    </a:lnTo>
                    <a:lnTo>
                      <a:pt x="142" y="12"/>
                    </a:lnTo>
                    <a:lnTo>
                      <a:pt x="144" y="16"/>
                    </a:lnTo>
                    <a:lnTo>
                      <a:pt x="152" y="24"/>
                    </a:lnTo>
                    <a:lnTo>
                      <a:pt x="160" y="30"/>
                    </a:lnTo>
                    <a:lnTo>
                      <a:pt x="168" y="32"/>
                    </a:lnTo>
                    <a:lnTo>
                      <a:pt x="166" y="38"/>
                    </a:lnTo>
                    <a:lnTo>
                      <a:pt x="164" y="44"/>
                    </a:lnTo>
                    <a:lnTo>
                      <a:pt x="160" y="44"/>
                    </a:lnTo>
                    <a:lnTo>
                      <a:pt x="154" y="44"/>
                    </a:lnTo>
                    <a:lnTo>
                      <a:pt x="152" y="44"/>
                    </a:lnTo>
                    <a:lnTo>
                      <a:pt x="152" y="50"/>
                    </a:lnTo>
                    <a:lnTo>
                      <a:pt x="150" y="56"/>
                    </a:lnTo>
                    <a:lnTo>
                      <a:pt x="146" y="60"/>
                    </a:lnTo>
                    <a:lnTo>
                      <a:pt x="142" y="68"/>
                    </a:lnTo>
                    <a:lnTo>
                      <a:pt x="140" y="74"/>
                    </a:lnTo>
                    <a:lnTo>
                      <a:pt x="142" y="90"/>
                    </a:lnTo>
                    <a:lnTo>
                      <a:pt x="146" y="94"/>
                    </a:lnTo>
                    <a:lnTo>
                      <a:pt x="148" y="98"/>
                    </a:lnTo>
                    <a:lnTo>
                      <a:pt x="156" y="102"/>
                    </a:lnTo>
                    <a:lnTo>
                      <a:pt x="170" y="118"/>
                    </a:lnTo>
                    <a:lnTo>
                      <a:pt x="182" y="132"/>
                    </a:lnTo>
                    <a:lnTo>
                      <a:pt x="194" y="146"/>
                    </a:lnTo>
                    <a:lnTo>
                      <a:pt x="212" y="158"/>
                    </a:lnTo>
                    <a:lnTo>
                      <a:pt x="212" y="166"/>
                    </a:lnTo>
                    <a:lnTo>
                      <a:pt x="216" y="182"/>
                    </a:lnTo>
                    <a:lnTo>
                      <a:pt x="224" y="206"/>
                    </a:lnTo>
                    <a:lnTo>
                      <a:pt x="220" y="212"/>
                    </a:lnTo>
                    <a:lnTo>
                      <a:pt x="220" y="218"/>
                    </a:lnTo>
                    <a:lnTo>
                      <a:pt x="220" y="224"/>
                    </a:lnTo>
                    <a:lnTo>
                      <a:pt x="218" y="228"/>
                    </a:lnTo>
                    <a:lnTo>
                      <a:pt x="212" y="236"/>
                    </a:lnTo>
                    <a:lnTo>
                      <a:pt x="202" y="244"/>
                    </a:lnTo>
                    <a:lnTo>
                      <a:pt x="192" y="248"/>
                    </a:lnTo>
                    <a:lnTo>
                      <a:pt x="184" y="250"/>
                    </a:lnTo>
                    <a:lnTo>
                      <a:pt x="176" y="258"/>
                    </a:lnTo>
                    <a:lnTo>
                      <a:pt x="168" y="272"/>
                    </a:lnTo>
                    <a:lnTo>
                      <a:pt x="158" y="284"/>
                    </a:lnTo>
                    <a:lnTo>
                      <a:pt x="154" y="288"/>
                    </a:lnTo>
                    <a:lnTo>
                      <a:pt x="148" y="288"/>
                    </a:lnTo>
                    <a:lnTo>
                      <a:pt x="146" y="288"/>
                    </a:lnTo>
                    <a:lnTo>
                      <a:pt x="144" y="286"/>
                    </a:lnTo>
                    <a:lnTo>
                      <a:pt x="144" y="278"/>
                    </a:lnTo>
                    <a:lnTo>
                      <a:pt x="144" y="270"/>
                    </a:lnTo>
                    <a:lnTo>
                      <a:pt x="146" y="264"/>
                    </a:lnTo>
                    <a:lnTo>
                      <a:pt x="146" y="258"/>
                    </a:lnTo>
                    <a:lnTo>
                      <a:pt x="144" y="252"/>
                    </a:lnTo>
                    <a:lnTo>
                      <a:pt x="136" y="252"/>
                    </a:lnTo>
                    <a:lnTo>
                      <a:pt x="132" y="250"/>
                    </a:lnTo>
                    <a:lnTo>
                      <a:pt x="128" y="250"/>
                    </a:lnTo>
                    <a:lnTo>
                      <a:pt x="122" y="252"/>
                    </a:lnTo>
                    <a:lnTo>
                      <a:pt x="122" y="242"/>
                    </a:lnTo>
                    <a:lnTo>
                      <a:pt x="116" y="242"/>
                    </a:lnTo>
                    <a:lnTo>
                      <a:pt x="112" y="238"/>
                    </a:lnTo>
                    <a:lnTo>
                      <a:pt x="110" y="234"/>
                    </a:lnTo>
                    <a:lnTo>
                      <a:pt x="106" y="228"/>
                    </a:lnTo>
                    <a:lnTo>
                      <a:pt x="106" y="226"/>
                    </a:lnTo>
                    <a:lnTo>
                      <a:pt x="104" y="220"/>
                    </a:lnTo>
                    <a:lnTo>
                      <a:pt x="98" y="218"/>
                    </a:lnTo>
                    <a:lnTo>
                      <a:pt x="92" y="216"/>
                    </a:lnTo>
                    <a:lnTo>
                      <a:pt x="82" y="210"/>
                    </a:lnTo>
                    <a:lnTo>
                      <a:pt x="72" y="200"/>
                    </a:lnTo>
                    <a:lnTo>
                      <a:pt x="64" y="192"/>
                    </a:lnTo>
                    <a:lnTo>
                      <a:pt x="56" y="192"/>
                    </a:lnTo>
                    <a:lnTo>
                      <a:pt x="56" y="216"/>
                    </a:lnTo>
                    <a:lnTo>
                      <a:pt x="54" y="224"/>
                    </a:lnTo>
                    <a:lnTo>
                      <a:pt x="52" y="234"/>
                    </a:lnTo>
                    <a:lnTo>
                      <a:pt x="50" y="244"/>
                    </a:lnTo>
                    <a:lnTo>
                      <a:pt x="48" y="256"/>
                    </a:lnTo>
                    <a:lnTo>
                      <a:pt x="50" y="262"/>
                    </a:lnTo>
                    <a:lnTo>
                      <a:pt x="52" y="270"/>
                    </a:lnTo>
                    <a:lnTo>
                      <a:pt x="56" y="274"/>
                    </a:lnTo>
                    <a:lnTo>
                      <a:pt x="64" y="276"/>
                    </a:lnTo>
                    <a:lnTo>
                      <a:pt x="64" y="286"/>
                    </a:lnTo>
                    <a:lnTo>
                      <a:pt x="66" y="292"/>
                    </a:lnTo>
                    <a:lnTo>
                      <a:pt x="70" y="296"/>
                    </a:lnTo>
                    <a:lnTo>
                      <a:pt x="70" y="306"/>
                    </a:lnTo>
                    <a:lnTo>
                      <a:pt x="72" y="310"/>
                    </a:lnTo>
                    <a:lnTo>
                      <a:pt x="74" y="312"/>
                    </a:lnTo>
                    <a:lnTo>
                      <a:pt x="78" y="316"/>
                    </a:lnTo>
                    <a:lnTo>
                      <a:pt x="90" y="322"/>
                    </a:lnTo>
                    <a:lnTo>
                      <a:pt x="100" y="330"/>
                    </a:lnTo>
                    <a:lnTo>
                      <a:pt x="114" y="342"/>
                    </a:lnTo>
                    <a:lnTo>
                      <a:pt x="124" y="356"/>
                    </a:lnTo>
                    <a:lnTo>
                      <a:pt x="128" y="362"/>
                    </a:lnTo>
                    <a:lnTo>
                      <a:pt x="128" y="370"/>
                    </a:lnTo>
                    <a:lnTo>
                      <a:pt x="128" y="392"/>
                    </a:lnTo>
                    <a:lnTo>
                      <a:pt x="130" y="396"/>
                    </a:lnTo>
                    <a:lnTo>
                      <a:pt x="132" y="400"/>
                    </a:lnTo>
                    <a:lnTo>
                      <a:pt x="136" y="408"/>
                    </a:lnTo>
                    <a:lnTo>
                      <a:pt x="142" y="418"/>
                    </a:lnTo>
                    <a:lnTo>
                      <a:pt x="144" y="424"/>
                    </a:lnTo>
                    <a:lnTo>
                      <a:pt x="144" y="430"/>
                    </a:lnTo>
                    <a:lnTo>
                      <a:pt x="142" y="434"/>
                    </a:lnTo>
                    <a:lnTo>
                      <a:pt x="140" y="436"/>
                    </a:lnTo>
                    <a:lnTo>
                      <a:pt x="136" y="438"/>
                    </a:lnTo>
                    <a:lnTo>
                      <a:pt x="128" y="430"/>
                    </a:lnTo>
                    <a:lnTo>
                      <a:pt x="120" y="420"/>
                    </a:lnTo>
                    <a:lnTo>
                      <a:pt x="102" y="404"/>
                    </a:lnTo>
                    <a:lnTo>
                      <a:pt x="86" y="386"/>
                    </a:lnTo>
                    <a:lnTo>
                      <a:pt x="80" y="376"/>
                    </a:lnTo>
                    <a:lnTo>
                      <a:pt x="76" y="366"/>
                    </a:lnTo>
                    <a:lnTo>
                      <a:pt x="72" y="354"/>
                    </a:lnTo>
                    <a:lnTo>
                      <a:pt x="70" y="342"/>
                    </a:lnTo>
                    <a:lnTo>
                      <a:pt x="68" y="330"/>
                    </a:lnTo>
                    <a:lnTo>
                      <a:pt x="60" y="316"/>
                    </a:lnTo>
                    <a:lnTo>
                      <a:pt x="50" y="304"/>
                    </a:lnTo>
                    <a:lnTo>
                      <a:pt x="44" y="300"/>
                    </a:lnTo>
                    <a:lnTo>
                      <a:pt x="40" y="298"/>
                    </a:lnTo>
                    <a:lnTo>
                      <a:pt x="36" y="304"/>
                    </a:lnTo>
                    <a:lnTo>
                      <a:pt x="34" y="300"/>
                    </a:lnTo>
                    <a:lnTo>
                      <a:pt x="32" y="292"/>
                    </a:lnTo>
                    <a:lnTo>
                      <a:pt x="32" y="276"/>
                    </a:lnTo>
                    <a:lnTo>
                      <a:pt x="34" y="24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1" name="Freeform 126"/>
              <p:cNvSpPr>
                <a:spLocks/>
              </p:cNvSpPr>
              <p:nvPr/>
            </p:nvSpPr>
            <p:spPr bwMode="auto">
              <a:xfrm>
                <a:off x="6877843" y="4023148"/>
                <a:ext cx="277290" cy="86056"/>
              </a:xfrm>
              <a:custGeom>
                <a:avLst/>
                <a:gdLst/>
                <a:ahLst/>
                <a:cxnLst>
                  <a:cxn ang="0">
                    <a:pos x="8" y="18"/>
                  </a:cxn>
                  <a:cxn ang="0">
                    <a:pos x="0" y="14"/>
                  </a:cxn>
                  <a:cxn ang="0">
                    <a:pos x="8" y="12"/>
                  </a:cxn>
                  <a:cxn ang="0">
                    <a:pos x="10" y="6"/>
                  </a:cxn>
                  <a:cxn ang="0">
                    <a:pos x="12" y="2"/>
                  </a:cxn>
                  <a:cxn ang="0">
                    <a:pos x="18" y="0"/>
                  </a:cxn>
                  <a:cxn ang="0">
                    <a:pos x="38" y="2"/>
                  </a:cxn>
                  <a:cxn ang="0">
                    <a:pos x="54" y="6"/>
                  </a:cxn>
                  <a:cxn ang="0">
                    <a:pos x="58" y="14"/>
                  </a:cxn>
                  <a:cxn ang="0">
                    <a:pos x="66" y="18"/>
                  </a:cxn>
                  <a:cxn ang="0">
                    <a:pos x="84" y="16"/>
                  </a:cxn>
                  <a:cxn ang="0">
                    <a:pos x="94" y="12"/>
                  </a:cxn>
                  <a:cxn ang="0">
                    <a:pos x="100" y="12"/>
                  </a:cxn>
                  <a:cxn ang="0">
                    <a:pos x="108" y="14"/>
                  </a:cxn>
                  <a:cxn ang="0">
                    <a:pos x="114" y="18"/>
                  </a:cxn>
                  <a:cxn ang="0">
                    <a:pos x="126" y="22"/>
                  </a:cxn>
                  <a:cxn ang="0">
                    <a:pos x="128" y="32"/>
                  </a:cxn>
                  <a:cxn ang="0">
                    <a:pos x="142" y="34"/>
                  </a:cxn>
                  <a:cxn ang="0">
                    <a:pos x="158" y="38"/>
                  </a:cxn>
                  <a:cxn ang="0">
                    <a:pos x="174" y="44"/>
                  </a:cxn>
                  <a:cxn ang="0">
                    <a:pos x="172" y="50"/>
                  </a:cxn>
                  <a:cxn ang="0">
                    <a:pos x="164" y="52"/>
                  </a:cxn>
                  <a:cxn ang="0">
                    <a:pos x="156" y="44"/>
                  </a:cxn>
                  <a:cxn ang="0">
                    <a:pos x="154" y="52"/>
                  </a:cxn>
                  <a:cxn ang="0">
                    <a:pos x="146" y="52"/>
                  </a:cxn>
                  <a:cxn ang="0">
                    <a:pos x="136" y="48"/>
                  </a:cxn>
                  <a:cxn ang="0">
                    <a:pos x="100" y="46"/>
                  </a:cxn>
                  <a:cxn ang="0">
                    <a:pos x="96" y="44"/>
                  </a:cxn>
                  <a:cxn ang="0">
                    <a:pos x="88" y="42"/>
                  </a:cxn>
                  <a:cxn ang="0">
                    <a:pos x="80" y="38"/>
                  </a:cxn>
                  <a:cxn ang="0">
                    <a:pos x="60" y="34"/>
                  </a:cxn>
                  <a:cxn ang="0">
                    <a:pos x="44" y="34"/>
                  </a:cxn>
                  <a:cxn ang="0">
                    <a:pos x="38" y="32"/>
                  </a:cxn>
                  <a:cxn ang="0">
                    <a:pos x="26" y="28"/>
                  </a:cxn>
                  <a:cxn ang="0">
                    <a:pos x="20" y="24"/>
                  </a:cxn>
                </a:cxnLst>
                <a:rect l="0" t="0" r="r" b="b"/>
                <a:pathLst>
                  <a:path w="174" h="54">
                    <a:moveTo>
                      <a:pt x="18" y="18"/>
                    </a:moveTo>
                    <a:lnTo>
                      <a:pt x="8" y="18"/>
                    </a:lnTo>
                    <a:lnTo>
                      <a:pt x="4" y="16"/>
                    </a:lnTo>
                    <a:lnTo>
                      <a:pt x="0" y="14"/>
                    </a:lnTo>
                    <a:lnTo>
                      <a:pt x="4" y="12"/>
                    </a:lnTo>
                    <a:lnTo>
                      <a:pt x="8" y="12"/>
                    </a:lnTo>
                    <a:lnTo>
                      <a:pt x="10" y="10"/>
                    </a:lnTo>
                    <a:lnTo>
                      <a:pt x="10" y="6"/>
                    </a:lnTo>
                    <a:lnTo>
                      <a:pt x="10" y="4"/>
                    </a:lnTo>
                    <a:lnTo>
                      <a:pt x="12" y="2"/>
                    </a:lnTo>
                    <a:lnTo>
                      <a:pt x="14" y="0"/>
                    </a:lnTo>
                    <a:lnTo>
                      <a:pt x="18" y="0"/>
                    </a:lnTo>
                    <a:lnTo>
                      <a:pt x="24" y="2"/>
                    </a:lnTo>
                    <a:lnTo>
                      <a:pt x="38" y="2"/>
                    </a:lnTo>
                    <a:lnTo>
                      <a:pt x="52" y="4"/>
                    </a:lnTo>
                    <a:lnTo>
                      <a:pt x="54" y="6"/>
                    </a:lnTo>
                    <a:lnTo>
                      <a:pt x="56" y="8"/>
                    </a:lnTo>
                    <a:lnTo>
                      <a:pt x="58" y="14"/>
                    </a:lnTo>
                    <a:lnTo>
                      <a:pt x="60" y="16"/>
                    </a:lnTo>
                    <a:lnTo>
                      <a:pt x="66" y="18"/>
                    </a:lnTo>
                    <a:lnTo>
                      <a:pt x="76" y="18"/>
                    </a:lnTo>
                    <a:lnTo>
                      <a:pt x="84" y="16"/>
                    </a:lnTo>
                    <a:lnTo>
                      <a:pt x="90" y="14"/>
                    </a:lnTo>
                    <a:lnTo>
                      <a:pt x="94" y="12"/>
                    </a:lnTo>
                    <a:lnTo>
                      <a:pt x="98" y="10"/>
                    </a:lnTo>
                    <a:lnTo>
                      <a:pt x="100" y="12"/>
                    </a:lnTo>
                    <a:lnTo>
                      <a:pt x="102" y="12"/>
                    </a:lnTo>
                    <a:lnTo>
                      <a:pt x="108" y="14"/>
                    </a:lnTo>
                    <a:lnTo>
                      <a:pt x="110" y="18"/>
                    </a:lnTo>
                    <a:lnTo>
                      <a:pt x="114" y="18"/>
                    </a:lnTo>
                    <a:lnTo>
                      <a:pt x="122" y="20"/>
                    </a:lnTo>
                    <a:lnTo>
                      <a:pt x="126" y="22"/>
                    </a:lnTo>
                    <a:lnTo>
                      <a:pt x="126" y="24"/>
                    </a:lnTo>
                    <a:lnTo>
                      <a:pt x="128" y="32"/>
                    </a:lnTo>
                    <a:lnTo>
                      <a:pt x="134" y="34"/>
                    </a:lnTo>
                    <a:lnTo>
                      <a:pt x="142" y="34"/>
                    </a:lnTo>
                    <a:lnTo>
                      <a:pt x="156" y="36"/>
                    </a:lnTo>
                    <a:lnTo>
                      <a:pt x="158" y="38"/>
                    </a:lnTo>
                    <a:lnTo>
                      <a:pt x="162" y="40"/>
                    </a:lnTo>
                    <a:lnTo>
                      <a:pt x="174" y="44"/>
                    </a:lnTo>
                    <a:lnTo>
                      <a:pt x="174" y="46"/>
                    </a:lnTo>
                    <a:lnTo>
                      <a:pt x="172" y="50"/>
                    </a:lnTo>
                    <a:lnTo>
                      <a:pt x="168" y="52"/>
                    </a:lnTo>
                    <a:lnTo>
                      <a:pt x="164" y="52"/>
                    </a:lnTo>
                    <a:lnTo>
                      <a:pt x="162" y="50"/>
                    </a:lnTo>
                    <a:lnTo>
                      <a:pt x="156" y="44"/>
                    </a:lnTo>
                    <a:lnTo>
                      <a:pt x="154" y="50"/>
                    </a:lnTo>
                    <a:lnTo>
                      <a:pt x="154" y="52"/>
                    </a:lnTo>
                    <a:lnTo>
                      <a:pt x="152" y="54"/>
                    </a:lnTo>
                    <a:lnTo>
                      <a:pt x="146" y="52"/>
                    </a:lnTo>
                    <a:lnTo>
                      <a:pt x="140" y="50"/>
                    </a:lnTo>
                    <a:lnTo>
                      <a:pt x="136" y="48"/>
                    </a:lnTo>
                    <a:lnTo>
                      <a:pt x="128" y="46"/>
                    </a:lnTo>
                    <a:lnTo>
                      <a:pt x="100" y="46"/>
                    </a:lnTo>
                    <a:lnTo>
                      <a:pt x="98" y="44"/>
                    </a:lnTo>
                    <a:lnTo>
                      <a:pt x="96" y="44"/>
                    </a:lnTo>
                    <a:lnTo>
                      <a:pt x="90" y="44"/>
                    </a:lnTo>
                    <a:lnTo>
                      <a:pt x="88" y="42"/>
                    </a:lnTo>
                    <a:lnTo>
                      <a:pt x="86" y="40"/>
                    </a:lnTo>
                    <a:lnTo>
                      <a:pt x="80" y="38"/>
                    </a:lnTo>
                    <a:lnTo>
                      <a:pt x="70" y="34"/>
                    </a:lnTo>
                    <a:lnTo>
                      <a:pt x="60" y="34"/>
                    </a:lnTo>
                    <a:lnTo>
                      <a:pt x="52" y="34"/>
                    </a:lnTo>
                    <a:lnTo>
                      <a:pt x="44" y="34"/>
                    </a:lnTo>
                    <a:lnTo>
                      <a:pt x="40" y="34"/>
                    </a:lnTo>
                    <a:lnTo>
                      <a:pt x="38" y="32"/>
                    </a:lnTo>
                    <a:lnTo>
                      <a:pt x="34" y="28"/>
                    </a:lnTo>
                    <a:lnTo>
                      <a:pt x="26" y="28"/>
                    </a:lnTo>
                    <a:lnTo>
                      <a:pt x="22" y="28"/>
                    </a:lnTo>
                    <a:lnTo>
                      <a:pt x="20" y="24"/>
                    </a:lnTo>
                    <a:lnTo>
                      <a:pt x="18" y="1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2" name="Freeform 127"/>
              <p:cNvSpPr>
                <a:spLocks/>
              </p:cNvSpPr>
              <p:nvPr/>
            </p:nvSpPr>
            <p:spPr bwMode="auto">
              <a:xfrm>
                <a:off x="6979835" y="4176135"/>
                <a:ext cx="1090038" cy="882867"/>
              </a:xfrm>
              <a:custGeom>
                <a:avLst/>
                <a:gdLst/>
                <a:ahLst/>
                <a:cxnLst>
                  <a:cxn ang="0">
                    <a:pos x="208" y="122"/>
                  </a:cxn>
                  <a:cxn ang="0">
                    <a:pos x="228" y="124"/>
                  </a:cxn>
                  <a:cxn ang="0">
                    <a:pos x="244" y="108"/>
                  </a:cxn>
                  <a:cxn ang="0">
                    <a:pos x="260" y="78"/>
                  </a:cxn>
                  <a:cxn ang="0">
                    <a:pos x="306" y="68"/>
                  </a:cxn>
                  <a:cxn ang="0">
                    <a:pos x="316" y="78"/>
                  </a:cxn>
                  <a:cxn ang="0">
                    <a:pos x="334" y="62"/>
                  </a:cxn>
                  <a:cxn ang="0">
                    <a:pos x="348" y="42"/>
                  </a:cxn>
                  <a:cxn ang="0">
                    <a:pos x="388" y="26"/>
                  </a:cxn>
                  <a:cxn ang="0">
                    <a:pos x="384" y="4"/>
                  </a:cxn>
                  <a:cxn ang="0">
                    <a:pos x="400" y="14"/>
                  </a:cxn>
                  <a:cxn ang="0">
                    <a:pos x="444" y="24"/>
                  </a:cxn>
                  <a:cxn ang="0">
                    <a:pos x="460" y="22"/>
                  </a:cxn>
                  <a:cxn ang="0">
                    <a:pos x="448" y="46"/>
                  </a:cxn>
                  <a:cxn ang="0">
                    <a:pos x="456" y="56"/>
                  </a:cxn>
                  <a:cxn ang="0">
                    <a:pos x="450" y="62"/>
                  </a:cxn>
                  <a:cxn ang="0">
                    <a:pos x="438" y="88"/>
                  </a:cxn>
                  <a:cxn ang="0">
                    <a:pos x="476" y="112"/>
                  </a:cxn>
                  <a:cxn ang="0">
                    <a:pos x="504" y="132"/>
                  </a:cxn>
                  <a:cxn ang="0">
                    <a:pos x="526" y="100"/>
                  </a:cxn>
                  <a:cxn ang="0">
                    <a:pos x="548" y="36"/>
                  </a:cxn>
                  <a:cxn ang="0">
                    <a:pos x="572" y="2"/>
                  </a:cxn>
                  <a:cxn ang="0">
                    <a:pos x="578" y="62"/>
                  </a:cxn>
                  <a:cxn ang="0">
                    <a:pos x="600" y="82"/>
                  </a:cxn>
                  <a:cxn ang="0">
                    <a:pos x="602" y="128"/>
                  </a:cxn>
                  <a:cxn ang="0">
                    <a:pos x="610" y="164"/>
                  </a:cxn>
                  <a:cxn ang="0">
                    <a:pos x="640" y="196"/>
                  </a:cxn>
                  <a:cxn ang="0">
                    <a:pos x="650" y="224"/>
                  </a:cxn>
                  <a:cxn ang="0">
                    <a:pos x="664" y="252"/>
                  </a:cxn>
                  <a:cxn ang="0">
                    <a:pos x="682" y="290"/>
                  </a:cxn>
                  <a:cxn ang="0">
                    <a:pos x="672" y="346"/>
                  </a:cxn>
                  <a:cxn ang="0">
                    <a:pos x="638" y="406"/>
                  </a:cxn>
                  <a:cxn ang="0">
                    <a:pos x="600" y="440"/>
                  </a:cxn>
                  <a:cxn ang="0">
                    <a:pos x="538" y="516"/>
                  </a:cxn>
                  <a:cxn ang="0">
                    <a:pos x="512" y="528"/>
                  </a:cxn>
                  <a:cxn ang="0">
                    <a:pos x="470" y="544"/>
                  </a:cxn>
                  <a:cxn ang="0">
                    <a:pos x="448" y="532"/>
                  </a:cxn>
                  <a:cxn ang="0">
                    <a:pos x="406" y="542"/>
                  </a:cxn>
                  <a:cxn ang="0">
                    <a:pos x="372" y="518"/>
                  </a:cxn>
                  <a:cxn ang="0">
                    <a:pos x="374" y="488"/>
                  </a:cxn>
                  <a:cxn ang="0">
                    <a:pos x="372" y="460"/>
                  </a:cxn>
                  <a:cxn ang="0">
                    <a:pos x="350" y="478"/>
                  </a:cxn>
                  <a:cxn ang="0">
                    <a:pos x="358" y="470"/>
                  </a:cxn>
                  <a:cxn ang="0">
                    <a:pos x="366" y="442"/>
                  </a:cxn>
                  <a:cxn ang="0">
                    <a:pos x="334" y="472"/>
                  </a:cxn>
                  <a:cxn ang="0">
                    <a:pos x="328" y="442"/>
                  </a:cxn>
                  <a:cxn ang="0">
                    <a:pos x="290" y="412"/>
                  </a:cxn>
                  <a:cxn ang="0">
                    <a:pos x="176" y="428"/>
                  </a:cxn>
                  <a:cxn ang="0">
                    <a:pos x="90" y="456"/>
                  </a:cxn>
                  <a:cxn ang="0">
                    <a:pos x="20" y="474"/>
                  </a:cxn>
                  <a:cxn ang="0">
                    <a:pos x="0" y="454"/>
                  </a:cxn>
                  <a:cxn ang="0">
                    <a:pos x="26" y="424"/>
                  </a:cxn>
                  <a:cxn ang="0">
                    <a:pos x="28" y="340"/>
                  </a:cxn>
                  <a:cxn ang="0">
                    <a:pos x="22" y="302"/>
                  </a:cxn>
                  <a:cxn ang="0">
                    <a:pos x="30" y="302"/>
                  </a:cxn>
                  <a:cxn ang="0">
                    <a:pos x="42" y="244"/>
                  </a:cxn>
                  <a:cxn ang="0">
                    <a:pos x="52" y="226"/>
                  </a:cxn>
                  <a:cxn ang="0">
                    <a:pos x="76" y="210"/>
                  </a:cxn>
                  <a:cxn ang="0">
                    <a:pos x="110" y="190"/>
                  </a:cxn>
                  <a:cxn ang="0">
                    <a:pos x="168" y="178"/>
                  </a:cxn>
                </a:cxnLst>
                <a:rect l="0" t="0" r="r" b="b"/>
                <a:pathLst>
                  <a:path w="684" h="554">
                    <a:moveTo>
                      <a:pt x="194" y="150"/>
                    </a:moveTo>
                    <a:lnTo>
                      <a:pt x="200" y="142"/>
                    </a:lnTo>
                    <a:lnTo>
                      <a:pt x="202" y="140"/>
                    </a:lnTo>
                    <a:lnTo>
                      <a:pt x="202" y="134"/>
                    </a:lnTo>
                    <a:lnTo>
                      <a:pt x="204" y="128"/>
                    </a:lnTo>
                    <a:lnTo>
                      <a:pt x="208" y="122"/>
                    </a:lnTo>
                    <a:lnTo>
                      <a:pt x="214" y="116"/>
                    </a:lnTo>
                    <a:lnTo>
                      <a:pt x="218" y="114"/>
                    </a:lnTo>
                    <a:lnTo>
                      <a:pt x="220" y="122"/>
                    </a:lnTo>
                    <a:lnTo>
                      <a:pt x="222" y="124"/>
                    </a:lnTo>
                    <a:lnTo>
                      <a:pt x="226" y="126"/>
                    </a:lnTo>
                    <a:lnTo>
                      <a:pt x="228" y="124"/>
                    </a:lnTo>
                    <a:lnTo>
                      <a:pt x="228" y="122"/>
                    </a:lnTo>
                    <a:lnTo>
                      <a:pt x="230" y="120"/>
                    </a:lnTo>
                    <a:lnTo>
                      <a:pt x="228" y="114"/>
                    </a:lnTo>
                    <a:lnTo>
                      <a:pt x="228" y="108"/>
                    </a:lnTo>
                    <a:lnTo>
                      <a:pt x="236" y="108"/>
                    </a:lnTo>
                    <a:lnTo>
                      <a:pt x="244" y="108"/>
                    </a:lnTo>
                    <a:lnTo>
                      <a:pt x="244" y="100"/>
                    </a:lnTo>
                    <a:lnTo>
                      <a:pt x="248" y="94"/>
                    </a:lnTo>
                    <a:lnTo>
                      <a:pt x="250" y="90"/>
                    </a:lnTo>
                    <a:lnTo>
                      <a:pt x="254" y="86"/>
                    </a:lnTo>
                    <a:lnTo>
                      <a:pt x="258" y="84"/>
                    </a:lnTo>
                    <a:lnTo>
                      <a:pt x="260" y="78"/>
                    </a:lnTo>
                    <a:lnTo>
                      <a:pt x="262" y="74"/>
                    </a:lnTo>
                    <a:lnTo>
                      <a:pt x="266" y="70"/>
                    </a:lnTo>
                    <a:lnTo>
                      <a:pt x="282" y="64"/>
                    </a:lnTo>
                    <a:lnTo>
                      <a:pt x="290" y="62"/>
                    </a:lnTo>
                    <a:lnTo>
                      <a:pt x="296" y="58"/>
                    </a:lnTo>
                    <a:lnTo>
                      <a:pt x="306" y="68"/>
                    </a:lnTo>
                    <a:lnTo>
                      <a:pt x="310" y="72"/>
                    </a:lnTo>
                    <a:lnTo>
                      <a:pt x="310" y="78"/>
                    </a:lnTo>
                    <a:lnTo>
                      <a:pt x="310" y="80"/>
                    </a:lnTo>
                    <a:lnTo>
                      <a:pt x="308" y="82"/>
                    </a:lnTo>
                    <a:lnTo>
                      <a:pt x="312" y="80"/>
                    </a:lnTo>
                    <a:lnTo>
                      <a:pt x="316" y="78"/>
                    </a:lnTo>
                    <a:lnTo>
                      <a:pt x="320" y="80"/>
                    </a:lnTo>
                    <a:lnTo>
                      <a:pt x="324" y="80"/>
                    </a:lnTo>
                    <a:lnTo>
                      <a:pt x="330" y="78"/>
                    </a:lnTo>
                    <a:lnTo>
                      <a:pt x="334" y="76"/>
                    </a:lnTo>
                    <a:lnTo>
                      <a:pt x="332" y="68"/>
                    </a:lnTo>
                    <a:lnTo>
                      <a:pt x="334" y="62"/>
                    </a:lnTo>
                    <a:lnTo>
                      <a:pt x="338" y="58"/>
                    </a:lnTo>
                    <a:lnTo>
                      <a:pt x="344" y="54"/>
                    </a:lnTo>
                    <a:lnTo>
                      <a:pt x="350" y="52"/>
                    </a:lnTo>
                    <a:lnTo>
                      <a:pt x="348" y="48"/>
                    </a:lnTo>
                    <a:lnTo>
                      <a:pt x="346" y="46"/>
                    </a:lnTo>
                    <a:lnTo>
                      <a:pt x="348" y="42"/>
                    </a:lnTo>
                    <a:lnTo>
                      <a:pt x="350" y="38"/>
                    </a:lnTo>
                    <a:lnTo>
                      <a:pt x="360" y="32"/>
                    </a:lnTo>
                    <a:lnTo>
                      <a:pt x="370" y="28"/>
                    </a:lnTo>
                    <a:lnTo>
                      <a:pt x="380" y="28"/>
                    </a:lnTo>
                    <a:lnTo>
                      <a:pt x="384" y="26"/>
                    </a:lnTo>
                    <a:lnTo>
                      <a:pt x="388" y="26"/>
                    </a:lnTo>
                    <a:lnTo>
                      <a:pt x="390" y="22"/>
                    </a:lnTo>
                    <a:lnTo>
                      <a:pt x="392" y="18"/>
                    </a:lnTo>
                    <a:lnTo>
                      <a:pt x="392" y="14"/>
                    </a:lnTo>
                    <a:lnTo>
                      <a:pt x="386" y="12"/>
                    </a:lnTo>
                    <a:lnTo>
                      <a:pt x="384" y="10"/>
                    </a:lnTo>
                    <a:lnTo>
                      <a:pt x="384" y="4"/>
                    </a:lnTo>
                    <a:lnTo>
                      <a:pt x="390" y="4"/>
                    </a:lnTo>
                    <a:lnTo>
                      <a:pt x="392" y="6"/>
                    </a:lnTo>
                    <a:lnTo>
                      <a:pt x="396" y="8"/>
                    </a:lnTo>
                    <a:lnTo>
                      <a:pt x="394" y="12"/>
                    </a:lnTo>
                    <a:lnTo>
                      <a:pt x="396" y="12"/>
                    </a:lnTo>
                    <a:lnTo>
                      <a:pt x="400" y="14"/>
                    </a:lnTo>
                    <a:lnTo>
                      <a:pt x="402" y="14"/>
                    </a:lnTo>
                    <a:lnTo>
                      <a:pt x="412" y="16"/>
                    </a:lnTo>
                    <a:lnTo>
                      <a:pt x="420" y="20"/>
                    </a:lnTo>
                    <a:lnTo>
                      <a:pt x="428" y="24"/>
                    </a:lnTo>
                    <a:lnTo>
                      <a:pt x="438" y="24"/>
                    </a:lnTo>
                    <a:lnTo>
                      <a:pt x="444" y="24"/>
                    </a:lnTo>
                    <a:lnTo>
                      <a:pt x="448" y="20"/>
                    </a:lnTo>
                    <a:lnTo>
                      <a:pt x="450" y="26"/>
                    </a:lnTo>
                    <a:lnTo>
                      <a:pt x="454" y="30"/>
                    </a:lnTo>
                    <a:lnTo>
                      <a:pt x="456" y="24"/>
                    </a:lnTo>
                    <a:lnTo>
                      <a:pt x="456" y="22"/>
                    </a:lnTo>
                    <a:lnTo>
                      <a:pt x="460" y="22"/>
                    </a:lnTo>
                    <a:lnTo>
                      <a:pt x="464" y="24"/>
                    </a:lnTo>
                    <a:lnTo>
                      <a:pt x="466" y="28"/>
                    </a:lnTo>
                    <a:lnTo>
                      <a:pt x="464" y="34"/>
                    </a:lnTo>
                    <a:lnTo>
                      <a:pt x="460" y="40"/>
                    </a:lnTo>
                    <a:lnTo>
                      <a:pt x="454" y="44"/>
                    </a:lnTo>
                    <a:lnTo>
                      <a:pt x="448" y="46"/>
                    </a:lnTo>
                    <a:lnTo>
                      <a:pt x="448" y="52"/>
                    </a:lnTo>
                    <a:lnTo>
                      <a:pt x="448" y="54"/>
                    </a:lnTo>
                    <a:lnTo>
                      <a:pt x="450" y="56"/>
                    </a:lnTo>
                    <a:lnTo>
                      <a:pt x="452" y="58"/>
                    </a:lnTo>
                    <a:lnTo>
                      <a:pt x="454" y="58"/>
                    </a:lnTo>
                    <a:lnTo>
                      <a:pt x="456" y="56"/>
                    </a:lnTo>
                    <a:lnTo>
                      <a:pt x="458" y="60"/>
                    </a:lnTo>
                    <a:lnTo>
                      <a:pt x="460" y="60"/>
                    </a:lnTo>
                    <a:lnTo>
                      <a:pt x="458" y="64"/>
                    </a:lnTo>
                    <a:lnTo>
                      <a:pt x="454" y="66"/>
                    </a:lnTo>
                    <a:lnTo>
                      <a:pt x="452" y="66"/>
                    </a:lnTo>
                    <a:lnTo>
                      <a:pt x="450" y="62"/>
                    </a:lnTo>
                    <a:lnTo>
                      <a:pt x="450" y="58"/>
                    </a:lnTo>
                    <a:lnTo>
                      <a:pt x="440" y="66"/>
                    </a:lnTo>
                    <a:lnTo>
                      <a:pt x="436" y="70"/>
                    </a:lnTo>
                    <a:lnTo>
                      <a:pt x="434" y="76"/>
                    </a:lnTo>
                    <a:lnTo>
                      <a:pt x="434" y="82"/>
                    </a:lnTo>
                    <a:lnTo>
                      <a:pt x="438" y="88"/>
                    </a:lnTo>
                    <a:lnTo>
                      <a:pt x="440" y="92"/>
                    </a:lnTo>
                    <a:lnTo>
                      <a:pt x="446" y="94"/>
                    </a:lnTo>
                    <a:lnTo>
                      <a:pt x="456" y="98"/>
                    </a:lnTo>
                    <a:lnTo>
                      <a:pt x="462" y="100"/>
                    </a:lnTo>
                    <a:lnTo>
                      <a:pt x="466" y="104"/>
                    </a:lnTo>
                    <a:lnTo>
                      <a:pt x="476" y="112"/>
                    </a:lnTo>
                    <a:lnTo>
                      <a:pt x="490" y="118"/>
                    </a:lnTo>
                    <a:lnTo>
                      <a:pt x="492" y="120"/>
                    </a:lnTo>
                    <a:lnTo>
                      <a:pt x="496" y="126"/>
                    </a:lnTo>
                    <a:lnTo>
                      <a:pt x="498" y="130"/>
                    </a:lnTo>
                    <a:lnTo>
                      <a:pt x="500" y="132"/>
                    </a:lnTo>
                    <a:lnTo>
                      <a:pt x="504" y="132"/>
                    </a:lnTo>
                    <a:lnTo>
                      <a:pt x="508" y="132"/>
                    </a:lnTo>
                    <a:lnTo>
                      <a:pt x="512" y="130"/>
                    </a:lnTo>
                    <a:lnTo>
                      <a:pt x="516" y="126"/>
                    </a:lnTo>
                    <a:lnTo>
                      <a:pt x="520" y="120"/>
                    </a:lnTo>
                    <a:lnTo>
                      <a:pt x="522" y="112"/>
                    </a:lnTo>
                    <a:lnTo>
                      <a:pt x="526" y="100"/>
                    </a:lnTo>
                    <a:lnTo>
                      <a:pt x="530" y="92"/>
                    </a:lnTo>
                    <a:lnTo>
                      <a:pt x="536" y="82"/>
                    </a:lnTo>
                    <a:lnTo>
                      <a:pt x="538" y="70"/>
                    </a:lnTo>
                    <a:lnTo>
                      <a:pt x="540" y="56"/>
                    </a:lnTo>
                    <a:lnTo>
                      <a:pt x="542" y="46"/>
                    </a:lnTo>
                    <a:lnTo>
                      <a:pt x="548" y="36"/>
                    </a:lnTo>
                    <a:lnTo>
                      <a:pt x="552" y="26"/>
                    </a:lnTo>
                    <a:lnTo>
                      <a:pt x="558" y="8"/>
                    </a:lnTo>
                    <a:lnTo>
                      <a:pt x="562" y="2"/>
                    </a:lnTo>
                    <a:lnTo>
                      <a:pt x="564" y="0"/>
                    </a:lnTo>
                    <a:lnTo>
                      <a:pt x="568" y="0"/>
                    </a:lnTo>
                    <a:lnTo>
                      <a:pt x="572" y="2"/>
                    </a:lnTo>
                    <a:lnTo>
                      <a:pt x="574" y="6"/>
                    </a:lnTo>
                    <a:lnTo>
                      <a:pt x="572" y="14"/>
                    </a:lnTo>
                    <a:lnTo>
                      <a:pt x="572" y="22"/>
                    </a:lnTo>
                    <a:lnTo>
                      <a:pt x="572" y="28"/>
                    </a:lnTo>
                    <a:lnTo>
                      <a:pt x="576" y="48"/>
                    </a:lnTo>
                    <a:lnTo>
                      <a:pt x="578" y="62"/>
                    </a:lnTo>
                    <a:lnTo>
                      <a:pt x="580" y="66"/>
                    </a:lnTo>
                    <a:lnTo>
                      <a:pt x="582" y="68"/>
                    </a:lnTo>
                    <a:lnTo>
                      <a:pt x="586" y="68"/>
                    </a:lnTo>
                    <a:lnTo>
                      <a:pt x="588" y="66"/>
                    </a:lnTo>
                    <a:lnTo>
                      <a:pt x="594" y="74"/>
                    </a:lnTo>
                    <a:lnTo>
                      <a:pt x="600" y="82"/>
                    </a:lnTo>
                    <a:lnTo>
                      <a:pt x="596" y="90"/>
                    </a:lnTo>
                    <a:lnTo>
                      <a:pt x="598" y="98"/>
                    </a:lnTo>
                    <a:lnTo>
                      <a:pt x="596" y="108"/>
                    </a:lnTo>
                    <a:lnTo>
                      <a:pt x="598" y="114"/>
                    </a:lnTo>
                    <a:lnTo>
                      <a:pt x="600" y="120"/>
                    </a:lnTo>
                    <a:lnTo>
                      <a:pt x="602" y="128"/>
                    </a:lnTo>
                    <a:lnTo>
                      <a:pt x="602" y="134"/>
                    </a:lnTo>
                    <a:lnTo>
                      <a:pt x="604" y="142"/>
                    </a:lnTo>
                    <a:lnTo>
                      <a:pt x="606" y="146"/>
                    </a:lnTo>
                    <a:lnTo>
                      <a:pt x="606" y="156"/>
                    </a:lnTo>
                    <a:lnTo>
                      <a:pt x="606" y="160"/>
                    </a:lnTo>
                    <a:lnTo>
                      <a:pt x="610" y="164"/>
                    </a:lnTo>
                    <a:lnTo>
                      <a:pt x="618" y="170"/>
                    </a:lnTo>
                    <a:lnTo>
                      <a:pt x="628" y="176"/>
                    </a:lnTo>
                    <a:lnTo>
                      <a:pt x="636" y="182"/>
                    </a:lnTo>
                    <a:lnTo>
                      <a:pt x="638" y="188"/>
                    </a:lnTo>
                    <a:lnTo>
                      <a:pt x="638" y="192"/>
                    </a:lnTo>
                    <a:lnTo>
                      <a:pt x="640" y="196"/>
                    </a:lnTo>
                    <a:lnTo>
                      <a:pt x="642" y="200"/>
                    </a:lnTo>
                    <a:lnTo>
                      <a:pt x="642" y="216"/>
                    </a:lnTo>
                    <a:lnTo>
                      <a:pt x="642" y="222"/>
                    </a:lnTo>
                    <a:lnTo>
                      <a:pt x="644" y="224"/>
                    </a:lnTo>
                    <a:lnTo>
                      <a:pt x="646" y="224"/>
                    </a:lnTo>
                    <a:lnTo>
                      <a:pt x="650" y="224"/>
                    </a:lnTo>
                    <a:lnTo>
                      <a:pt x="650" y="222"/>
                    </a:lnTo>
                    <a:lnTo>
                      <a:pt x="658" y="232"/>
                    </a:lnTo>
                    <a:lnTo>
                      <a:pt x="660" y="238"/>
                    </a:lnTo>
                    <a:lnTo>
                      <a:pt x="660" y="246"/>
                    </a:lnTo>
                    <a:lnTo>
                      <a:pt x="662" y="250"/>
                    </a:lnTo>
                    <a:lnTo>
                      <a:pt x="664" y="252"/>
                    </a:lnTo>
                    <a:lnTo>
                      <a:pt x="666" y="254"/>
                    </a:lnTo>
                    <a:lnTo>
                      <a:pt x="668" y="256"/>
                    </a:lnTo>
                    <a:lnTo>
                      <a:pt x="678" y="270"/>
                    </a:lnTo>
                    <a:lnTo>
                      <a:pt x="682" y="278"/>
                    </a:lnTo>
                    <a:lnTo>
                      <a:pt x="684" y="284"/>
                    </a:lnTo>
                    <a:lnTo>
                      <a:pt x="682" y="290"/>
                    </a:lnTo>
                    <a:lnTo>
                      <a:pt x="680" y="298"/>
                    </a:lnTo>
                    <a:lnTo>
                      <a:pt x="676" y="302"/>
                    </a:lnTo>
                    <a:lnTo>
                      <a:pt x="676" y="310"/>
                    </a:lnTo>
                    <a:lnTo>
                      <a:pt x="676" y="324"/>
                    </a:lnTo>
                    <a:lnTo>
                      <a:pt x="676" y="336"/>
                    </a:lnTo>
                    <a:lnTo>
                      <a:pt x="672" y="346"/>
                    </a:lnTo>
                    <a:lnTo>
                      <a:pt x="670" y="354"/>
                    </a:lnTo>
                    <a:lnTo>
                      <a:pt x="666" y="362"/>
                    </a:lnTo>
                    <a:lnTo>
                      <a:pt x="654" y="378"/>
                    </a:lnTo>
                    <a:lnTo>
                      <a:pt x="644" y="398"/>
                    </a:lnTo>
                    <a:lnTo>
                      <a:pt x="642" y="404"/>
                    </a:lnTo>
                    <a:lnTo>
                      <a:pt x="638" y="406"/>
                    </a:lnTo>
                    <a:lnTo>
                      <a:pt x="634" y="410"/>
                    </a:lnTo>
                    <a:lnTo>
                      <a:pt x="630" y="414"/>
                    </a:lnTo>
                    <a:lnTo>
                      <a:pt x="626" y="420"/>
                    </a:lnTo>
                    <a:lnTo>
                      <a:pt x="622" y="424"/>
                    </a:lnTo>
                    <a:lnTo>
                      <a:pt x="608" y="432"/>
                    </a:lnTo>
                    <a:lnTo>
                      <a:pt x="600" y="440"/>
                    </a:lnTo>
                    <a:lnTo>
                      <a:pt x="594" y="448"/>
                    </a:lnTo>
                    <a:lnTo>
                      <a:pt x="588" y="456"/>
                    </a:lnTo>
                    <a:lnTo>
                      <a:pt x="582" y="464"/>
                    </a:lnTo>
                    <a:lnTo>
                      <a:pt x="560" y="488"/>
                    </a:lnTo>
                    <a:lnTo>
                      <a:pt x="548" y="502"/>
                    </a:lnTo>
                    <a:lnTo>
                      <a:pt x="538" y="516"/>
                    </a:lnTo>
                    <a:lnTo>
                      <a:pt x="536" y="518"/>
                    </a:lnTo>
                    <a:lnTo>
                      <a:pt x="534" y="522"/>
                    </a:lnTo>
                    <a:lnTo>
                      <a:pt x="532" y="524"/>
                    </a:lnTo>
                    <a:lnTo>
                      <a:pt x="530" y="526"/>
                    </a:lnTo>
                    <a:lnTo>
                      <a:pt x="520" y="528"/>
                    </a:lnTo>
                    <a:lnTo>
                      <a:pt x="512" y="528"/>
                    </a:lnTo>
                    <a:lnTo>
                      <a:pt x="502" y="530"/>
                    </a:lnTo>
                    <a:lnTo>
                      <a:pt x="496" y="530"/>
                    </a:lnTo>
                    <a:lnTo>
                      <a:pt x="488" y="534"/>
                    </a:lnTo>
                    <a:lnTo>
                      <a:pt x="482" y="538"/>
                    </a:lnTo>
                    <a:lnTo>
                      <a:pt x="476" y="542"/>
                    </a:lnTo>
                    <a:lnTo>
                      <a:pt x="470" y="544"/>
                    </a:lnTo>
                    <a:lnTo>
                      <a:pt x="466" y="546"/>
                    </a:lnTo>
                    <a:lnTo>
                      <a:pt x="464" y="550"/>
                    </a:lnTo>
                    <a:lnTo>
                      <a:pt x="460" y="552"/>
                    </a:lnTo>
                    <a:lnTo>
                      <a:pt x="458" y="554"/>
                    </a:lnTo>
                    <a:lnTo>
                      <a:pt x="452" y="544"/>
                    </a:lnTo>
                    <a:lnTo>
                      <a:pt x="448" y="532"/>
                    </a:lnTo>
                    <a:lnTo>
                      <a:pt x="442" y="532"/>
                    </a:lnTo>
                    <a:lnTo>
                      <a:pt x="440" y="534"/>
                    </a:lnTo>
                    <a:lnTo>
                      <a:pt x="438" y="538"/>
                    </a:lnTo>
                    <a:lnTo>
                      <a:pt x="414" y="552"/>
                    </a:lnTo>
                    <a:lnTo>
                      <a:pt x="408" y="548"/>
                    </a:lnTo>
                    <a:lnTo>
                      <a:pt x="406" y="542"/>
                    </a:lnTo>
                    <a:lnTo>
                      <a:pt x="398" y="542"/>
                    </a:lnTo>
                    <a:lnTo>
                      <a:pt x="392" y="542"/>
                    </a:lnTo>
                    <a:lnTo>
                      <a:pt x="386" y="538"/>
                    </a:lnTo>
                    <a:lnTo>
                      <a:pt x="380" y="532"/>
                    </a:lnTo>
                    <a:lnTo>
                      <a:pt x="374" y="524"/>
                    </a:lnTo>
                    <a:lnTo>
                      <a:pt x="372" y="518"/>
                    </a:lnTo>
                    <a:lnTo>
                      <a:pt x="372" y="514"/>
                    </a:lnTo>
                    <a:lnTo>
                      <a:pt x="376" y="510"/>
                    </a:lnTo>
                    <a:lnTo>
                      <a:pt x="378" y="506"/>
                    </a:lnTo>
                    <a:lnTo>
                      <a:pt x="380" y="500"/>
                    </a:lnTo>
                    <a:lnTo>
                      <a:pt x="378" y="492"/>
                    </a:lnTo>
                    <a:lnTo>
                      <a:pt x="374" y="488"/>
                    </a:lnTo>
                    <a:lnTo>
                      <a:pt x="370" y="486"/>
                    </a:lnTo>
                    <a:lnTo>
                      <a:pt x="366" y="482"/>
                    </a:lnTo>
                    <a:lnTo>
                      <a:pt x="372" y="474"/>
                    </a:lnTo>
                    <a:lnTo>
                      <a:pt x="372" y="470"/>
                    </a:lnTo>
                    <a:lnTo>
                      <a:pt x="374" y="464"/>
                    </a:lnTo>
                    <a:lnTo>
                      <a:pt x="372" y="460"/>
                    </a:lnTo>
                    <a:lnTo>
                      <a:pt x="368" y="460"/>
                    </a:lnTo>
                    <a:lnTo>
                      <a:pt x="366" y="462"/>
                    </a:lnTo>
                    <a:lnTo>
                      <a:pt x="362" y="470"/>
                    </a:lnTo>
                    <a:lnTo>
                      <a:pt x="358" y="476"/>
                    </a:lnTo>
                    <a:lnTo>
                      <a:pt x="354" y="478"/>
                    </a:lnTo>
                    <a:lnTo>
                      <a:pt x="350" y="478"/>
                    </a:lnTo>
                    <a:lnTo>
                      <a:pt x="348" y="478"/>
                    </a:lnTo>
                    <a:lnTo>
                      <a:pt x="346" y="476"/>
                    </a:lnTo>
                    <a:lnTo>
                      <a:pt x="348" y="472"/>
                    </a:lnTo>
                    <a:lnTo>
                      <a:pt x="352" y="472"/>
                    </a:lnTo>
                    <a:lnTo>
                      <a:pt x="356" y="470"/>
                    </a:lnTo>
                    <a:lnTo>
                      <a:pt x="358" y="470"/>
                    </a:lnTo>
                    <a:lnTo>
                      <a:pt x="372" y="452"/>
                    </a:lnTo>
                    <a:lnTo>
                      <a:pt x="378" y="444"/>
                    </a:lnTo>
                    <a:lnTo>
                      <a:pt x="382" y="434"/>
                    </a:lnTo>
                    <a:lnTo>
                      <a:pt x="376" y="434"/>
                    </a:lnTo>
                    <a:lnTo>
                      <a:pt x="368" y="434"/>
                    </a:lnTo>
                    <a:lnTo>
                      <a:pt x="366" y="442"/>
                    </a:lnTo>
                    <a:lnTo>
                      <a:pt x="364" y="448"/>
                    </a:lnTo>
                    <a:lnTo>
                      <a:pt x="358" y="448"/>
                    </a:lnTo>
                    <a:lnTo>
                      <a:pt x="350" y="450"/>
                    </a:lnTo>
                    <a:lnTo>
                      <a:pt x="342" y="456"/>
                    </a:lnTo>
                    <a:lnTo>
                      <a:pt x="336" y="464"/>
                    </a:lnTo>
                    <a:lnTo>
                      <a:pt x="334" y="472"/>
                    </a:lnTo>
                    <a:lnTo>
                      <a:pt x="328" y="472"/>
                    </a:lnTo>
                    <a:lnTo>
                      <a:pt x="326" y="470"/>
                    </a:lnTo>
                    <a:lnTo>
                      <a:pt x="326" y="466"/>
                    </a:lnTo>
                    <a:lnTo>
                      <a:pt x="328" y="458"/>
                    </a:lnTo>
                    <a:lnTo>
                      <a:pt x="330" y="450"/>
                    </a:lnTo>
                    <a:lnTo>
                      <a:pt x="328" y="442"/>
                    </a:lnTo>
                    <a:lnTo>
                      <a:pt x="326" y="436"/>
                    </a:lnTo>
                    <a:lnTo>
                      <a:pt x="324" y="430"/>
                    </a:lnTo>
                    <a:lnTo>
                      <a:pt x="322" y="422"/>
                    </a:lnTo>
                    <a:lnTo>
                      <a:pt x="308" y="418"/>
                    </a:lnTo>
                    <a:lnTo>
                      <a:pt x="298" y="414"/>
                    </a:lnTo>
                    <a:lnTo>
                      <a:pt x="290" y="412"/>
                    </a:lnTo>
                    <a:lnTo>
                      <a:pt x="288" y="408"/>
                    </a:lnTo>
                    <a:lnTo>
                      <a:pt x="284" y="406"/>
                    </a:lnTo>
                    <a:lnTo>
                      <a:pt x="250" y="406"/>
                    </a:lnTo>
                    <a:lnTo>
                      <a:pt x="224" y="422"/>
                    </a:lnTo>
                    <a:lnTo>
                      <a:pt x="190" y="422"/>
                    </a:lnTo>
                    <a:lnTo>
                      <a:pt x="176" y="428"/>
                    </a:lnTo>
                    <a:lnTo>
                      <a:pt x="162" y="436"/>
                    </a:lnTo>
                    <a:lnTo>
                      <a:pt x="144" y="448"/>
                    </a:lnTo>
                    <a:lnTo>
                      <a:pt x="132" y="452"/>
                    </a:lnTo>
                    <a:lnTo>
                      <a:pt x="116" y="454"/>
                    </a:lnTo>
                    <a:lnTo>
                      <a:pt x="100" y="454"/>
                    </a:lnTo>
                    <a:lnTo>
                      <a:pt x="90" y="456"/>
                    </a:lnTo>
                    <a:lnTo>
                      <a:pt x="80" y="458"/>
                    </a:lnTo>
                    <a:lnTo>
                      <a:pt x="64" y="464"/>
                    </a:lnTo>
                    <a:lnTo>
                      <a:pt x="46" y="472"/>
                    </a:lnTo>
                    <a:lnTo>
                      <a:pt x="36" y="474"/>
                    </a:lnTo>
                    <a:lnTo>
                      <a:pt x="26" y="474"/>
                    </a:lnTo>
                    <a:lnTo>
                      <a:pt x="20" y="474"/>
                    </a:lnTo>
                    <a:lnTo>
                      <a:pt x="16" y="470"/>
                    </a:lnTo>
                    <a:lnTo>
                      <a:pt x="8" y="462"/>
                    </a:lnTo>
                    <a:lnTo>
                      <a:pt x="6" y="460"/>
                    </a:lnTo>
                    <a:lnTo>
                      <a:pt x="2" y="460"/>
                    </a:lnTo>
                    <a:lnTo>
                      <a:pt x="0" y="458"/>
                    </a:lnTo>
                    <a:lnTo>
                      <a:pt x="0" y="454"/>
                    </a:lnTo>
                    <a:lnTo>
                      <a:pt x="0" y="452"/>
                    </a:lnTo>
                    <a:lnTo>
                      <a:pt x="2" y="448"/>
                    </a:lnTo>
                    <a:lnTo>
                      <a:pt x="6" y="446"/>
                    </a:lnTo>
                    <a:lnTo>
                      <a:pt x="12" y="444"/>
                    </a:lnTo>
                    <a:lnTo>
                      <a:pt x="18" y="440"/>
                    </a:lnTo>
                    <a:lnTo>
                      <a:pt x="26" y="424"/>
                    </a:lnTo>
                    <a:lnTo>
                      <a:pt x="32" y="408"/>
                    </a:lnTo>
                    <a:lnTo>
                      <a:pt x="30" y="404"/>
                    </a:lnTo>
                    <a:lnTo>
                      <a:pt x="28" y="400"/>
                    </a:lnTo>
                    <a:lnTo>
                      <a:pt x="28" y="390"/>
                    </a:lnTo>
                    <a:lnTo>
                      <a:pt x="28" y="354"/>
                    </a:lnTo>
                    <a:lnTo>
                      <a:pt x="28" y="340"/>
                    </a:lnTo>
                    <a:lnTo>
                      <a:pt x="28" y="328"/>
                    </a:lnTo>
                    <a:lnTo>
                      <a:pt x="26" y="318"/>
                    </a:lnTo>
                    <a:lnTo>
                      <a:pt x="22" y="310"/>
                    </a:lnTo>
                    <a:lnTo>
                      <a:pt x="18" y="302"/>
                    </a:lnTo>
                    <a:lnTo>
                      <a:pt x="18" y="298"/>
                    </a:lnTo>
                    <a:lnTo>
                      <a:pt x="22" y="302"/>
                    </a:lnTo>
                    <a:lnTo>
                      <a:pt x="22" y="306"/>
                    </a:lnTo>
                    <a:lnTo>
                      <a:pt x="28" y="306"/>
                    </a:lnTo>
                    <a:lnTo>
                      <a:pt x="26" y="300"/>
                    </a:lnTo>
                    <a:lnTo>
                      <a:pt x="26" y="294"/>
                    </a:lnTo>
                    <a:lnTo>
                      <a:pt x="30" y="298"/>
                    </a:lnTo>
                    <a:lnTo>
                      <a:pt x="30" y="302"/>
                    </a:lnTo>
                    <a:lnTo>
                      <a:pt x="34" y="300"/>
                    </a:lnTo>
                    <a:lnTo>
                      <a:pt x="34" y="298"/>
                    </a:lnTo>
                    <a:lnTo>
                      <a:pt x="36" y="294"/>
                    </a:lnTo>
                    <a:lnTo>
                      <a:pt x="30" y="276"/>
                    </a:lnTo>
                    <a:lnTo>
                      <a:pt x="40" y="254"/>
                    </a:lnTo>
                    <a:lnTo>
                      <a:pt x="42" y="244"/>
                    </a:lnTo>
                    <a:lnTo>
                      <a:pt x="44" y="230"/>
                    </a:lnTo>
                    <a:lnTo>
                      <a:pt x="44" y="224"/>
                    </a:lnTo>
                    <a:lnTo>
                      <a:pt x="48" y="218"/>
                    </a:lnTo>
                    <a:lnTo>
                      <a:pt x="50" y="222"/>
                    </a:lnTo>
                    <a:lnTo>
                      <a:pt x="52" y="224"/>
                    </a:lnTo>
                    <a:lnTo>
                      <a:pt x="52" y="226"/>
                    </a:lnTo>
                    <a:lnTo>
                      <a:pt x="56" y="224"/>
                    </a:lnTo>
                    <a:lnTo>
                      <a:pt x="58" y="222"/>
                    </a:lnTo>
                    <a:lnTo>
                      <a:pt x="60" y="218"/>
                    </a:lnTo>
                    <a:lnTo>
                      <a:pt x="64" y="214"/>
                    </a:lnTo>
                    <a:lnTo>
                      <a:pt x="68" y="212"/>
                    </a:lnTo>
                    <a:lnTo>
                      <a:pt x="76" y="210"/>
                    </a:lnTo>
                    <a:lnTo>
                      <a:pt x="82" y="206"/>
                    </a:lnTo>
                    <a:lnTo>
                      <a:pt x="84" y="202"/>
                    </a:lnTo>
                    <a:lnTo>
                      <a:pt x="88" y="200"/>
                    </a:lnTo>
                    <a:lnTo>
                      <a:pt x="92" y="196"/>
                    </a:lnTo>
                    <a:lnTo>
                      <a:pt x="102" y="192"/>
                    </a:lnTo>
                    <a:lnTo>
                      <a:pt x="110" y="190"/>
                    </a:lnTo>
                    <a:lnTo>
                      <a:pt x="118" y="188"/>
                    </a:lnTo>
                    <a:lnTo>
                      <a:pt x="128" y="186"/>
                    </a:lnTo>
                    <a:lnTo>
                      <a:pt x="138" y="182"/>
                    </a:lnTo>
                    <a:lnTo>
                      <a:pt x="148" y="180"/>
                    </a:lnTo>
                    <a:lnTo>
                      <a:pt x="158" y="180"/>
                    </a:lnTo>
                    <a:lnTo>
                      <a:pt x="168" y="178"/>
                    </a:lnTo>
                    <a:lnTo>
                      <a:pt x="174" y="174"/>
                    </a:lnTo>
                    <a:lnTo>
                      <a:pt x="182" y="164"/>
                    </a:lnTo>
                    <a:lnTo>
                      <a:pt x="194" y="15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3" name="Freeform 128"/>
              <p:cNvSpPr>
                <a:spLocks/>
              </p:cNvSpPr>
              <p:nvPr/>
            </p:nvSpPr>
            <p:spPr bwMode="auto">
              <a:xfrm>
                <a:off x="8063499" y="5106811"/>
                <a:ext cx="312350" cy="197609"/>
              </a:xfrm>
              <a:custGeom>
                <a:avLst/>
                <a:gdLst/>
                <a:ahLst/>
                <a:cxnLst>
                  <a:cxn ang="0">
                    <a:pos x="116" y="46"/>
                  </a:cxn>
                  <a:cxn ang="0">
                    <a:pos x="128" y="36"/>
                  </a:cxn>
                  <a:cxn ang="0">
                    <a:pos x="140" y="26"/>
                  </a:cxn>
                  <a:cxn ang="0">
                    <a:pos x="148" y="24"/>
                  </a:cxn>
                  <a:cxn ang="0">
                    <a:pos x="154" y="20"/>
                  </a:cxn>
                  <a:cxn ang="0">
                    <a:pos x="164" y="8"/>
                  </a:cxn>
                  <a:cxn ang="0">
                    <a:pos x="172" y="2"/>
                  </a:cxn>
                  <a:cxn ang="0">
                    <a:pos x="178" y="0"/>
                  </a:cxn>
                  <a:cxn ang="0">
                    <a:pos x="184" y="2"/>
                  </a:cxn>
                  <a:cxn ang="0">
                    <a:pos x="180" y="8"/>
                  </a:cxn>
                  <a:cxn ang="0">
                    <a:pos x="178" y="16"/>
                  </a:cxn>
                  <a:cxn ang="0">
                    <a:pos x="184" y="14"/>
                  </a:cxn>
                  <a:cxn ang="0">
                    <a:pos x="188" y="12"/>
                  </a:cxn>
                  <a:cxn ang="0">
                    <a:pos x="196" y="8"/>
                  </a:cxn>
                  <a:cxn ang="0">
                    <a:pos x="196" y="18"/>
                  </a:cxn>
                  <a:cxn ang="0">
                    <a:pos x="190" y="20"/>
                  </a:cxn>
                  <a:cxn ang="0">
                    <a:pos x="188" y="24"/>
                  </a:cxn>
                  <a:cxn ang="0">
                    <a:pos x="184" y="32"/>
                  </a:cxn>
                  <a:cxn ang="0">
                    <a:pos x="180" y="36"/>
                  </a:cxn>
                  <a:cxn ang="0">
                    <a:pos x="176" y="38"/>
                  </a:cxn>
                  <a:cxn ang="0">
                    <a:pos x="168" y="40"/>
                  </a:cxn>
                  <a:cxn ang="0">
                    <a:pos x="150" y="50"/>
                  </a:cxn>
                  <a:cxn ang="0">
                    <a:pos x="140" y="56"/>
                  </a:cxn>
                  <a:cxn ang="0">
                    <a:pos x="138" y="58"/>
                  </a:cxn>
                  <a:cxn ang="0">
                    <a:pos x="136" y="62"/>
                  </a:cxn>
                  <a:cxn ang="0">
                    <a:pos x="136" y="66"/>
                  </a:cxn>
                  <a:cxn ang="0">
                    <a:pos x="130" y="70"/>
                  </a:cxn>
                  <a:cxn ang="0">
                    <a:pos x="122" y="70"/>
                  </a:cxn>
                  <a:cxn ang="0">
                    <a:pos x="108" y="72"/>
                  </a:cxn>
                  <a:cxn ang="0">
                    <a:pos x="100" y="76"/>
                  </a:cxn>
                  <a:cxn ang="0">
                    <a:pos x="92" y="84"/>
                  </a:cxn>
                  <a:cxn ang="0">
                    <a:pos x="78" y="98"/>
                  </a:cxn>
                  <a:cxn ang="0">
                    <a:pos x="74" y="102"/>
                  </a:cxn>
                  <a:cxn ang="0">
                    <a:pos x="70" y="106"/>
                  </a:cxn>
                  <a:cxn ang="0">
                    <a:pos x="58" y="108"/>
                  </a:cxn>
                  <a:cxn ang="0">
                    <a:pos x="52" y="112"/>
                  </a:cxn>
                  <a:cxn ang="0">
                    <a:pos x="44" y="118"/>
                  </a:cxn>
                  <a:cxn ang="0">
                    <a:pos x="38" y="122"/>
                  </a:cxn>
                  <a:cxn ang="0">
                    <a:pos x="28" y="124"/>
                  </a:cxn>
                  <a:cxn ang="0">
                    <a:pos x="20" y="122"/>
                  </a:cxn>
                  <a:cxn ang="0">
                    <a:pos x="10" y="116"/>
                  </a:cxn>
                  <a:cxn ang="0">
                    <a:pos x="2" y="110"/>
                  </a:cxn>
                  <a:cxn ang="0">
                    <a:pos x="0" y="108"/>
                  </a:cxn>
                  <a:cxn ang="0">
                    <a:pos x="0" y="104"/>
                  </a:cxn>
                  <a:cxn ang="0">
                    <a:pos x="8" y="98"/>
                  </a:cxn>
                  <a:cxn ang="0">
                    <a:pos x="20" y="92"/>
                  </a:cxn>
                  <a:cxn ang="0">
                    <a:pos x="32" y="84"/>
                  </a:cxn>
                  <a:cxn ang="0">
                    <a:pos x="42" y="78"/>
                  </a:cxn>
                  <a:cxn ang="0">
                    <a:pos x="66" y="66"/>
                  </a:cxn>
                  <a:cxn ang="0">
                    <a:pos x="72" y="64"/>
                  </a:cxn>
                  <a:cxn ang="0">
                    <a:pos x="76" y="64"/>
                  </a:cxn>
                  <a:cxn ang="0">
                    <a:pos x="86" y="64"/>
                  </a:cxn>
                  <a:cxn ang="0">
                    <a:pos x="102" y="56"/>
                  </a:cxn>
                  <a:cxn ang="0">
                    <a:pos x="118" y="46"/>
                  </a:cxn>
                  <a:cxn ang="0">
                    <a:pos x="116" y="46"/>
                  </a:cxn>
                </a:cxnLst>
                <a:rect l="0" t="0" r="r" b="b"/>
                <a:pathLst>
                  <a:path w="196" h="124">
                    <a:moveTo>
                      <a:pt x="116" y="46"/>
                    </a:moveTo>
                    <a:lnTo>
                      <a:pt x="128" y="36"/>
                    </a:lnTo>
                    <a:lnTo>
                      <a:pt x="140" y="26"/>
                    </a:lnTo>
                    <a:lnTo>
                      <a:pt x="148" y="24"/>
                    </a:lnTo>
                    <a:lnTo>
                      <a:pt x="154" y="20"/>
                    </a:lnTo>
                    <a:lnTo>
                      <a:pt x="164" y="8"/>
                    </a:lnTo>
                    <a:lnTo>
                      <a:pt x="172" y="2"/>
                    </a:lnTo>
                    <a:lnTo>
                      <a:pt x="178" y="0"/>
                    </a:lnTo>
                    <a:lnTo>
                      <a:pt x="184" y="2"/>
                    </a:lnTo>
                    <a:lnTo>
                      <a:pt x="180" y="8"/>
                    </a:lnTo>
                    <a:lnTo>
                      <a:pt x="178" y="16"/>
                    </a:lnTo>
                    <a:lnTo>
                      <a:pt x="184" y="14"/>
                    </a:lnTo>
                    <a:lnTo>
                      <a:pt x="188" y="12"/>
                    </a:lnTo>
                    <a:lnTo>
                      <a:pt x="196" y="8"/>
                    </a:lnTo>
                    <a:lnTo>
                      <a:pt x="196" y="18"/>
                    </a:lnTo>
                    <a:lnTo>
                      <a:pt x="190" y="20"/>
                    </a:lnTo>
                    <a:lnTo>
                      <a:pt x="188" y="24"/>
                    </a:lnTo>
                    <a:lnTo>
                      <a:pt x="184" y="32"/>
                    </a:lnTo>
                    <a:lnTo>
                      <a:pt x="180" y="36"/>
                    </a:lnTo>
                    <a:lnTo>
                      <a:pt x="176" y="38"/>
                    </a:lnTo>
                    <a:lnTo>
                      <a:pt x="168" y="40"/>
                    </a:lnTo>
                    <a:lnTo>
                      <a:pt x="150" y="50"/>
                    </a:lnTo>
                    <a:lnTo>
                      <a:pt x="140" y="56"/>
                    </a:lnTo>
                    <a:lnTo>
                      <a:pt x="138" y="58"/>
                    </a:lnTo>
                    <a:lnTo>
                      <a:pt x="136" y="62"/>
                    </a:lnTo>
                    <a:lnTo>
                      <a:pt x="136" y="66"/>
                    </a:lnTo>
                    <a:lnTo>
                      <a:pt x="130" y="70"/>
                    </a:lnTo>
                    <a:lnTo>
                      <a:pt x="122" y="70"/>
                    </a:lnTo>
                    <a:lnTo>
                      <a:pt x="108" y="72"/>
                    </a:lnTo>
                    <a:lnTo>
                      <a:pt x="100" y="76"/>
                    </a:lnTo>
                    <a:lnTo>
                      <a:pt x="92" y="84"/>
                    </a:lnTo>
                    <a:lnTo>
                      <a:pt x="78" y="98"/>
                    </a:lnTo>
                    <a:lnTo>
                      <a:pt x="74" y="102"/>
                    </a:lnTo>
                    <a:lnTo>
                      <a:pt x="70" y="106"/>
                    </a:lnTo>
                    <a:lnTo>
                      <a:pt x="58" y="108"/>
                    </a:lnTo>
                    <a:lnTo>
                      <a:pt x="52" y="112"/>
                    </a:lnTo>
                    <a:lnTo>
                      <a:pt x="44" y="118"/>
                    </a:lnTo>
                    <a:lnTo>
                      <a:pt x="38" y="122"/>
                    </a:lnTo>
                    <a:lnTo>
                      <a:pt x="28" y="124"/>
                    </a:lnTo>
                    <a:lnTo>
                      <a:pt x="20" y="122"/>
                    </a:lnTo>
                    <a:lnTo>
                      <a:pt x="10" y="116"/>
                    </a:lnTo>
                    <a:lnTo>
                      <a:pt x="2" y="110"/>
                    </a:lnTo>
                    <a:lnTo>
                      <a:pt x="0" y="108"/>
                    </a:lnTo>
                    <a:lnTo>
                      <a:pt x="0" y="104"/>
                    </a:lnTo>
                    <a:lnTo>
                      <a:pt x="8" y="98"/>
                    </a:lnTo>
                    <a:lnTo>
                      <a:pt x="20" y="92"/>
                    </a:lnTo>
                    <a:lnTo>
                      <a:pt x="32" y="84"/>
                    </a:lnTo>
                    <a:lnTo>
                      <a:pt x="42" y="78"/>
                    </a:lnTo>
                    <a:lnTo>
                      <a:pt x="66" y="66"/>
                    </a:lnTo>
                    <a:lnTo>
                      <a:pt x="72" y="64"/>
                    </a:lnTo>
                    <a:lnTo>
                      <a:pt x="76" y="64"/>
                    </a:lnTo>
                    <a:lnTo>
                      <a:pt x="86" y="64"/>
                    </a:lnTo>
                    <a:lnTo>
                      <a:pt x="102" y="56"/>
                    </a:lnTo>
                    <a:lnTo>
                      <a:pt x="118" y="46"/>
                    </a:lnTo>
                    <a:lnTo>
                      <a:pt x="116" y="4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4" name="Freeform 129"/>
              <p:cNvSpPr>
                <a:spLocks/>
              </p:cNvSpPr>
              <p:nvPr/>
            </p:nvSpPr>
            <p:spPr bwMode="auto">
              <a:xfrm>
                <a:off x="8382223" y="4918763"/>
                <a:ext cx="181673" cy="226294"/>
              </a:xfrm>
              <a:custGeom>
                <a:avLst/>
                <a:gdLst/>
                <a:ahLst/>
                <a:cxnLst>
                  <a:cxn ang="0">
                    <a:pos x="2" y="140"/>
                  </a:cxn>
                  <a:cxn ang="0">
                    <a:pos x="0" y="132"/>
                  </a:cxn>
                  <a:cxn ang="0">
                    <a:pos x="8" y="130"/>
                  </a:cxn>
                  <a:cxn ang="0">
                    <a:pos x="20" y="124"/>
                  </a:cxn>
                  <a:cxn ang="0">
                    <a:pos x="26" y="112"/>
                  </a:cxn>
                  <a:cxn ang="0">
                    <a:pos x="14" y="102"/>
                  </a:cxn>
                  <a:cxn ang="0">
                    <a:pos x="16" y="94"/>
                  </a:cxn>
                  <a:cxn ang="0">
                    <a:pos x="20" y="90"/>
                  </a:cxn>
                  <a:cxn ang="0">
                    <a:pos x="28" y="90"/>
                  </a:cxn>
                  <a:cxn ang="0">
                    <a:pos x="38" y="84"/>
                  </a:cxn>
                  <a:cxn ang="0">
                    <a:pos x="48" y="74"/>
                  </a:cxn>
                  <a:cxn ang="0">
                    <a:pos x="56" y="58"/>
                  </a:cxn>
                  <a:cxn ang="0">
                    <a:pos x="62" y="38"/>
                  </a:cxn>
                  <a:cxn ang="0">
                    <a:pos x="56" y="32"/>
                  </a:cxn>
                  <a:cxn ang="0">
                    <a:pos x="56" y="24"/>
                  </a:cxn>
                  <a:cxn ang="0">
                    <a:pos x="56" y="18"/>
                  </a:cxn>
                  <a:cxn ang="0">
                    <a:pos x="58" y="6"/>
                  </a:cxn>
                  <a:cxn ang="0">
                    <a:pos x="62" y="0"/>
                  </a:cxn>
                  <a:cxn ang="0">
                    <a:pos x="70" y="10"/>
                  </a:cxn>
                  <a:cxn ang="0">
                    <a:pos x="76" y="22"/>
                  </a:cxn>
                  <a:cxn ang="0">
                    <a:pos x="74" y="28"/>
                  </a:cxn>
                  <a:cxn ang="0">
                    <a:pos x="68" y="34"/>
                  </a:cxn>
                  <a:cxn ang="0">
                    <a:pos x="66" y="42"/>
                  </a:cxn>
                  <a:cxn ang="0">
                    <a:pos x="66" y="50"/>
                  </a:cxn>
                  <a:cxn ang="0">
                    <a:pos x="72" y="50"/>
                  </a:cxn>
                  <a:cxn ang="0">
                    <a:pos x="80" y="42"/>
                  </a:cxn>
                  <a:cxn ang="0">
                    <a:pos x="80" y="48"/>
                  </a:cxn>
                  <a:cxn ang="0">
                    <a:pos x="76" y="56"/>
                  </a:cxn>
                  <a:cxn ang="0">
                    <a:pos x="78" y="66"/>
                  </a:cxn>
                  <a:cxn ang="0">
                    <a:pos x="84" y="70"/>
                  </a:cxn>
                  <a:cxn ang="0">
                    <a:pos x="96" y="66"/>
                  </a:cxn>
                  <a:cxn ang="0">
                    <a:pos x="104" y="62"/>
                  </a:cxn>
                  <a:cxn ang="0">
                    <a:pos x="112" y="66"/>
                  </a:cxn>
                  <a:cxn ang="0">
                    <a:pos x="112" y="70"/>
                  </a:cxn>
                  <a:cxn ang="0">
                    <a:pos x="104" y="76"/>
                  </a:cxn>
                  <a:cxn ang="0">
                    <a:pos x="82" y="96"/>
                  </a:cxn>
                  <a:cxn ang="0">
                    <a:pos x="74" y="94"/>
                  </a:cxn>
                  <a:cxn ang="0">
                    <a:pos x="62" y="100"/>
                  </a:cxn>
                  <a:cxn ang="0">
                    <a:pos x="48" y="116"/>
                  </a:cxn>
                  <a:cxn ang="0">
                    <a:pos x="20" y="138"/>
                  </a:cxn>
                  <a:cxn ang="0">
                    <a:pos x="8" y="142"/>
                  </a:cxn>
                </a:cxnLst>
                <a:rect l="0" t="0" r="r" b="b"/>
                <a:pathLst>
                  <a:path w="114" h="142">
                    <a:moveTo>
                      <a:pt x="8" y="142"/>
                    </a:moveTo>
                    <a:lnTo>
                      <a:pt x="2" y="140"/>
                    </a:lnTo>
                    <a:lnTo>
                      <a:pt x="0" y="136"/>
                    </a:lnTo>
                    <a:lnTo>
                      <a:pt x="0" y="132"/>
                    </a:lnTo>
                    <a:lnTo>
                      <a:pt x="2" y="130"/>
                    </a:lnTo>
                    <a:lnTo>
                      <a:pt x="8" y="130"/>
                    </a:lnTo>
                    <a:lnTo>
                      <a:pt x="14" y="126"/>
                    </a:lnTo>
                    <a:lnTo>
                      <a:pt x="20" y="124"/>
                    </a:lnTo>
                    <a:lnTo>
                      <a:pt x="24" y="118"/>
                    </a:lnTo>
                    <a:lnTo>
                      <a:pt x="26" y="112"/>
                    </a:lnTo>
                    <a:lnTo>
                      <a:pt x="18" y="106"/>
                    </a:lnTo>
                    <a:lnTo>
                      <a:pt x="14" y="102"/>
                    </a:lnTo>
                    <a:lnTo>
                      <a:pt x="14" y="98"/>
                    </a:lnTo>
                    <a:lnTo>
                      <a:pt x="16" y="94"/>
                    </a:lnTo>
                    <a:lnTo>
                      <a:pt x="18" y="92"/>
                    </a:lnTo>
                    <a:lnTo>
                      <a:pt x="20" y="90"/>
                    </a:lnTo>
                    <a:lnTo>
                      <a:pt x="22" y="90"/>
                    </a:lnTo>
                    <a:lnTo>
                      <a:pt x="28" y="90"/>
                    </a:lnTo>
                    <a:lnTo>
                      <a:pt x="34" y="88"/>
                    </a:lnTo>
                    <a:lnTo>
                      <a:pt x="38" y="84"/>
                    </a:lnTo>
                    <a:lnTo>
                      <a:pt x="44" y="76"/>
                    </a:lnTo>
                    <a:lnTo>
                      <a:pt x="48" y="74"/>
                    </a:lnTo>
                    <a:lnTo>
                      <a:pt x="52" y="68"/>
                    </a:lnTo>
                    <a:lnTo>
                      <a:pt x="56" y="58"/>
                    </a:lnTo>
                    <a:lnTo>
                      <a:pt x="58" y="48"/>
                    </a:lnTo>
                    <a:lnTo>
                      <a:pt x="62" y="38"/>
                    </a:lnTo>
                    <a:lnTo>
                      <a:pt x="58" y="36"/>
                    </a:lnTo>
                    <a:lnTo>
                      <a:pt x="56" y="32"/>
                    </a:lnTo>
                    <a:lnTo>
                      <a:pt x="56" y="26"/>
                    </a:lnTo>
                    <a:lnTo>
                      <a:pt x="56" y="24"/>
                    </a:lnTo>
                    <a:lnTo>
                      <a:pt x="58" y="22"/>
                    </a:lnTo>
                    <a:lnTo>
                      <a:pt x="56" y="18"/>
                    </a:lnTo>
                    <a:lnTo>
                      <a:pt x="56" y="16"/>
                    </a:lnTo>
                    <a:lnTo>
                      <a:pt x="58" y="6"/>
                    </a:lnTo>
                    <a:lnTo>
                      <a:pt x="60" y="2"/>
                    </a:lnTo>
                    <a:lnTo>
                      <a:pt x="62" y="0"/>
                    </a:lnTo>
                    <a:lnTo>
                      <a:pt x="66" y="6"/>
                    </a:lnTo>
                    <a:lnTo>
                      <a:pt x="70" y="10"/>
                    </a:lnTo>
                    <a:lnTo>
                      <a:pt x="74" y="16"/>
                    </a:lnTo>
                    <a:lnTo>
                      <a:pt x="76" y="22"/>
                    </a:lnTo>
                    <a:lnTo>
                      <a:pt x="76" y="26"/>
                    </a:lnTo>
                    <a:lnTo>
                      <a:pt x="74" y="28"/>
                    </a:lnTo>
                    <a:lnTo>
                      <a:pt x="70" y="30"/>
                    </a:lnTo>
                    <a:lnTo>
                      <a:pt x="68" y="34"/>
                    </a:lnTo>
                    <a:lnTo>
                      <a:pt x="68" y="38"/>
                    </a:lnTo>
                    <a:lnTo>
                      <a:pt x="66" y="42"/>
                    </a:lnTo>
                    <a:lnTo>
                      <a:pt x="64" y="48"/>
                    </a:lnTo>
                    <a:lnTo>
                      <a:pt x="66" y="50"/>
                    </a:lnTo>
                    <a:lnTo>
                      <a:pt x="68" y="52"/>
                    </a:lnTo>
                    <a:lnTo>
                      <a:pt x="72" y="50"/>
                    </a:lnTo>
                    <a:lnTo>
                      <a:pt x="74" y="48"/>
                    </a:lnTo>
                    <a:lnTo>
                      <a:pt x="80" y="42"/>
                    </a:lnTo>
                    <a:lnTo>
                      <a:pt x="80" y="44"/>
                    </a:lnTo>
                    <a:lnTo>
                      <a:pt x="80" y="48"/>
                    </a:lnTo>
                    <a:lnTo>
                      <a:pt x="78" y="52"/>
                    </a:lnTo>
                    <a:lnTo>
                      <a:pt x="76" y="56"/>
                    </a:lnTo>
                    <a:lnTo>
                      <a:pt x="76" y="60"/>
                    </a:lnTo>
                    <a:lnTo>
                      <a:pt x="78" y="66"/>
                    </a:lnTo>
                    <a:lnTo>
                      <a:pt x="82" y="68"/>
                    </a:lnTo>
                    <a:lnTo>
                      <a:pt x="84" y="70"/>
                    </a:lnTo>
                    <a:lnTo>
                      <a:pt x="90" y="68"/>
                    </a:lnTo>
                    <a:lnTo>
                      <a:pt x="96" y="66"/>
                    </a:lnTo>
                    <a:lnTo>
                      <a:pt x="100" y="64"/>
                    </a:lnTo>
                    <a:lnTo>
                      <a:pt x="104" y="62"/>
                    </a:lnTo>
                    <a:lnTo>
                      <a:pt x="110" y="64"/>
                    </a:lnTo>
                    <a:lnTo>
                      <a:pt x="112" y="66"/>
                    </a:lnTo>
                    <a:lnTo>
                      <a:pt x="114" y="68"/>
                    </a:lnTo>
                    <a:lnTo>
                      <a:pt x="112" y="70"/>
                    </a:lnTo>
                    <a:lnTo>
                      <a:pt x="110" y="74"/>
                    </a:lnTo>
                    <a:lnTo>
                      <a:pt x="104" y="76"/>
                    </a:lnTo>
                    <a:lnTo>
                      <a:pt x="86" y="94"/>
                    </a:lnTo>
                    <a:lnTo>
                      <a:pt x="82" y="96"/>
                    </a:lnTo>
                    <a:lnTo>
                      <a:pt x="78" y="94"/>
                    </a:lnTo>
                    <a:lnTo>
                      <a:pt x="74" y="94"/>
                    </a:lnTo>
                    <a:lnTo>
                      <a:pt x="70" y="94"/>
                    </a:lnTo>
                    <a:lnTo>
                      <a:pt x="62" y="100"/>
                    </a:lnTo>
                    <a:lnTo>
                      <a:pt x="58" y="106"/>
                    </a:lnTo>
                    <a:lnTo>
                      <a:pt x="48" y="116"/>
                    </a:lnTo>
                    <a:lnTo>
                      <a:pt x="34" y="128"/>
                    </a:lnTo>
                    <a:lnTo>
                      <a:pt x="20" y="138"/>
                    </a:lnTo>
                    <a:lnTo>
                      <a:pt x="14" y="140"/>
                    </a:lnTo>
                    <a:lnTo>
                      <a:pt x="8" y="14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5" name="Freeform 130"/>
              <p:cNvSpPr>
                <a:spLocks/>
              </p:cNvSpPr>
              <p:nvPr/>
            </p:nvSpPr>
            <p:spPr bwMode="auto">
              <a:xfrm>
                <a:off x="6170275" y="3535499"/>
                <a:ext cx="60558" cy="117928"/>
              </a:xfrm>
              <a:custGeom>
                <a:avLst/>
                <a:gdLst/>
                <a:ahLst/>
                <a:cxnLst>
                  <a:cxn ang="0">
                    <a:pos x="38" y="56"/>
                  </a:cxn>
                  <a:cxn ang="0">
                    <a:pos x="36" y="62"/>
                  </a:cxn>
                  <a:cxn ang="0">
                    <a:pos x="32" y="68"/>
                  </a:cxn>
                  <a:cxn ang="0">
                    <a:pos x="24" y="72"/>
                  </a:cxn>
                  <a:cxn ang="0">
                    <a:pos x="18" y="74"/>
                  </a:cxn>
                  <a:cxn ang="0">
                    <a:pos x="12" y="72"/>
                  </a:cxn>
                  <a:cxn ang="0">
                    <a:pos x="8" y="68"/>
                  </a:cxn>
                  <a:cxn ang="0">
                    <a:pos x="6" y="64"/>
                  </a:cxn>
                  <a:cxn ang="0">
                    <a:pos x="4" y="58"/>
                  </a:cxn>
                  <a:cxn ang="0">
                    <a:pos x="2" y="46"/>
                  </a:cxn>
                  <a:cxn ang="0">
                    <a:pos x="0" y="36"/>
                  </a:cxn>
                  <a:cxn ang="0">
                    <a:pos x="2" y="26"/>
                  </a:cxn>
                  <a:cxn ang="0">
                    <a:pos x="4" y="18"/>
                  </a:cxn>
                  <a:cxn ang="0">
                    <a:pos x="6" y="10"/>
                  </a:cxn>
                  <a:cxn ang="0">
                    <a:pos x="8" y="0"/>
                  </a:cxn>
                  <a:cxn ang="0">
                    <a:pos x="14" y="2"/>
                  </a:cxn>
                  <a:cxn ang="0">
                    <a:pos x="18" y="8"/>
                  </a:cxn>
                  <a:cxn ang="0">
                    <a:pos x="28" y="22"/>
                  </a:cxn>
                  <a:cxn ang="0">
                    <a:pos x="36" y="38"/>
                  </a:cxn>
                  <a:cxn ang="0">
                    <a:pos x="38" y="46"/>
                  </a:cxn>
                  <a:cxn ang="0">
                    <a:pos x="38" y="56"/>
                  </a:cxn>
                </a:cxnLst>
                <a:rect l="0" t="0" r="r" b="b"/>
                <a:pathLst>
                  <a:path w="38" h="74">
                    <a:moveTo>
                      <a:pt x="38" y="56"/>
                    </a:moveTo>
                    <a:lnTo>
                      <a:pt x="36" y="62"/>
                    </a:lnTo>
                    <a:lnTo>
                      <a:pt x="32" y="68"/>
                    </a:lnTo>
                    <a:lnTo>
                      <a:pt x="24" y="72"/>
                    </a:lnTo>
                    <a:lnTo>
                      <a:pt x="18" y="74"/>
                    </a:lnTo>
                    <a:lnTo>
                      <a:pt x="12" y="72"/>
                    </a:lnTo>
                    <a:lnTo>
                      <a:pt x="8" y="68"/>
                    </a:lnTo>
                    <a:lnTo>
                      <a:pt x="6" y="64"/>
                    </a:lnTo>
                    <a:lnTo>
                      <a:pt x="4" y="58"/>
                    </a:lnTo>
                    <a:lnTo>
                      <a:pt x="2" y="46"/>
                    </a:lnTo>
                    <a:lnTo>
                      <a:pt x="0" y="36"/>
                    </a:lnTo>
                    <a:lnTo>
                      <a:pt x="2" y="26"/>
                    </a:lnTo>
                    <a:lnTo>
                      <a:pt x="4" y="18"/>
                    </a:lnTo>
                    <a:lnTo>
                      <a:pt x="6" y="10"/>
                    </a:lnTo>
                    <a:lnTo>
                      <a:pt x="8" y="0"/>
                    </a:lnTo>
                    <a:lnTo>
                      <a:pt x="14" y="2"/>
                    </a:lnTo>
                    <a:lnTo>
                      <a:pt x="18" y="8"/>
                    </a:lnTo>
                    <a:lnTo>
                      <a:pt x="28" y="22"/>
                    </a:lnTo>
                    <a:lnTo>
                      <a:pt x="36" y="38"/>
                    </a:lnTo>
                    <a:lnTo>
                      <a:pt x="38" y="46"/>
                    </a:lnTo>
                    <a:lnTo>
                      <a:pt x="38" y="5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6" name="Freeform 131"/>
              <p:cNvSpPr>
                <a:spLocks/>
              </p:cNvSpPr>
              <p:nvPr/>
            </p:nvSpPr>
            <p:spPr bwMode="auto">
              <a:xfrm>
                <a:off x="6983023" y="3713985"/>
                <a:ext cx="274103" cy="248605"/>
              </a:xfrm>
              <a:custGeom>
                <a:avLst/>
                <a:gdLst/>
                <a:ahLst/>
                <a:cxnLst>
                  <a:cxn ang="0">
                    <a:pos x="136" y="2"/>
                  </a:cxn>
                  <a:cxn ang="0">
                    <a:pos x="124" y="0"/>
                  </a:cxn>
                  <a:cxn ang="0">
                    <a:pos x="110" y="4"/>
                  </a:cxn>
                  <a:cxn ang="0">
                    <a:pos x="100" y="14"/>
                  </a:cxn>
                  <a:cxn ang="0">
                    <a:pos x="90" y="42"/>
                  </a:cxn>
                  <a:cxn ang="0">
                    <a:pos x="88" y="54"/>
                  </a:cxn>
                  <a:cxn ang="0">
                    <a:pos x="80" y="52"/>
                  </a:cxn>
                  <a:cxn ang="0">
                    <a:pos x="72" y="46"/>
                  </a:cxn>
                  <a:cxn ang="0">
                    <a:pos x="64" y="44"/>
                  </a:cxn>
                  <a:cxn ang="0">
                    <a:pos x="54" y="52"/>
                  </a:cxn>
                  <a:cxn ang="0">
                    <a:pos x="44" y="58"/>
                  </a:cxn>
                  <a:cxn ang="0">
                    <a:pos x="30" y="58"/>
                  </a:cxn>
                  <a:cxn ang="0">
                    <a:pos x="18" y="52"/>
                  </a:cxn>
                  <a:cxn ang="0">
                    <a:pos x="16" y="48"/>
                  </a:cxn>
                  <a:cxn ang="0">
                    <a:pos x="16" y="36"/>
                  </a:cxn>
                  <a:cxn ang="0">
                    <a:pos x="6" y="46"/>
                  </a:cxn>
                  <a:cxn ang="0">
                    <a:pos x="0" y="64"/>
                  </a:cxn>
                  <a:cxn ang="0">
                    <a:pos x="6" y="76"/>
                  </a:cxn>
                  <a:cxn ang="0">
                    <a:pos x="4" y="82"/>
                  </a:cxn>
                  <a:cxn ang="0">
                    <a:pos x="10" y="92"/>
                  </a:cxn>
                  <a:cxn ang="0">
                    <a:pos x="12" y="98"/>
                  </a:cxn>
                  <a:cxn ang="0">
                    <a:pos x="20" y="102"/>
                  </a:cxn>
                  <a:cxn ang="0">
                    <a:pos x="20" y="108"/>
                  </a:cxn>
                  <a:cxn ang="0">
                    <a:pos x="18" y="116"/>
                  </a:cxn>
                  <a:cxn ang="0">
                    <a:pos x="20" y="118"/>
                  </a:cxn>
                  <a:cxn ang="0">
                    <a:pos x="22" y="128"/>
                  </a:cxn>
                  <a:cxn ang="0">
                    <a:pos x="32" y="134"/>
                  </a:cxn>
                  <a:cxn ang="0">
                    <a:pos x="46" y="136"/>
                  </a:cxn>
                  <a:cxn ang="0">
                    <a:pos x="48" y="142"/>
                  </a:cxn>
                  <a:cxn ang="0">
                    <a:pos x="58" y="142"/>
                  </a:cxn>
                  <a:cxn ang="0">
                    <a:pos x="68" y="138"/>
                  </a:cxn>
                  <a:cxn ang="0">
                    <a:pos x="78" y="138"/>
                  </a:cxn>
                  <a:cxn ang="0">
                    <a:pos x="88" y="142"/>
                  </a:cxn>
                  <a:cxn ang="0">
                    <a:pos x="96" y="150"/>
                  </a:cxn>
                  <a:cxn ang="0">
                    <a:pos x="96" y="156"/>
                  </a:cxn>
                  <a:cxn ang="0">
                    <a:pos x="106" y="154"/>
                  </a:cxn>
                  <a:cxn ang="0">
                    <a:pos x="120" y="148"/>
                  </a:cxn>
                  <a:cxn ang="0">
                    <a:pos x="130" y="144"/>
                  </a:cxn>
                  <a:cxn ang="0">
                    <a:pos x="126" y="138"/>
                  </a:cxn>
                  <a:cxn ang="0">
                    <a:pos x="128" y="132"/>
                  </a:cxn>
                  <a:cxn ang="0">
                    <a:pos x="132" y="122"/>
                  </a:cxn>
                  <a:cxn ang="0">
                    <a:pos x="130" y="112"/>
                  </a:cxn>
                  <a:cxn ang="0">
                    <a:pos x="136" y="100"/>
                  </a:cxn>
                  <a:cxn ang="0">
                    <a:pos x="146" y="88"/>
                  </a:cxn>
                  <a:cxn ang="0">
                    <a:pos x="154" y="64"/>
                  </a:cxn>
                  <a:cxn ang="0">
                    <a:pos x="160" y="60"/>
                  </a:cxn>
                  <a:cxn ang="0">
                    <a:pos x="172" y="60"/>
                  </a:cxn>
                  <a:cxn ang="0">
                    <a:pos x="162" y="48"/>
                  </a:cxn>
                  <a:cxn ang="0">
                    <a:pos x="156" y="36"/>
                  </a:cxn>
                  <a:cxn ang="0">
                    <a:pos x="160" y="30"/>
                  </a:cxn>
                  <a:cxn ang="0">
                    <a:pos x="150" y="22"/>
                  </a:cxn>
                  <a:cxn ang="0">
                    <a:pos x="146" y="8"/>
                  </a:cxn>
                </a:cxnLst>
                <a:rect l="0" t="0" r="r" b="b"/>
                <a:pathLst>
                  <a:path w="172" h="156">
                    <a:moveTo>
                      <a:pt x="146" y="4"/>
                    </a:moveTo>
                    <a:lnTo>
                      <a:pt x="136" y="2"/>
                    </a:lnTo>
                    <a:lnTo>
                      <a:pt x="130" y="0"/>
                    </a:lnTo>
                    <a:lnTo>
                      <a:pt x="124" y="0"/>
                    </a:lnTo>
                    <a:lnTo>
                      <a:pt x="116" y="0"/>
                    </a:lnTo>
                    <a:lnTo>
                      <a:pt x="110" y="4"/>
                    </a:lnTo>
                    <a:lnTo>
                      <a:pt x="104" y="8"/>
                    </a:lnTo>
                    <a:lnTo>
                      <a:pt x="100" y="14"/>
                    </a:lnTo>
                    <a:lnTo>
                      <a:pt x="96" y="26"/>
                    </a:lnTo>
                    <a:lnTo>
                      <a:pt x="90" y="42"/>
                    </a:lnTo>
                    <a:lnTo>
                      <a:pt x="90" y="50"/>
                    </a:lnTo>
                    <a:lnTo>
                      <a:pt x="88" y="54"/>
                    </a:lnTo>
                    <a:lnTo>
                      <a:pt x="84" y="54"/>
                    </a:lnTo>
                    <a:lnTo>
                      <a:pt x="80" y="52"/>
                    </a:lnTo>
                    <a:lnTo>
                      <a:pt x="76" y="50"/>
                    </a:lnTo>
                    <a:lnTo>
                      <a:pt x="72" y="46"/>
                    </a:lnTo>
                    <a:lnTo>
                      <a:pt x="68" y="44"/>
                    </a:lnTo>
                    <a:lnTo>
                      <a:pt x="64" y="44"/>
                    </a:lnTo>
                    <a:lnTo>
                      <a:pt x="60" y="46"/>
                    </a:lnTo>
                    <a:lnTo>
                      <a:pt x="54" y="52"/>
                    </a:lnTo>
                    <a:lnTo>
                      <a:pt x="46" y="56"/>
                    </a:lnTo>
                    <a:lnTo>
                      <a:pt x="44" y="58"/>
                    </a:lnTo>
                    <a:lnTo>
                      <a:pt x="38" y="60"/>
                    </a:lnTo>
                    <a:lnTo>
                      <a:pt x="30" y="58"/>
                    </a:lnTo>
                    <a:lnTo>
                      <a:pt x="24" y="56"/>
                    </a:lnTo>
                    <a:lnTo>
                      <a:pt x="18" y="52"/>
                    </a:lnTo>
                    <a:lnTo>
                      <a:pt x="16" y="50"/>
                    </a:lnTo>
                    <a:lnTo>
                      <a:pt x="16" y="48"/>
                    </a:lnTo>
                    <a:lnTo>
                      <a:pt x="16" y="38"/>
                    </a:lnTo>
                    <a:lnTo>
                      <a:pt x="16" y="36"/>
                    </a:lnTo>
                    <a:lnTo>
                      <a:pt x="10" y="40"/>
                    </a:lnTo>
                    <a:lnTo>
                      <a:pt x="6" y="46"/>
                    </a:lnTo>
                    <a:lnTo>
                      <a:pt x="2" y="56"/>
                    </a:lnTo>
                    <a:lnTo>
                      <a:pt x="0" y="64"/>
                    </a:lnTo>
                    <a:lnTo>
                      <a:pt x="2" y="70"/>
                    </a:lnTo>
                    <a:lnTo>
                      <a:pt x="6" y="76"/>
                    </a:lnTo>
                    <a:lnTo>
                      <a:pt x="6" y="78"/>
                    </a:lnTo>
                    <a:lnTo>
                      <a:pt x="4" y="82"/>
                    </a:lnTo>
                    <a:lnTo>
                      <a:pt x="6" y="88"/>
                    </a:lnTo>
                    <a:lnTo>
                      <a:pt x="10" y="92"/>
                    </a:lnTo>
                    <a:lnTo>
                      <a:pt x="12" y="92"/>
                    </a:lnTo>
                    <a:lnTo>
                      <a:pt x="12" y="98"/>
                    </a:lnTo>
                    <a:lnTo>
                      <a:pt x="18" y="100"/>
                    </a:lnTo>
                    <a:lnTo>
                      <a:pt x="20" y="102"/>
                    </a:lnTo>
                    <a:lnTo>
                      <a:pt x="20" y="104"/>
                    </a:lnTo>
                    <a:lnTo>
                      <a:pt x="20" y="108"/>
                    </a:lnTo>
                    <a:lnTo>
                      <a:pt x="18" y="112"/>
                    </a:lnTo>
                    <a:lnTo>
                      <a:pt x="18" y="116"/>
                    </a:lnTo>
                    <a:lnTo>
                      <a:pt x="20" y="120"/>
                    </a:lnTo>
                    <a:lnTo>
                      <a:pt x="20" y="118"/>
                    </a:lnTo>
                    <a:lnTo>
                      <a:pt x="20" y="124"/>
                    </a:lnTo>
                    <a:lnTo>
                      <a:pt x="22" y="128"/>
                    </a:lnTo>
                    <a:lnTo>
                      <a:pt x="26" y="132"/>
                    </a:lnTo>
                    <a:lnTo>
                      <a:pt x="32" y="134"/>
                    </a:lnTo>
                    <a:lnTo>
                      <a:pt x="38" y="134"/>
                    </a:lnTo>
                    <a:lnTo>
                      <a:pt x="46" y="136"/>
                    </a:lnTo>
                    <a:lnTo>
                      <a:pt x="50" y="138"/>
                    </a:lnTo>
                    <a:lnTo>
                      <a:pt x="48" y="142"/>
                    </a:lnTo>
                    <a:lnTo>
                      <a:pt x="52" y="144"/>
                    </a:lnTo>
                    <a:lnTo>
                      <a:pt x="58" y="142"/>
                    </a:lnTo>
                    <a:lnTo>
                      <a:pt x="62" y="140"/>
                    </a:lnTo>
                    <a:lnTo>
                      <a:pt x="68" y="138"/>
                    </a:lnTo>
                    <a:lnTo>
                      <a:pt x="72" y="138"/>
                    </a:lnTo>
                    <a:lnTo>
                      <a:pt x="78" y="138"/>
                    </a:lnTo>
                    <a:lnTo>
                      <a:pt x="84" y="140"/>
                    </a:lnTo>
                    <a:lnTo>
                      <a:pt x="88" y="142"/>
                    </a:lnTo>
                    <a:lnTo>
                      <a:pt x="96" y="144"/>
                    </a:lnTo>
                    <a:lnTo>
                      <a:pt x="96" y="150"/>
                    </a:lnTo>
                    <a:lnTo>
                      <a:pt x="96" y="154"/>
                    </a:lnTo>
                    <a:lnTo>
                      <a:pt x="96" y="156"/>
                    </a:lnTo>
                    <a:lnTo>
                      <a:pt x="98" y="156"/>
                    </a:lnTo>
                    <a:lnTo>
                      <a:pt x="106" y="154"/>
                    </a:lnTo>
                    <a:lnTo>
                      <a:pt x="114" y="152"/>
                    </a:lnTo>
                    <a:lnTo>
                      <a:pt x="120" y="148"/>
                    </a:lnTo>
                    <a:lnTo>
                      <a:pt x="130" y="148"/>
                    </a:lnTo>
                    <a:lnTo>
                      <a:pt x="130" y="144"/>
                    </a:lnTo>
                    <a:lnTo>
                      <a:pt x="128" y="142"/>
                    </a:lnTo>
                    <a:lnTo>
                      <a:pt x="126" y="138"/>
                    </a:lnTo>
                    <a:lnTo>
                      <a:pt x="126" y="134"/>
                    </a:lnTo>
                    <a:lnTo>
                      <a:pt x="128" y="132"/>
                    </a:lnTo>
                    <a:lnTo>
                      <a:pt x="132" y="128"/>
                    </a:lnTo>
                    <a:lnTo>
                      <a:pt x="132" y="122"/>
                    </a:lnTo>
                    <a:lnTo>
                      <a:pt x="132" y="116"/>
                    </a:lnTo>
                    <a:lnTo>
                      <a:pt x="130" y="112"/>
                    </a:lnTo>
                    <a:lnTo>
                      <a:pt x="132" y="106"/>
                    </a:lnTo>
                    <a:lnTo>
                      <a:pt x="136" y="100"/>
                    </a:lnTo>
                    <a:lnTo>
                      <a:pt x="142" y="98"/>
                    </a:lnTo>
                    <a:lnTo>
                      <a:pt x="146" y="88"/>
                    </a:lnTo>
                    <a:lnTo>
                      <a:pt x="150" y="76"/>
                    </a:lnTo>
                    <a:lnTo>
                      <a:pt x="154" y="64"/>
                    </a:lnTo>
                    <a:lnTo>
                      <a:pt x="156" y="62"/>
                    </a:lnTo>
                    <a:lnTo>
                      <a:pt x="160" y="60"/>
                    </a:lnTo>
                    <a:lnTo>
                      <a:pt x="166" y="60"/>
                    </a:lnTo>
                    <a:lnTo>
                      <a:pt x="172" y="60"/>
                    </a:lnTo>
                    <a:lnTo>
                      <a:pt x="172" y="56"/>
                    </a:lnTo>
                    <a:lnTo>
                      <a:pt x="162" y="48"/>
                    </a:lnTo>
                    <a:lnTo>
                      <a:pt x="158" y="42"/>
                    </a:lnTo>
                    <a:lnTo>
                      <a:pt x="156" y="36"/>
                    </a:lnTo>
                    <a:lnTo>
                      <a:pt x="158" y="34"/>
                    </a:lnTo>
                    <a:lnTo>
                      <a:pt x="160" y="30"/>
                    </a:lnTo>
                    <a:lnTo>
                      <a:pt x="154" y="28"/>
                    </a:lnTo>
                    <a:lnTo>
                      <a:pt x="150" y="22"/>
                    </a:lnTo>
                    <a:lnTo>
                      <a:pt x="148" y="14"/>
                    </a:lnTo>
                    <a:lnTo>
                      <a:pt x="146" y="8"/>
                    </a:lnTo>
                    <a:lnTo>
                      <a:pt x="146"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7" name="Freeform 132"/>
              <p:cNvSpPr>
                <a:spLocks/>
              </p:cNvSpPr>
              <p:nvPr/>
            </p:nvSpPr>
            <p:spPr bwMode="auto">
              <a:xfrm>
                <a:off x="7582225" y="3847849"/>
                <a:ext cx="274103" cy="283665"/>
              </a:xfrm>
              <a:custGeom>
                <a:avLst/>
                <a:gdLst/>
                <a:ahLst/>
                <a:cxnLst>
                  <a:cxn ang="0">
                    <a:pos x="172" y="124"/>
                  </a:cxn>
                  <a:cxn ang="0">
                    <a:pos x="168" y="132"/>
                  </a:cxn>
                  <a:cxn ang="0">
                    <a:pos x="172" y="178"/>
                  </a:cxn>
                  <a:cxn ang="0">
                    <a:pos x="160" y="170"/>
                  </a:cxn>
                  <a:cxn ang="0">
                    <a:pos x="154" y="156"/>
                  </a:cxn>
                  <a:cxn ang="0">
                    <a:pos x="130" y="160"/>
                  </a:cxn>
                  <a:cxn ang="0">
                    <a:pos x="112" y="160"/>
                  </a:cxn>
                  <a:cxn ang="0">
                    <a:pos x="110" y="156"/>
                  </a:cxn>
                  <a:cxn ang="0">
                    <a:pos x="118" y="144"/>
                  </a:cxn>
                  <a:cxn ang="0">
                    <a:pos x="130" y="136"/>
                  </a:cxn>
                  <a:cxn ang="0">
                    <a:pos x="128" y="122"/>
                  </a:cxn>
                  <a:cxn ang="0">
                    <a:pos x="124" y="108"/>
                  </a:cxn>
                  <a:cxn ang="0">
                    <a:pos x="112" y="98"/>
                  </a:cxn>
                  <a:cxn ang="0">
                    <a:pos x="80" y="86"/>
                  </a:cxn>
                  <a:cxn ang="0">
                    <a:pos x="66" y="76"/>
                  </a:cxn>
                  <a:cxn ang="0">
                    <a:pos x="58" y="72"/>
                  </a:cxn>
                  <a:cxn ang="0">
                    <a:pos x="50" y="66"/>
                  </a:cxn>
                  <a:cxn ang="0">
                    <a:pos x="46" y="72"/>
                  </a:cxn>
                  <a:cxn ang="0">
                    <a:pos x="36" y="78"/>
                  </a:cxn>
                  <a:cxn ang="0">
                    <a:pos x="34" y="72"/>
                  </a:cxn>
                  <a:cxn ang="0">
                    <a:pos x="28" y="58"/>
                  </a:cxn>
                  <a:cxn ang="0">
                    <a:pos x="22" y="52"/>
                  </a:cxn>
                  <a:cxn ang="0">
                    <a:pos x="22" y="46"/>
                  </a:cxn>
                  <a:cxn ang="0">
                    <a:pos x="30" y="46"/>
                  </a:cxn>
                  <a:cxn ang="0">
                    <a:pos x="38" y="46"/>
                  </a:cxn>
                  <a:cxn ang="0">
                    <a:pos x="50" y="44"/>
                  </a:cxn>
                  <a:cxn ang="0">
                    <a:pos x="58" y="40"/>
                  </a:cxn>
                  <a:cxn ang="0">
                    <a:pos x="44" y="40"/>
                  </a:cxn>
                  <a:cxn ang="0">
                    <a:pos x="28" y="42"/>
                  </a:cxn>
                  <a:cxn ang="0">
                    <a:pos x="20" y="36"/>
                  </a:cxn>
                  <a:cxn ang="0">
                    <a:pos x="18" y="30"/>
                  </a:cxn>
                  <a:cxn ang="0">
                    <a:pos x="6" y="24"/>
                  </a:cxn>
                  <a:cxn ang="0">
                    <a:pos x="0" y="14"/>
                  </a:cxn>
                  <a:cxn ang="0">
                    <a:pos x="16" y="6"/>
                  </a:cxn>
                  <a:cxn ang="0">
                    <a:pos x="32" y="0"/>
                  </a:cxn>
                  <a:cxn ang="0">
                    <a:pos x="40" y="4"/>
                  </a:cxn>
                  <a:cxn ang="0">
                    <a:pos x="54" y="6"/>
                  </a:cxn>
                  <a:cxn ang="0">
                    <a:pos x="60" y="18"/>
                  </a:cxn>
                  <a:cxn ang="0">
                    <a:pos x="62" y="42"/>
                  </a:cxn>
                  <a:cxn ang="0">
                    <a:pos x="66" y="44"/>
                  </a:cxn>
                  <a:cxn ang="0">
                    <a:pos x="72" y="58"/>
                  </a:cxn>
                  <a:cxn ang="0">
                    <a:pos x="78" y="58"/>
                  </a:cxn>
                  <a:cxn ang="0">
                    <a:pos x="84" y="52"/>
                  </a:cxn>
                  <a:cxn ang="0">
                    <a:pos x="96" y="42"/>
                  </a:cxn>
                  <a:cxn ang="0">
                    <a:pos x="108" y="32"/>
                  </a:cxn>
                  <a:cxn ang="0">
                    <a:pos x="116" y="22"/>
                  </a:cxn>
                  <a:cxn ang="0">
                    <a:pos x="126" y="22"/>
                  </a:cxn>
                  <a:cxn ang="0">
                    <a:pos x="138" y="28"/>
                  </a:cxn>
                  <a:cxn ang="0">
                    <a:pos x="152" y="38"/>
                  </a:cxn>
                  <a:cxn ang="0">
                    <a:pos x="172" y="42"/>
                  </a:cxn>
                </a:cxnLst>
                <a:rect l="0" t="0" r="r" b="b"/>
                <a:pathLst>
                  <a:path w="172" h="178">
                    <a:moveTo>
                      <a:pt x="172" y="42"/>
                    </a:moveTo>
                    <a:lnTo>
                      <a:pt x="172" y="124"/>
                    </a:lnTo>
                    <a:lnTo>
                      <a:pt x="168" y="128"/>
                    </a:lnTo>
                    <a:lnTo>
                      <a:pt x="168" y="132"/>
                    </a:lnTo>
                    <a:lnTo>
                      <a:pt x="172" y="136"/>
                    </a:lnTo>
                    <a:lnTo>
                      <a:pt x="172" y="178"/>
                    </a:lnTo>
                    <a:lnTo>
                      <a:pt x="166" y="176"/>
                    </a:lnTo>
                    <a:lnTo>
                      <a:pt x="160" y="170"/>
                    </a:lnTo>
                    <a:lnTo>
                      <a:pt x="156" y="164"/>
                    </a:lnTo>
                    <a:lnTo>
                      <a:pt x="154" y="156"/>
                    </a:lnTo>
                    <a:lnTo>
                      <a:pt x="136" y="156"/>
                    </a:lnTo>
                    <a:lnTo>
                      <a:pt x="130" y="160"/>
                    </a:lnTo>
                    <a:lnTo>
                      <a:pt x="120" y="160"/>
                    </a:lnTo>
                    <a:lnTo>
                      <a:pt x="112" y="160"/>
                    </a:lnTo>
                    <a:lnTo>
                      <a:pt x="110" y="158"/>
                    </a:lnTo>
                    <a:lnTo>
                      <a:pt x="110" y="156"/>
                    </a:lnTo>
                    <a:lnTo>
                      <a:pt x="112" y="150"/>
                    </a:lnTo>
                    <a:lnTo>
                      <a:pt x="118" y="144"/>
                    </a:lnTo>
                    <a:lnTo>
                      <a:pt x="126" y="138"/>
                    </a:lnTo>
                    <a:lnTo>
                      <a:pt x="130" y="136"/>
                    </a:lnTo>
                    <a:lnTo>
                      <a:pt x="128" y="128"/>
                    </a:lnTo>
                    <a:lnTo>
                      <a:pt x="128" y="122"/>
                    </a:lnTo>
                    <a:lnTo>
                      <a:pt x="126" y="114"/>
                    </a:lnTo>
                    <a:lnTo>
                      <a:pt x="124" y="108"/>
                    </a:lnTo>
                    <a:lnTo>
                      <a:pt x="120" y="102"/>
                    </a:lnTo>
                    <a:lnTo>
                      <a:pt x="112" y="98"/>
                    </a:lnTo>
                    <a:lnTo>
                      <a:pt x="98" y="92"/>
                    </a:lnTo>
                    <a:lnTo>
                      <a:pt x="80" y="86"/>
                    </a:lnTo>
                    <a:lnTo>
                      <a:pt x="74" y="80"/>
                    </a:lnTo>
                    <a:lnTo>
                      <a:pt x="66" y="76"/>
                    </a:lnTo>
                    <a:lnTo>
                      <a:pt x="62" y="74"/>
                    </a:lnTo>
                    <a:lnTo>
                      <a:pt x="58" y="72"/>
                    </a:lnTo>
                    <a:lnTo>
                      <a:pt x="48" y="72"/>
                    </a:lnTo>
                    <a:lnTo>
                      <a:pt x="50" y="66"/>
                    </a:lnTo>
                    <a:lnTo>
                      <a:pt x="52" y="64"/>
                    </a:lnTo>
                    <a:lnTo>
                      <a:pt x="46" y="72"/>
                    </a:lnTo>
                    <a:lnTo>
                      <a:pt x="42" y="76"/>
                    </a:lnTo>
                    <a:lnTo>
                      <a:pt x="36" y="78"/>
                    </a:lnTo>
                    <a:lnTo>
                      <a:pt x="34" y="78"/>
                    </a:lnTo>
                    <a:lnTo>
                      <a:pt x="34" y="72"/>
                    </a:lnTo>
                    <a:lnTo>
                      <a:pt x="34" y="70"/>
                    </a:lnTo>
                    <a:lnTo>
                      <a:pt x="28" y="58"/>
                    </a:lnTo>
                    <a:lnTo>
                      <a:pt x="26" y="54"/>
                    </a:lnTo>
                    <a:lnTo>
                      <a:pt x="22" y="52"/>
                    </a:lnTo>
                    <a:lnTo>
                      <a:pt x="22" y="48"/>
                    </a:lnTo>
                    <a:lnTo>
                      <a:pt x="22" y="46"/>
                    </a:lnTo>
                    <a:lnTo>
                      <a:pt x="26" y="46"/>
                    </a:lnTo>
                    <a:lnTo>
                      <a:pt x="30" y="46"/>
                    </a:lnTo>
                    <a:lnTo>
                      <a:pt x="34" y="48"/>
                    </a:lnTo>
                    <a:lnTo>
                      <a:pt x="38" y="46"/>
                    </a:lnTo>
                    <a:lnTo>
                      <a:pt x="42" y="42"/>
                    </a:lnTo>
                    <a:lnTo>
                      <a:pt x="50" y="44"/>
                    </a:lnTo>
                    <a:lnTo>
                      <a:pt x="54" y="42"/>
                    </a:lnTo>
                    <a:lnTo>
                      <a:pt x="58" y="40"/>
                    </a:lnTo>
                    <a:lnTo>
                      <a:pt x="54" y="40"/>
                    </a:lnTo>
                    <a:lnTo>
                      <a:pt x="44" y="40"/>
                    </a:lnTo>
                    <a:lnTo>
                      <a:pt x="34" y="42"/>
                    </a:lnTo>
                    <a:lnTo>
                      <a:pt x="28" y="42"/>
                    </a:lnTo>
                    <a:lnTo>
                      <a:pt x="24" y="40"/>
                    </a:lnTo>
                    <a:lnTo>
                      <a:pt x="20" y="36"/>
                    </a:lnTo>
                    <a:lnTo>
                      <a:pt x="20" y="30"/>
                    </a:lnTo>
                    <a:lnTo>
                      <a:pt x="18" y="30"/>
                    </a:lnTo>
                    <a:lnTo>
                      <a:pt x="16" y="28"/>
                    </a:lnTo>
                    <a:lnTo>
                      <a:pt x="6" y="24"/>
                    </a:lnTo>
                    <a:lnTo>
                      <a:pt x="0" y="18"/>
                    </a:lnTo>
                    <a:lnTo>
                      <a:pt x="0" y="14"/>
                    </a:lnTo>
                    <a:lnTo>
                      <a:pt x="8" y="10"/>
                    </a:lnTo>
                    <a:lnTo>
                      <a:pt x="16" y="6"/>
                    </a:lnTo>
                    <a:lnTo>
                      <a:pt x="24" y="2"/>
                    </a:lnTo>
                    <a:lnTo>
                      <a:pt x="32" y="0"/>
                    </a:lnTo>
                    <a:lnTo>
                      <a:pt x="36" y="2"/>
                    </a:lnTo>
                    <a:lnTo>
                      <a:pt x="40" y="4"/>
                    </a:lnTo>
                    <a:lnTo>
                      <a:pt x="48" y="6"/>
                    </a:lnTo>
                    <a:lnTo>
                      <a:pt x="54" y="6"/>
                    </a:lnTo>
                    <a:lnTo>
                      <a:pt x="58" y="12"/>
                    </a:lnTo>
                    <a:lnTo>
                      <a:pt x="60" y="18"/>
                    </a:lnTo>
                    <a:lnTo>
                      <a:pt x="60" y="36"/>
                    </a:lnTo>
                    <a:lnTo>
                      <a:pt x="62" y="42"/>
                    </a:lnTo>
                    <a:lnTo>
                      <a:pt x="64" y="44"/>
                    </a:lnTo>
                    <a:lnTo>
                      <a:pt x="66" y="44"/>
                    </a:lnTo>
                    <a:lnTo>
                      <a:pt x="70" y="52"/>
                    </a:lnTo>
                    <a:lnTo>
                      <a:pt x="72" y="58"/>
                    </a:lnTo>
                    <a:lnTo>
                      <a:pt x="76" y="60"/>
                    </a:lnTo>
                    <a:lnTo>
                      <a:pt x="78" y="58"/>
                    </a:lnTo>
                    <a:lnTo>
                      <a:pt x="82" y="56"/>
                    </a:lnTo>
                    <a:lnTo>
                      <a:pt x="84" y="52"/>
                    </a:lnTo>
                    <a:lnTo>
                      <a:pt x="90" y="46"/>
                    </a:lnTo>
                    <a:lnTo>
                      <a:pt x="96" y="42"/>
                    </a:lnTo>
                    <a:lnTo>
                      <a:pt x="102" y="38"/>
                    </a:lnTo>
                    <a:lnTo>
                      <a:pt x="108" y="32"/>
                    </a:lnTo>
                    <a:lnTo>
                      <a:pt x="114" y="24"/>
                    </a:lnTo>
                    <a:lnTo>
                      <a:pt x="116" y="22"/>
                    </a:lnTo>
                    <a:lnTo>
                      <a:pt x="120" y="20"/>
                    </a:lnTo>
                    <a:lnTo>
                      <a:pt x="126" y="22"/>
                    </a:lnTo>
                    <a:lnTo>
                      <a:pt x="130" y="24"/>
                    </a:lnTo>
                    <a:lnTo>
                      <a:pt x="138" y="28"/>
                    </a:lnTo>
                    <a:lnTo>
                      <a:pt x="146" y="34"/>
                    </a:lnTo>
                    <a:lnTo>
                      <a:pt x="152" y="38"/>
                    </a:lnTo>
                    <a:lnTo>
                      <a:pt x="162" y="40"/>
                    </a:lnTo>
                    <a:lnTo>
                      <a:pt x="172" y="4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8" name="Freeform 133"/>
              <p:cNvSpPr>
                <a:spLocks/>
              </p:cNvSpPr>
              <p:nvPr/>
            </p:nvSpPr>
            <p:spPr bwMode="auto">
              <a:xfrm>
                <a:off x="7849953" y="3914781"/>
                <a:ext cx="258167" cy="264541"/>
              </a:xfrm>
              <a:custGeom>
                <a:avLst/>
                <a:gdLst/>
                <a:ahLst/>
                <a:cxnLst>
                  <a:cxn ang="0">
                    <a:pos x="4" y="82"/>
                  </a:cxn>
                  <a:cxn ang="0">
                    <a:pos x="0" y="90"/>
                  </a:cxn>
                  <a:cxn ang="0">
                    <a:pos x="4" y="136"/>
                  </a:cxn>
                  <a:cxn ang="0">
                    <a:pos x="26" y="140"/>
                  </a:cxn>
                  <a:cxn ang="0">
                    <a:pos x="34" y="134"/>
                  </a:cxn>
                  <a:cxn ang="0">
                    <a:pos x="40" y="126"/>
                  </a:cxn>
                  <a:cxn ang="0">
                    <a:pos x="44" y="126"/>
                  </a:cxn>
                  <a:cxn ang="0">
                    <a:pos x="46" y="112"/>
                  </a:cxn>
                  <a:cxn ang="0">
                    <a:pos x="56" y="106"/>
                  </a:cxn>
                  <a:cxn ang="0">
                    <a:pos x="88" y="114"/>
                  </a:cxn>
                  <a:cxn ang="0">
                    <a:pos x="94" y="122"/>
                  </a:cxn>
                  <a:cxn ang="0">
                    <a:pos x="98" y="134"/>
                  </a:cxn>
                  <a:cxn ang="0">
                    <a:pos x="98" y="140"/>
                  </a:cxn>
                  <a:cxn ang="0">
                    <a:pos x="106" y="148"/>
                  </a:cxn>
                  <a:cxn ang="0">
                    <a:pos x="128" y="156"/>
                  </a:cxn>
                  <a:cxn ang="0">
                    <a:pos x="146" y="162"/>
                  </a:cxn>
                  <a:cxn ang="0">
                    <a:pos x="152" y="166"/>
                  </a:cxn>
                  <a:cxn ang="0">
                    <a:pos x="160" y="162"/>
                  </a:cxn>
                  <a:cxn ang="0">
                    <a:pos x="160" y="156"/>
                  </a:cxn>
                  <a:cxn ang="0">
                    <a:pos x="154" y="148"/>
                  </a:cxn>
                  <a:cxn ang="0">
                    <a:pos x="146" y="142"/>
                  </a:cxn>
                  <a:cxn ang="0">
                    <a:pos x="140" y="130"/>
                  </a:cxn>
                  <a:cxn ang="0">
                    <a:pos x="134" y="126"/>
                  </a:cxn>
                  <a:cxn ang="0">
                    <a:pos x="126" y="124"/>
                  </a:cxn>
                  <a:cxn ang="0">
                    <a:pos x="120" y="112"/>
                  </a:cxn>
                  <a:cxn ang="0">
                    <a:pos x="116" y="104"/>
                  </a:cxn>
                  <a:cxn ang="0">
                    <a:pos x="102" y="90"/>
                  </a:cxn>
                  <a:cxn ang="0">
                    <a:pos x="120" y="90"/>
                  </a:cxn>
                  <a:cxn ang="0">
                    <a:pos x="130" y="88"/>
                  </a:cxn>
                  <a:cxn ang="0">
                    <a:pos x="136" y="82"/>
                  </a:cxn>
                  <a:cxn ang="0">
                    <a:pos x="124" y="76"/>
                  </a:cxn>
                  <a:cxn ang="0">
                    <a:pos x="104" y="66"/>
                  </a:cxn>
                  <a:cxn ang="0">
                    <a:pos x="96" y="62"/>
                  </a:cxn>
                  <a:cxn ang="0">
                    <a:pos x="88" y="62"/>
                  </a:cxn>
                  <a:cxn ang="0">
                    <a:pos x="86" y="56"/>
                  </a:cxn>
                  <a:cxn ang="0">
                    <a:pos x="86" y="46"/>
                  </a:cxn>
                  <a:cxn ang="0">
                    <a:pos x="60" y="24"/>
                  </a:cxn>
                  <a:cxn ang="0">
                    <a:pos x="4" y="0"/>
                  </a:cxn>
                </a:cxnLst>
                <a:rect l="0" t="0" r="r" b="b"/>
                <a:pathLst>
                  <a:path w="162" h="166">
                    <a:moveTo>
                      <a:pt x="4" y="0"/>
                    </a:moveTo>
                    <a:lnTo>
                      <a:pt x="4" y="82"/>
                    </a:lnTo>
                    <a:lnTo>
                      <a:pt x="0" y="86"/>
                    </a:lnTo>
                    <a:lnTo>
                      <a:pt x="0" y="90"/>
                    </a:lnTo>
                    <a:lnTo>
                      <a:pt x="4" y="94"/>
                    </a:lnTo>
                    <a:lnTo>
                      <a:pt x="4" y="136"/>
                    </a:lnTo>
                    <a:lnTo>
                      <a:pt x="14" y="140"/>
                    </a:lnTo>
                    <a:lnTo>
                      <a:pt x="26" y="140"/>
                    </a:lnTo>
                    <a:lnTo>
                      <a:pt x="30" y="140"/>
                    </a:lnTo>
                    <a:lnTo>
                      <a:pt x="34" y="134"/>
                    </a:lnTo>
                    <a:lnTo>
                      <a:pt x="38" y="130"/>
                    </a:lnTo>
                    <a:lnTo>
                      <a:pt x="40" y="126"/>
                    </a:lnTo>
                    <a:lnTo>
                      <a:pt x="34" y="126"/>
                    </a:lnTo>
                    <a:lnTo>
                      <a:pt x="44" y="126"/>
                    </a:lnTo>
                    <a:lnTo>
                      <a:pt x="44" y="118"/>
                    </a:lnTo>
                    <a:lnTo>
                      <a:pt x="46" y="112"/>
                    </a:lnTo>
                    <a:lnTo>
                      <a:pt x="50" y="106"/>
                    </a:lnTo>
                    <a:lnTo>
                      <a:pt x="56" y="106"/>
                    </a:lnTo>
                    <a:lnTo>
                      <a:pt x="72" y="106"/>
                    </a:lnTo>
                    <a:lnTo>
                      <a:pt x="88" y="114"/>
                    </a:lnTo>
                    <a:lnTo>
                      <a:pt x="92" y="118"/>
                    </a:lnTo>
                    <a:lnTo>
                      <a:pt x="94" y="122"/>
                    </a:lnTo>
                    <a:lnTo>
                      <a:pt x="96" y="128"/>
                    </a:lnTo>
                    <a:lnTo>
                      <a:pt x="98" y="134"/>
                    </a:lnTo>
                    <a:lnTo>
                      <a:pt x="96" y="132"/>
                    </a:lnTo>
                    <a:lnTo>
                      <a:pt x="98" y="140"/>
                    </a:lnTo>
                    <a:lnTo>
                      <a:pt x="102" y="144"/>
                    </a:lnTo>
                    <a:lnTo>
                      <a:pt x="106" y="148"/>
                    </a:lnTo>
                    <a:lnTo>
                      <a:pt x="112" y="152"/>
                    </a:lnTo>
                    <a:lnTo>
                      <a:pt x="128" y="156"/>
                    </a:lnTo>
                    <a:lnTo>
                      <a:pt x="142" y="160"/>
                    </a:lnTo>
                    <a:lnTo>
                      <a:pt x="146" y="162"/>
                    </a:lnTo>
                    <a:lnTo>
                      <a:pt x="148" y="164"/>
                    </a:lnTo>
                    <a:lnTo>
                      <a:pt x="152" y="166"/>
                    </a:lnTo>
                    <a:lnTo>
                      <a:pt x="158" y="164"/>
                    </a:lnTo>
                    <a:lnTo>
                      <a:pt x="160" y="162"/>
                    </a:lnTo>
                    <a:lnTo>
                      <a:pt x="162" y="160"/>
                    </a:lnTo>
                    <a:lnTo>
                      <a:pt x="160" y="156"/>
                    </a:lnTo>
                    <a:lnTo>
                      <a:pt x="158" y="152"/>
                    </a:lnTo>
                    <a:lnTo>
                      <a:pt x="154" y="148"/>
                    </a:lnTo>
                    <a:lnTo>
                      <a:pt x="152" y="144"/>
                    </a:lnTo>
                    <a:lnTo>
                      <a:pt x="146" y="142"/>
                    </a:lnTo>
                    <a:lnTo>
                      <a:pt x="142" y="140"/>
                    </a:lnTo>
                    <a:lnTo>
                      <a:pt x="140" y="130"/>
                    </a:lnTo>
                    <a:lnTo>
                      <a:pt x="138" y="128"/>
                    </a:lnTo>
                    <a:lnTo>
                      <a:pt x="134" y="126"/>
                    </a:lnTo>
                    <a:lnTo>
                      <a:pt x="130" y="126"/>
                    </a:lnTo>
                    <a:lnTo>
                      <a:pt x="126" y="124"/>
                    </a:lnTo>
                    <a:lnTo>
                      <a:pt x="122" y="116"/>
                    </a:lnTo>
                    <a:lnTo>
                      <a:pt x="120" y="112"/>
                    </a:lnTo>
                    <a:lnTo>
                      <a:pt x="120" y="106"/>
                    </a:lnTo>
                    <a:lnTo>
                      <a:pt x="116" y="104"/>
                    </a:lnTo>
                    <a:lnTo>
                      <a:pt x="110" y="100"/>
                    </a:lnTo>
                    <a:lnTo>
                      <a:pt x="102" y="90"/>
                    </a:lnTo>
                    <a:lnTo>
                      <a:pt x="110" y="90"/>
                    </a:lnTo>
                    <a:lnTo>
                      <a:pt x="120" y="90"/>
                    </a:lnTo>
                    <a:lnTo>
                      <a:pt x="126" y="90"/>
                    </a:lnTo>
                    <a:lnTo>
                      <a:pt x="130" y="88"/>
                    </a:lnTo>
                    <a:lnTo>
                      <a:pt x="134" y="86"/>
                    </a:lnTo>
                    <a:lnTo>
                      <a:pt x="136" y="82"/>
                    </a:lnTo>
                    <a:lnTo>
                      <a:pt x="130" y="80"/>
                    </a:lnTo>
                    <a:lnTo>
                      <a:pt x="124" y="76"/>
                    </a:lnTo>
                    <a:lnTo>
                      <a:pt x="112" y="70"/>
                    </a:lnTo>
                    <a:lnTo>
                      <a:pt x="104" y="66"/>
                    </a:lnTo>
                    <a:lnTo>
                      <a:pt x="100" y="64"/>
                    </a:lnTo>
                    <a:lnTo>
                      <a:pt x="96" y="62"/>
                    </a:lnTo>
                    <a:lnTo>
                      <a:pt x="92" y="62"/>
                    </a:lnTo>
                    <a:lnTo>
                      <a:pt x="88" y="62"/>
                    </a:lnTo>
                    <a:lnTo>
                      <a:pt x="88" y="60"/>
                    </a:lnTo>
                    <a:lnTo>
                      <a:pt x="86" y="56"/>
                    </a:lnTo>
                    <a:lnTo>
                      <a:pt x="86" y="50"/>
                    </a:lnTo>
                    <a:lnTo>
                      <a:pt x="86" y="46"/>
                    </a:lnTo>
                    <a:lnTo>
                      <a:pt x="84" y="40"/>
                    </a:lnTo>
                    <a:lnTo>
                      <a:pt x="60" y="24"/>
                    </a:lnTo>
                    <a:lnTo>
                      <a:pt x="34" y="12"/>
                    </a:lnTo>
                    <a:lnTo>
                      <a:pt x="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79" name="Freeform 134"/>
              <p:cNvSpPr>
                <a:spLocks/>
              </p:cNvSpPr>
              <p:nvPr/>
            </p:nvSpPr>
            <p:spPr bwMode="auto">
              <a:xfrm>
                <a:off x="5593384" y="2684505"/>
                <a:ext cx="407967" cy="411155"/>
              </a:xfrm>
              <a:custGeom>
                <a:avLst/>
                <a:gdLst/>
                <a:ahLst/>
                <a:cxnLst>
                  <a:cxn ang="0">
                    <a:pos x="246" y="26"/>
                  </a:cxn>
                  <a:cxn ang="0">
                    <a:pos x="228" y="22"/>
                  </a:cxn>
                  <a:cxn ang="0">
                    <a:pos x="214" y="4"/>
                  </a:cxn>
                  <a:cxn ang="0">
                    <a:pos x="186" y="2"/>
                  </a:cxn>
                  <a:cxn ang="0">
                    <a:pos x="158" y="6"/>
                  </a:cxn>
                  <a:cxn ang="0">
                    <a:pos x="148" y="16"/>
                  </a:cxn>
                  <a:cxn ang="0">
                    <a:pos x="156" y="30"/>
                  </a:cxn>
                  <a:cxn ang="0">
                    <a:pos x="150" y="50"/>
                  </a:cxn>
                  <a:cxn ang="0">
                    <a:pos x="142" y="68"/>
                  </a:cxn>
                  <a:cxn ang="0">
                    <a:pos x="134" y="80"/>
                  </a:cxn>
                  <a:cxn ang="0">
                    <a:pos x="130" y="94"/>
                  </a:cxn>
                  <a:cxn ang="0">
                    <a:pos x="128" y="102"/>
                  </a:cxn>
                  <a:cxn ang="0">
                    <a:pos x="112" y="102"/>
                  </a:cxn>
                  <a:cxn ang="0">
                    <a:pos x="104" y="112"/>
                  </a:cxn>
                  <a:cxn ang="0">
                    <a:pos x="92" y="116"/>
                  </a:cxn>
                  <a:cxn ang="0">
                    <a:pos x="88" y="128"/>
                  </a:cxn>
                  <a:cxn ang="0">
                    <a:pos x="86" y="140"/>
                  </a:cxn>
                  <a:cxn ang="0">
                    <a:pos x="46" y="148"/>
                  </a:cxn>
                  <a:cxn ang="0">
                    <a:pos x="12" y="144"/>
                  </a:cxn>
                  <a:cxn ang="0">
                    <a:pos x="12" y="150"/>
                  </a:cxn>
                  <a:cxn ang="0">
                    <a:pos x="30" y="164"/>
                  </a:cxn>
                  <a:cxn ang="0">
                    <a:pos x="38" y="182"/>
                  </a:cxn>
                  <a:cxn ang="0">
                    <a:pos x="46" y="194"/>
                  </a:cxn>
                  <a:cxn ang="0">
                    <a:pos x="28" y="206"/>
                  </a:cxn>
                  <a:cxn ang="0">
                    <a:pos x="22" y="224"/>
                  </a:cxn>
                  <a:cxn ang="0">
                    <a:pos x="44" y="232"/>
                  </a:cxn>
                  <a:cxn ang="0">
                    <a:pos x="94" y="228"/>
                  </a:cxn>
                  <a:cxn ang="0">
                    <a:pos x="122" y="246"/>
                  </a:cxn>
                  <a:cxn ang="0">
                    <a:pos x="136" y="256"/>
                  </a:cxn>
                  <a:cxn ang="0">
                    <a:pos x="148" y="250"/>
                  </a:cxn>
                  <a:cxn ang="0">
                    <a:pos x="158" y="248"/>
                  </a:cxn>
                  <a:cxn ang="0">
                    <a:pos x="178" y="250"/>
                  </a:cxn>
                  <a:cxn ang="0">
                    <a:pos x="184" y="234"/>
                  </a:cxn>
                  <a:cxn ang="0">
                    <a:pos x="168" y="218"/>
                  </a:cxn>
                  <a:cxn ang="0">
                    <a:pos x="164" y="204"/>
                  </a:cxn>
                  <a:cxn ang="0">
                    <a:pos x="154" y="194"/>
                  </a:cxn>
                  <a:cxn ang="0">
                    <a:pos x="164" y="178"/>
                  </a:cxn>
                  <a:cxn ang="0">
                    <a:pos x="178" y="180"/>
                  </a:cxn>
                  <a:cxn ang="0">
                    <a:pos x="192" y="168"/>
                  </a:cxn>
                  <a:cxn ang="0">
                    <a:pos x="208" y="140"/>
                  </a:cxn>
                  <a:cxn ang="0">
                    <a:pos x="218" y="122"/>
                  </a:cxn>
                  <a:cxn ang="0">
                    <a:pos x="224" y="98"/>
                  </a:cxn>
                  <a:cxn ang="0">
                    <a:pos x="232" y="90"/>
                  </a:cxn>
                  <a:cxn ang="0">
                    <a:pos x="204" y="64"/>
                  </a:cxn>
                  <a:cxn ang="0">
                    <a:pos x="200" y="54"/>
                  </a:cxn>
                  <a:cxn ang="0">
                    <a:pos x="208" y="42"/>
                  </a:cxn>
                  <a:cxn ang="0">
                    <a:pos x="218" y="46"/>
                  </a:cxn>
                  <a:cxn ang="0">
                    <a:pos x="240" y="42"/>
                  </a:cxn>
                </a:cxnLst>
                <a:rect l="0" t="0" r="r" b="b"/>
                <a:pathLst>
                  <a:path w="256" h="258">
                    <a:moveTo>
                      <a:pt x="254" y="30"/>
                    </a:moveTo>
                    <a:lnTo>
                      <a:pt x="250" y="28"/>
                    </a:lnTo>
                    <a:lnTo>
                      <a:pt x="246" y="26"/>
                    </a:lnTo>
                    <a:lnTo>
                      <a:pt x="240" y="24"/>
                    </a:lnTo>
                    <a:lnTo>
                      <a:pt x="234" y="24"/>
                    </a:lnTo>
                    <a:lnTo>
                      <a:pt x="228" y="22"/>
                    </a:lnTo>
                    <a:lnTo>
                      <a:pt x="224" y="18"/>
                    </a:lnTo>
                    <a:lnTo>
                      <a:pt x="220" y="10"/>
                    </a:lnTo>
                    <a:lnTo>
                      <a:pt x="214" y="4"/>
                    </a:lnTo>
                    <a:lnTo>
                      <a:pt x="206" y="0"/>
                    </a:lnTo>
                    <a:lnTo>
                      <a:pt x="196" y="0"/>
                    </a:lnTo>
                    <a:lnTo>
                      <a:pt x="186" y="2"/>
                    </a:lnTo>
                    <a:lnTo>
                      <a:pt x="176" y="2"/>
                    </a:lnTo>
                    <a:lnTo>
                      <a:pt x="164" y="4"/>
                    </a:lnTo>
                    <a:lnTo>
                      <a:pt x="158" y="6"/>
                    </a:lnTo>
                    <a:lnTo>
                      <a:pt x="152" y="8"/>
                    </a:lnTo>
                    <a:lnTo>
                      <a:pt x="150" y="12"/>
                    </a:lnTo>
                    <a:lnTo>
                      <a:pt x="148" y="16"/>
                    </a:lnTo>
                    <a:lnTo>
                      <a:pt x="150" y="20"/>
                    </a:lnTo>
                    <a:lnTo>
                      <a:pt x="152" y="24"/>
                    </a:lnTo>
                    <a:lnTo>
                      <a:pt x="156" y="30"/>
                    </a:lnTo>
                    <a:lnTo>
                      <a:pt x="158" y="36"/>
                    </a:lnTo>
                    <a:lnTo>
                      <a:pt x="156" y="42"/>
                    </a:lnTo>
                    <a:lnTo>
                      <a:pt x="150" y="50"/>
                    </a:lnTo>
                    <a:lnTo>
                      <a:pt x="146" y="56"/>
                    </a:lnTo>
                    <a:lnTo>
                      <a:pt x="142" y="64"/>
                    </a:lnTo>
                    <a:lnTo>
                      <a:pt x="142" y="68"/>
                    </a:lnTo>
                    <a:lnTo>
                      <a:pt x="142" y="72"/>
                    </a:lnTo>
                    <a:lnTo>
                      <a:pt x="142" y="74"/>
                    </a:lnTo>
                    <a:lnTo>
                      <a:pt x="134" y="80"/>
                    </a:lnTo>
                    <a:lnTo>
                      <a:pt x="132" y="86"/>
                    </a:lnTo>
                    <a:lnTo>
                      <a:pt x="130" y="90"/>
                    </a:lnTo>
                    <a:lnTo>
                      <a:pt x="130" y="94"/>
                    </a:lnTo>
                    <a:lnTo>
                      <a:pt x="134" y="96"/>
                    </a:lnTo>
                    <a:lnTo>
                      <a:pt x="132" y="100"/>
                    </a:lnTo>
                    <a:lnTo>
                      <a:pt x="128" y="102"/>
                    </a:lnTo>
                    <a:lnTo>
                      <a:pt x="122" y="102"/>
                    </a:lnTo>
                    <a:lnTo>
                      <a:pt x="114" y="102"/>
                    </a:lnTo>
                    <a:lnTo>
                      <a:pt x="112" y="102"/>
                    </a:lnTo>
                    <a:lnTo>
                      <a:pt x="110" y="106"/>
                    </a:lnTo>
                    <a:lnTo>
                      <a:pt x="106" y="110"/>
                    </a:lnTo>
                    <a:lnTo>
                      <a:pt x="104" y="112"/>
                    </a:lnTo>
                    <a:lnTo>
                      <a:pt x="102" y="114"/>
                    </a:lnTo>
                    <a:lnTo>
                      <a:pt x="96" y="114"/>
                    </a:lnTo>
                    <a:lnTo>
                      <a:pt x="92" y="116"/>
                    </a:lnTo>
                    <a:lnTo>
                      <a:pt x="88" y="120"/>
                    </a:lnTo>
                    <a:lnTo>
                      <a:pt x="86" y="124"/>
                    </a:lnTo>
                    <a:lnTo>
                      <a:pt x="88" y="128"/>
                    </a:lnTo>
                    <a:lnTo>
                      <a:pt x="90" y="134"/>
                    </a:lnTo>
                    <a:lnTo>
                      <a:pt x="90" y="136"/>
                    </a:lnTo>
                    <a:lnTo>
                      <a:pt x="86" y="140"/>
                    </a:lnTo>
                    <a:lnTo>
                      <a:pt x="72" y="144"/>
                    </a:lnTo>
                    <a:lnTo>
                      <a:pt x="58" y="148"/>
                    </a:lnTo>
                    <a:lnTo>
                      <a:pt x="46" y="148"/>
                    </a:lnTo>
                    <a:lnTo>
                      <a:pt x="36" y="148"/>
                    </a:lnTo>
                    <a:lnTo>
                      <a:pt x="24" y="146"/>
                    </a:lnTo>
                    <a:lnTo>
                      <a:pt x="12" y="144"/>
                    </a:lnTo>
                    <a:lnTo>
                      <a:pt x="0" y="142"/>
                    </a:lnTo>
                    <a:lnTo>
                      <a:pt x="6" y="144"/>
                    </a:lnTo>
                    <a:lnTo>
                      <a:pt x="12" y="150"/>
                    </a:lnTo>
                    <a:lnTo>
                      <a:pt x="18" y="158"/>
                    </a:lnTo>
                    <a:lnTo>
                      <a:pt x="24" y="164"/>
                    </a:lnTo>
                    <a:lnTo>
                      <a:pt x="30" y="164"/>
                    </a:lnTo>
                    <a:lnTo>
                      <a:pt x="34" y="166"/>
                    </a:lnTo>
                    <a:lnTo>
                      <a:pt x="36" y="174"/>
                    </a:lnTo>
                    <a:lnTo>
                      <a:pt x="38" y="182"/>
                    </a:lnTo>
                    <a:lnTo>
                      <a:pt x="44" y="186"/>
                    </a:lnTo>
                    <a:lnTo>
                      <a:pt x="48" y="190"/>
                    </a:lnTo>
                    <a:lnTo>
                      <a:pt x="46" y="194"/>
                    </a:lnTo>
                    <a:lnTo>
                      <a:pt x="42" y="196"/>
                    </a:lnTo>
                    <a:lnTo>
                      <a:pt x="32" y="202"/>
                    </a:lnTo>
                    <a:lnTo>
                      <a:pt x="28" y="206"/>
                    </a:lnTo>
                    <a:lnTo>
                      <a:pt x="24" y="212"/>
                    </a:lnTo>
                    <a:lnTo>
                      <a:pt x="22" y="216"/>
                    </a:lnTo>
                    <a:lnTo>
                      <a:pt x="22" y="224"/>
                    </a:lnTo>
                    <a:lnTo>
                      <a:pt x="32" y="230"/>
                    </a:lnTo>
                    <a:lnTo>
                      <a:pt x="36" y="230"/>
                    </a:lnTo>
                    <a:lnTo>
                      <a:pt x="44" y="232"/>
                    </a:lnTo>
                    <a:lnTo>
                      <a:pt x="76" y="232"/>
                    </a:lnTo>
                    <a:lnTo>
                      <a:pt x="86" y="230"/>
                    </a:lnTo>
                    <a:lnTo>
                      <a:pt x="94" y="228"/>
                    </a:lnTo>
                    <a:lnTo>
                      <a:pt x="110" y="222"/>
                    </a:lnTo>
                    <a:lnTo>
                      <a:pt x="116" y="236"/>
                    </a:lnTo>
                    <a:lnTo>
                      <a:pt x="122" y="246"/>
                    </a:lnTo>
                    <a:lnTo>
                      <a:pt x="126" y="250"/>
                    </a:lnTo>
                    <a:lnTo>
                      <a:pt x="130" y="254"/>
                    </a:lnTo>
                    <a:lnTo>
                      <a:pt x="136" y="256"/>
                    </a:lnTo>
                    <a:lnTo>
                      <a:pt x="146" y="258"/>
                    </a:lnTo>
                    <a:lnTo>
                      <a:pt x="146" y="252"/>
                    </a:lnTo>
                    <a:lnTo>
                      <a:pt x="148" y="250"/>
                    </a:lnTo>
                    <a:lnTo>
                      <a:pt x="150" y="248"/>
                    </a:lnTo>
                    <a:lnTo>
                      <a:pt x="154" y="248"/>
                    </a:lnTo>
                    <a:lnTo>
                      <a:pt x="158" y="248"/>
                    </a:lnTo>
                    <a:lnTo>
                      <a:pt x="162" y="250"/>
                    </a:lnTo>
                    <a:lnTo>
                      <a:pt x="166" y="252"/>
                    </a:lnTo>
                    <a:lnTo>
                      <a:pt x="178" y="250"/>
                    </a:lnTo>
                    <a:lnTo>
                      <a:pt x="184" y="246"/>
                    </a:lnTo>
                    <a:lnTo>
                      <a:pt x="186" y="242"/>
                    </a:lnTo>
                    <a:lnTo>
                      <a:pt x="184" y="234"/>
                    </a:lnTo>
                    <a:lnTo>
                      <a:pt x="180" y="228"/>
                    </a:lnTo>
                    <a:lnTo>
                      <a:pt x="170" y="220"/>
                    </a:lnTo>
                    <a:lnTo>
                      <a:pt x="168" y="218"/>
                    </a:lnTo>
                    <a:lnTo>
                      <a:pt x="166" y="214"/>
                    </a:lnTo>
                    <a:lnTo>
                      <a:pt x="166" y="206"/>
                    </a:lnTo>
                    <a:lnTo>
                      <a:pt x="164" y="204"/>
                    </a:lnTo>
                    <a:lnTo>
                      <a:pt x="160" y="202"/>
                    </a:lnTo>
                    <a:lnTo>
                      <a:pt x="156" y="198"/>
                    </a:lnTo>
                    <a:lnTo>
                      <a:pt x="154" y="194"/>
                    </a:lnTo>
                    <a:lnTo>
                      <a:pt x="156" y="190"/>
                    </a:lnTo>
                    <a:lnTo>
                      <a:pt x="160" y="184"/>
                    </a:lnTo>
                    <a:lnTo>
                      <a:pt x="164" y="178"/>
                    </a:lnTo>
                    <a:lnTo>
                      <a:pt x="168" y="176"/>
                    </a:lnTo>
                    <a:lnTo>
                      <a:pt x="174" y="178"/>
                    </a:lnTo>
                    <a:lnTo>
                      <a:pt x="178" y="180"/>
                    </a:lnTo>
                    <a:lnTo>
                      <a:pt x="182" y="180"/>
                    </a:lnTo>
                    <a:lnTo>
                      <a:pt x="186" y="176"/>
                    </a:lnTo>
                    <a:lnTo>
                      <a:pt x="192" y="168"/>
                    </a:lnTo>
                    <a:lnTo>
                      <a:pt x="202" y="156"/>
                    </a:lnTo>
                    <a:lnTo>
                      <a:pt x="206" y="150"/>
                    </a:lnTo>
                    <a:lnTo>
                      <a:pt x="208" y="140"/>
                    </a:lnTo>
                    <a:lnTo>
                      <a:pt x="212" y="134"/>
                    </a:lnTo>
                    <a:lnTo>
                      <a:pt x="216" y="128"/>
                    </a:lnTo>
                    <a:lnTo>
                      <a:pt x="218" y="122"/>
                    </a:lnTo>
                    <a:lnTo>
                      <a:pt x="222" y="118"/>
                    </a:lnTo>
                    <a:lnTo>
                      <a:pt x="222" y="102"/>
                    </a:lnTo>
                    <a:lnTo>
                      <a:pt x="224" y="98"/>
                    </a:lnTo>
                    <a:lnTo>
                      <a:pt x="228" y="96"/>
                    </a:lnTo>
                    <a:lnTo>
                      <a:pt x="230" y="94"/>
                    </a:lnTo>
                    <a:lnTo>
                      <a:pt x="232" y="90"/>
                    </a:lnTo>
                    <a:lnTo>
                      <a:pt x="222" y="86"/>
                    </a:lnTo>
                    <a:lnTo>
                      <a:pt x="212" y="76"/>
                    </a:lnTo>
                    <a:lnTo>
                      <a:pt x="204" y="64"/>
                    </a:lnTo>
                    <a:lnTo>
                      <a:pt x="202" y="60"/>
                    </a:lnTo>
                    <a:lnTo>
                      <a:pt x="202" y="54"/>
                    </a:lnTo>
                    <a:lnTo>
                      <a:pt x="200" y="54"/>
                    </a:lnTo>
                    <a:lnTo>
                      <a:pt x="198" y="52"/>
                    </a:lnTo>
                    <a:lnTo>
                      <a:pt x="204" y="46"/>
                    </a:lnTo>
                    <a:lnTo>
                      <a:pt x="208" y="42"/>
                    </a:lnTo>
                    <a:lnTo>
                      <a:pt x="212" y="44"/>
                    </a:lnTo>
                    <a:lnTo>
                      <a:pt x="216" y="46"/>
                    </a:lnTo>
                    <a:lnTo>
                      <a:pt x="218" y="46"/>
                    </a:lnTo>
                    <a:lnTo>
                      <a:pt x="222" y="48"/>
                    </a:lnTo>
                    <a:lnTo>
                      <a:pt x="232" y="46"/>
                    </a:lnTo>
                    <a:lnTo>
                      <a:pt x="240" y="42"/>
                    </a:lnTo>
                    <a:lnTo>
                      <a:pt x="256" y="30"/>
                    </a:lnTo>
                    <a:lnTo>
                      <a:pt x="254" y="3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0" name="Freeform 135"/>
              <p:cNvSpPr>
                <a:spLocks/>
              </p:cNvSpPr>
              <p:nvPr/>
            </p:nvSpPr>
            <p:spPr bwMode="auto">
              <a:xfrm>
                <a:off x="7234815" y="2623947"/>
                <a:ext cx="108366" cy="133864"/>
              </a:xfrm>
              <a:custGeom>
                <a:avLst/>
                <a:gdLst/>
                <a:ahLst/>
                <a:cxnLst>
                  <a:cxn ang="0">
                    <a:pos x="16" y="0"/>
                  </a:cxn>
                  <a:cxn ang="0">
                    <a:pos x="18" y="4"/>
                  </a:cxn>
                  <a:cxn ang="0">
                    <a:pos x="18" y="6"/>
                  </a:cxn>
                  <a:cxn ang="0">
                    <a:pos x="16" y="10"/>
                  </a:cxn>
                  <a:cxn ang="0">
                    <a:pos x="12" y="12"/>
                  </a:cxn>
                  <a:cxn ang="0">
                    <a:pos x="0" y="12"/>
                  </a:cxn>
                  <a:cxn ang="0">
                    <a:pos x="0" y="16"/>
                  </a:cxn>
                  <a:cxn ang="0">
                    <a:pos x="2" y="20"/>
                  </a:cxn>
                  <a:cxn ang="0">
                    <a:pos x="4" y="24"/>
                  </a:cxn>
                  <a:cxn ang="0">
                    <a:pos x="6" y="32"/>
                  </a:cxn>
                  <a:cxn ang="0">
                    <a:pos x="8" y="46"/>
                  </a:cxn>
                  <a:cxn ang="0">
                    <a:pos x="14" y="62"/>
                  </a:cxn>
                  <a:cxn ang="0">
                    <a:pos x="22" y="78"/>
                  </a:cxn>
                  <a:cxn ang="0">
                    <a:pos x="26" y="82"/>
                  </a:cxn>
                  <a:cxn ang="0">
                    <a:pos x="32" y="84"/>
                  </a:cxn>
                  <a:cxn ang="0">
                    <a:pos x="42" y="82"/>
                  </a:cxn>
                  <a:cxn ang="0">
                    <a:pos x="54" y="78"/>
                  </a:cxn>
                  <a:cxn ang="0">
                    <a:pos x="64" y="72"/>
                  </a:cxn>
                  <a:cxn ang="0">
                    <a:pos x="68" y="68"/>
                  </a:cxn>
                  <a:cxn ang="0">
                    <a:pos x="68" y="64"/>
                  </a:cxn>
                  <a:cxn ang="0">
                    <a:pos x="68" y="56"/>
                  </a:cxn>
                  <a:cxn ang="0">
                    <a:pos x="62" y="48"/>
                  </a:cxn>
                  <a:cxn ang="0">
                    <a:pos x="56" y="38"/>
                  </a:cxn>
                  <a:cxn ang="0">
                    <a:pos x="48" y="30"/>
                  </a:cxn>
                  <a:cxn ang="0">
                    <a:pos x="16" y="0"/>
                  </a:cxn>
                </a:cxnLst>
                <a:rect l="0" t="0" r="r" b="b"/>
                <a:pathLst>
                  <a:path w="68" h="84">
                    <a:moveTo>
                      <a:pt x="16" y="0"/>
                    </a:moveTo>
                    <a:lnTo>
                      <a:pt x="18" y="4"/>
                    </a:lnTo>
                    <a:lnTo>
                      <a:pt x="18" y="6"/>
                    </a:lnTo>
                    <a:lnTo>
                      <a:pt x="16" y="10"/>
                    </a:lnTo>
                    <a:lnTo>
                      <a:pt x="12" y="12"/>
                    </a:lnTo>
                    <a:lnTo>
                      <a:pt x="0" y="12"/>
                    </a:lnTo>
                    <a:lnTo>
                      <a:pt x="0" y="16"/>
                    </a:lnTo>
                    <a:lnTo>
                      <a:pt x="2" y="20"/>
                    </a:lnTo>
                    <a:lnTo>
                      <a:pt x="4" y="24"/>
                    </a:lnTo>
                    <a:lnTo>
                      <a:pt x="6" y="32"/>
                    </a:lnTo>
                    <a:lnTo>
                      <a:pt x="8" y="46"/>
                    </a:lnTo>
                    <a:lnTo>
                      <a:pt x="14" y="62"/>
                    </a:lnTo>
                    <a:lnTo>
                      <a:pt x="22" y="78"/>
                    </a:lnTo>
                    <a:lnTo>
                      <a:pt x="26" y="82"/>
                    </a:lnTo>
                    <a:lnTo>
                      <a:pt x="32" y="84"/>
                    </a:lnTo>
                    <a:lnTo>
                      <a:pt x="42" y="82"/>
                    </a:lnTo>
                    <a:lnTo>
                      <a:pt x="54" y="78"/>
                    </a:lnTo>
                    <a:lnTo>
                      <a:pt x="64" y="72"/>
                    </a:lnTo>
                    <a:lnTo>
                      <a:pt x="68" y="68"/>
                    </a:lnTo>
                    <a:lnTo>
                      <a:pt x="68" y="64"/>
                    </a:lnTo>
                    <a:lnTo>
                      <a:pt x="68" y="56"/>
                    </a:lnTo>
                    <a:lnTo>
                      <a:pt x="62" y="48"/>
                    </a:lnTo>
                    <a:lnTo>
                      <a:pt x="56" y="38"/>
                    </a:lnTo>
                    <a:lnTo>
                      <a:pt x="48" y="30"/>
                    </a:lnTo>
                    <a:lnTo>
                      <a:pt x="1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1" name="Freeform 136"/>
              <p:cNvSpPr>
                <a:spLocks/>
              </p:cNvSpPr>
              <p:nvPr/>
            </p:nvSpPr>
            <p:spPr bwMode="auto">
              <a:xfrm>
                <a:off x="7139198" y="2490083"/>
                <a:ext cx="127490" cy="159362"/>
              </a:xfrm>
              <a:custGeom>
                <a:avLst/>
                <a:gdLst/>
                <a:ahLst/>
                <a:cxnLst>
                  <a:cxn ang="0">
                    <a:pos x="74" y="84"/>
                  </a:cxn>
                  <a:cxn ang="0">
                    <a:pos x="66" y="76"/>
                  </a:cxn>
                  <a:cxn ang="0">
                    <a:pos x="58" y="70"/>
                  </a:cxn>
                  <a:cxn ang="0">
                    <a:pos x="60" y="66"/>
                  </a:cxn>
                  <a:cxn ang="0">
                    <a:pos x="62" y="64"/>
                  </a:cxn>
                  <a:cxn ang="0">
                    <a:pos x="70" y="58"/>
                  </a:cxn>
                  <a:cxn ang="0">
                    <a:pos x="78" y="54"/>
                  </a:cxn>
                  <a:cxn ang="0">
                    <a:pos x="80" y="50"/>
                  </a:cxn>
                  <a:cxn ang="0">
                    <a:pos x="80" y="46"/>
                  </a:cxn>
                  <a:cxn ang="0">
                    <a:pos x="80" y="40"/>
                  </a:cxn>
                  <a:cxn ang="0">
                    <a:pos x="78" y="36"/>
                  </a:cxn>
                  <a:cxn ang="0">
                    <a:pos x="74" y="32"/>
                  </a:cxn>
                  <a:cxn ang="0">
                    <a:pos x="74" y="26"/>
                  </a:cxn>
                  <a:cxn ang="0">
                    <a:pos x="74" y="18"/>
                  </a:cxn>
                  <a:cxn ang="0">
                    <a:pos x="78" y="10"/>
                  </a:cxn>
                  <a:cxn ang="0">
                    <a:pos x="74" y="0"/>
                  </a:cxn>
                  <a:cxn ang="0">
                    <a:pos x="74" y="4"/>
                  </a:cxn>
                  <a:cxn ang="0">
                    <a:pos x="70" y="6"/>
                  </a:cxn>
                  <a:cxn ang="0">
                    <a:pos x="66" y="8"/>
                  </a:cxn>
                  <a:cxn ang="0">
                    <a:pos x="62" y="6"/>
                  </a:cxn>
                  <a:cxn ang="0">
                    <a:pos x="58" y="2"/>
                  </a:cxn>
                  <a:cxn ang="0">
                    <a:pos x="50" y="14"/>
                  </a:cxn>
                  <a:cxn ang="0">
                    <a:pos x="46" y="20"/>
                  </a:cxn>
                  <a:cxn ang="0">
                    <a:pos x="44" y="24"/>
                  </a:cxn>
                  <a:cxn ang="0">
                    <a:pos x="46" y="30"/>
                  </a:cxn>
                  <a:cxn ang="0">
                    <a:pos x="34" y="30"/>
                  </a:cxn>
                  <a:cxn ang="0">
                    <a:pos x="28" y="28"/>
                  </a:cxn>
                  <a:cxn ang="0">
                    <a:pos x="24" y="26"/>
                  </a:cxn>
                  <a:cxn ang="0">
                    <a:pos x="12" y="40"/>
                  </a:cxn>
                  <a:cxn ang="0">
                    <a:pos x="4" y="52"/>
                  </a:cxn>
                  <a:cxn ang="0">
                    <a:pos x="0" y="60"/>
                  </a:cxn>
                  <a:cxn ang="0">
                    <a:pos x="10" y="62"/>
                  </a:cxn>
                  <a:cxn ang="0">
                    <a:pos x="18" y="66"/>
                  </a:cxn>
                  <a:cxn ang="0">
                    <a:pos x="26" y="76"/>
                  </a:cxn>
                  <a:cxn ang="0">
                    <a:pos x="30" y="86"/>
                  </a:cxn>
                  <a:cxn ang="0">
                    <a:pos x="26" y="90"/>
                  </a:cxn>
                  <a:cxn ang="0">
                    <a:pos x="26" y="94"/>
                  </a:cxn>
                  <a:cxn ang="0">
                    <a:pos x="28" y="96"/>
                  </a:cxn>
                  <a:cxn ang="0">
                    <a:pos x="34" y="98"/>
                  </a:cxn>
                  <a:cxn ang="0">
                    <a:pos x="48" y="98"/>
                  </a:cxn>
                  <a:cxn ang="0">
                    <a:pos x="60" y="100"/>
                  </a:cxn>
                  <a:cxn ang="0">
                    <a:pos x="60" y="96"/>
                  </a:cxn>
                  <a:cxn ang="0">
                    <a:pos x="72" y="96"/>
                  </a:cxn>
                  <a:cxn ang="0">
                    <a:pos x="76" y="94"/>
                  </a:cxn>
                  <a:cxn ang="0">
                    <a:pos x="78" y="90"/>
                  </a:cxn>
                  <a:cxn ang="0">
                    <a:pos x="78" y="88"/>
                  </a:cxn>
                  <a:cxn ang="0">
                    <a:pos x="76" y="84"/>
                  </a:cxn>
                  <a:cxn ang="0">
                    <a:pos x="74" y="84"/>
                  </a:cxn>
                </a:cxnLst>
                <a:rect l="0" t="0" r="r" b="b"/>
                <a:pathLst>
                  <a:path w="80" h="100">
                    <a:moveTo>
                      <a:pt x="74" y="84"/>
                    </a:moveTo>
                    <a:lnTo>
                      <a:pt x="66" y="76"/>
                    </a:lnTo>
                    <a:lnTo>
                      <a:pt x="58" y="70"/>
                    </a:lnTo>
                    <a:lnTo>
                      <a:pt x="60" y="66"/>
                    </a:lnTo>
                    <a:lnTo>
                      <a:pt x="62" y="64"/>
                    </a:lnTo>
                    <a:lnTo>
                      <a:pt x="70" y="58"/>
                    </a:lnTo>
                    <a:lnTo>
                      <a:pt x="78" y="54"/>
                    </a:lnTo>
                    <a:lnTo>
                      <a:pt x="80" y="50"/>
                    </a:lnTo>
                    <a:lnTo>
                      <a:pt x="80" y="46"/>
                    </a:lnTo>
                    <a:lnTo>
                      <a:pt x="80" y="40"/>
                    </a:lnTo>
                    <a:lnTo>
                      <a:pt x="78" y="36"/>
                    </a:lnTo>
                    <a:lnTo>
                      <a:pt x="74" y="32"/>
                    </a:lnTo>
                    <a:lnTo>
                      <a:pt x="74" y="26"/>
                    </a:lnTo>
                    <a:lnTo>
                      <a:pt x="74" y="18"/>
                    </a:lnTo>
                    <a:lnTo>
                      <a:pt x="78" y="10"/>
                    </a:lnTo>
                    <a:lnTo>
                      <a:pt x="74" y="0"/>
                    </a:lnTo>
                    <a:lnTo>
                      <a:pt x="74" y="4"/>
                    </a:lnTo>
                    <a:lnTo>
                      <a:pt x="70" y="6"/>
                    </a:lnTo>
                    <a:lnTo>
                      <a:pt x="66" y="8"/>
                    </a:lnTo>
                    <a:lnTo>
                      <a:pt x="62" y="6"/>
                    </a:lnTo>
                    <a:lnTo>
                      <a:pt x="58" y="2"/>
                    </a:lnTo>
                    <a:lnTo>
                      <a:pt x="50" y="14"/>
                    </a:lnTo>
                    <a:lnTo>
                      <a:pt x="46" y="20"/>
                    </a:lnTo>
                    <a:lnTo>
                      <a:pt x="44" y="24"/>
                    </a:lnTo>
                    <a:lnTo>
                      <a:pt x="46" y="30"/>
                    </a:lnTo>
                    <a:lnTo>
                      <a:pt x="34" y="30"/>
                    </a:lnTo>
                    <a:lnTo>
                      <a:pt x="28" y="28"/>
                    </a:lnTo>
                    <a:lnTo>
                      <a:pt x="24" y="26"/>
                    </a:lnTo>
                    <a:lnTo>
                      <a:pt x="12" y="40"/>
                    </a:lnTo>
                    <a:lnTo>
                      <a:pt x="4" y="52"/>
                    </a:lnTo>
                    <a:lnTo>
                      <a:pt x="0" y="60"/>
                    </a:lnTo>
                    <a:lnTo>
                      <a:pt x="10" y="62"/>
                    </a:lnTo>
                    <a:lnTo>
                      <a:pt x="18" y="66"/>
                    </a:lnTo>
                    <a:lnTo>
                      <a:pt x="26" y="76"/>
                    </a:lnTo>
                    <a:lnTo>
                      <a:pt x="30" y="86"/>
                    </a:lnTo>
                    <a:lnTo>
                      <a:pt x="26" y="90"/>
                    </a:lnTo>
                    <a:lnTo>
                      <a:pt x="26" y="94"/>
                    </a:lnTo>
                    <a:lnTo>
                      <a:pt x="28" y="96"/>
                    </a:lnTo>
                    <a:lnTo>
                      <a:pt x="34" y="98"/>
                    </a:lnTo>
                    <a:lnTo>
                      <a:pt x="48" y="98"/>
                    </a:lnTo>
                    <a:lnTo>
                      <a:pt x="60" y="100"/>
                    </a:lnTo>
                    <a:lnTo>
                      <a:pt x="60" y="96"/>
                    </a:lnTo>
                    <a:lnTo>
                      <a:pt x="72" y="96"/>
                    </a:lnTo>
                    <a:lnTo>
                      <a:pt x="76" y="94"/>
                    </a:lnTo>
                    <a:lnTo>
                      <a:pt x="78" y="90"/>
                    </a:lnTo>
                    <a:lnTo>
                      <a:pt x="78" y="88"/>
                    </a:lnTo>
                    <a:lnTo>
                      <a:pt x="76" y="84"/>
                    </a:lnTo>
                    <a:lnTo>
                      <a:pt x="74" y="8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2" name="Freeform 137"/>
              <p:cNvSpPr>
                <a:spLocks/>
              </p:cNvSpPr>
              <p:nvPr/>
            </p:nvSpPr>
            <p:spPr bwMode="auto">
              <a:xfrm>
                <a:off x="5857925" y="2174545"/>
                <a:ext cx="1402388" cy="1026293"/>
              </a:xfrm>
              <a:custGeom>
                <a:avLst/>
                <a:gdLst/>
                <a:ahLst/>
                <a:cxnLst>
                  <a:cxn ang="0">
                    <a:pos x="466" y="500"/>
                  </a:cxn>
                  <a:cxn ang="0">
                    <a:pos x="472" y="540"/>
                  </a:cxn>
                  <a:cxn ang="0">
                    <a:pos x="482" y="572"/>
                  </a:cxn>
                  <a:cxn ang="0">
                    <a:pos x="502" y="594"/>
                  </a:cxn>
                  <a:cxn ang="0">
                    <a:pos x="528" y="624"/>
                  </a:cxn>
                  <a:cxn ang="0">
                    <a:pos x="538" y="606"/>
                  </a:cxn>
                  <a:cxn ang="0">
                    <a:pos x="592" y="588"/>
                  </a:cxn>
                  <a:cxn ang="0">
                    <a:pos x="626" y="602"/>
                  </a:cxn>
                  <a:cxn ang="0">
                    <a:pos x="686" y="624"/>
                  </a:cxn>
                  <a:cxn ang="0">
                    <a:pos x="696" y="632"/>
                  </a:cxn>
                  <a:cxn ang="0">
                    <a:pos x="764" y="602"/>
                  </a:cxn>
                  <a:cxn ang="0">
                    <a:pos x="802" y="578"/>
                  </a:cxn>
                  <a:cxn ang="0">
                    <a:pos x="836" y="512"/>
                  </a:cxn>
                  <a:cxn ang="0">
                    <a:pos x="840" y="450"/>
                  </a:cxn>
                  <a:cxn ang="0">
                    <a:pos x="834" y="420"/>
                  </a:cxn>
                  <a:cxn ang="0">
                    <a:pos x="772" y="356"/>
                  </a:cxn>
                  <a:cxn ang="0">
                    <a:pos x="788" y="306"/>
                  </a:cxn>
                  <a:cxn ang="0">
                    <a:pos x="712" y="284"/>
                  </a:cxn>
                  <a:cxn ang="0">
                    <a:pos x="746" y="244"/>
                  </a:cxn>
                  <a:cxn ang="0">
                    <a:pos x="772" y="280"/>
                  </a:cxn>
                  <a:cxn ang="0">
                    <a:pos x="816" y="238"/>
                  </a:cxn>
                  <a:cxn ang="0">
                    <a:pos x="854" y="212"/>
                  </a:cxn>
                  <a:cxn ang="0">
                    <a:pos x="880" y="202"/>
                  </a:cxn>
                  <a:cxn ang="0">
                    <a:pos x="880" y="152"/>
                  </a:cxn>
                  <a:cxn ang="0">
                    <a:pos x="850" y="104"/>
                  </a:cxn>
                  <a:cxn ang="0">
                    <a:pos x="800" y="86"/>
                  </a:cxn>
                  <a:cxn ang="0">
                    <a:pos x="694" y="26"/>
                  </a:cxn>
                  <a:cxn ang="0">
                    <a:pos x="598" y="4"/>
                  </a:cxn>
                  <a:cxn ang="0">
                    <a:pos x="606" y="42"/>
                  </a:cxn>
                  <a:cxn ang="0">
                    <a:pos x="576" y="70"/>
                  </a:cxn>
                  <a:cxn ang="0">
                    <a:pos x="618" y="106"/>
                  </a:cxn>
                  <a:cxn ang="0">
                    <a:pos x="622" y="132"/>
                  </a:cxn>
                  <a:cxn ang="0">
                    <a:pos x="598" y="154"/>
                  </a:cxn>
                  <a:cxn ang="0">
                    <a:pos x="564" y="160"/>
                  </a:cxn>
                  <a:cxn ang="0">
                    <a:pos x="568" y="178"/>
                  </a:cxn>
                  <a:cxn ang="0">
                    <a:pos x="534" y="212"/>
                  </a:cxn>
                  <a:cxn ang="0">
                    <a:pos x="432" y="214"/>
                  </a:cxn>
                  <a:cxn ang="0">
                    <a:pos x="312" y="184"/>
                  </a:cxn>
                  <a:cxn ang="0">
                    <a:pos x="226" y="156"/>
                  </a:cxn>
                  <a:cxn ang="0">
                    <a:pos x="180" y="104"/>
                  </a:cxn>
                  <a:cxn ang="0">
                    <a:pos x="132" y="92"/>
                  </a:cxn>
                  <a:cxn ang="0">
                    <a:pos x="100" y="138"/>
                  </a:cxn>
                  <a:cxn ang="0">
                    <a:pos x="76" y="166"/>
                  </a:cxn>
                  <a:cxn ang="0">
                    <a:pos x="54" y="244"/>
                  </a:cxn>
                  <a:cxn ang="0">
                    <a:pos x="0" y="272"/>
                  </a:cxn>
                  <a:cxn ang="0">
                    <a:pos x="22" y="308"/>
                  </a:cxn>
                  <a:cxn ang="0">
                    <a:pos x="48" y="324"/>
                  </a:cxn>
                  <a:cxn ang="0">
                    <a:pos x="84" y="348"/>
                  </a:cxn>
                  <a:cxn ang="0">
                    <a:pos x="116" y="342"/>
                  </a:cxn>
                  <a:cxn ang="0">
                    <a:pos x="120" y="376"/>
                  </a:cxn>
                  <a:cxn ang="0">
                    <a:pos x="120" y="408"/>
                  </a:cxn>
                  <a:cxn ang="0">
                    <a:pos x="156" y="446"/>
                  </a:cxn>
                  <a:cxn ang="0">
                    <a:pos x="194" y="458"/>
                  </a:cxn>
                  <a:cxn ang="0">
                    <a:pos x="248" y="490"/>
                  </a:cxn>
                  <a:cxn ang="0">
                    <a:pos x="294" y="500"/>
                  </a:cxn>
                  <a:cxn ang="0">
                    <a:pos x="316" y="496"/>
                  </a:cxn>
                  <a:cxn ang="0">
                    <a:pos x="364" y="510"/>
                  </a:cxn>
                  <a:cxn ang="0">
                    <a:pos x="400" y="470"/>
                  </a:cxn>
                  <a:cxn ang="0">
                    <a:pos x="422" y="468"/>
                  </a:cxn>
                  <a:cxn ang="0">
                    <a:pos x="446" y="484"/>
                  </a:cxn>
                </a:cxnLst>
                <a:rect l="0" t="0" r="r" b="b"/>
                <a:pathLst>
                  <a:path w="880" h="644">
                    <a:moveTo>
                      <a:pt x="446" y="484"/>
                    </a:moveTo>
                    <a:lnTo>
                      <a:pt x="452" y="484"/>
                    </a:lnTo>
                    <a:lnTo>
                      <a:pt x="456" y="486"/>
                    </a:lnTo>
                    <a:lnTo>
                      <a:pt x="458" y="488"/>
                    </a:lnTo>
                    <a:lnTo>
                      <a:pt x="462" y="496"/>
                    </a:lnTo>
                    <a:lnTo>
                      <a:pt x="462" y="498"/>
                    </a:lnTo>
                    <a:lnTo>
                      <a:pt x="466" y="500"/>
                    </a:lnTo>
                    <a:lnTo>
                      <a:pt x="470" y="500"/>
                    </a:lnTo>
                    <a:lnTo>
                      <a:pt x="472" y="504"/>
                    </a:lnTo>
                    <a:lnTo>
                      <a:pt x="476" y="514"/>
                    </a:lnTo>
                    <a:lnTo>
                      <a:pt x="480" y="532"/>
                    </a:lnTo>
                    <a:lnTo>
                      <a:pt x="478" y="536"/>
                    </a:lnTo>
                    <a:lnTo>
                      <a:pt x="480" y="538"/>
                    </a:lnTo>
                    <a:lnTo>
                      <a:pt x="472" y="540"/>
                    </a:lnTo>
                    <a:lnTo>
                      <a:pt x="468" y="546"/>
                    </a:lnTo>
                    <a:lnTo>
                      <a:pt x="466" y="552"/>
                    </a:lnTo>
                    <a:lnTo>
                      <a:pt x="466" y="558"/>
                    </a:lnTo>
                    <a:lnTo>
                      <a:pt x="468" y="566"/>
                    </a:lnTo>
                    <a:lnTo>
                      <a:pt x="470" y="570"/>
                    </a:lnTo>
                    <a:lnTo>
                      <a:pt x="476" y="572"/>
                    </a:lnTo>
                    <a:lnTo>
                      <a:pt x="482" y="572"/>
                    </a:lnTo>
                    <a:lnTo>
                      <a:pt x="486" y="572"/>
                    </a:lnTo>
                    <a:lnTo>
                      <a:pt x="488" y="574"/>
                    </a:lnTo>
                    <a:lnTo>
                      <a:pt x="490" y="582"/>
                    </a:lnTo>
                    <a:lnTo>
                      <a:pt x="492" y="586"/>
                    </a:lnTo>
                    <a:lnTo>
                      <a:pt x="496" y="588"/>
                    </a:lnTo>
                    <a:lnTo>
                      <a:pt x="500" y="590"/>
                    </a:lnTo>
                    <a:lnTo>
                      <a:pt x="502" y="594"/>
                    </a:lnTo>
                    <a:lnTo>
                      <a:pt x="502" y="598"/>
                    </a:lnTo>
                    <a:lnTo>
                      <a:pt x="500" y="608"/>
                    </a:lnTo>
                    <a:lnTo>
                      <a:pt x="508" y="612"/>
                    </a:lnTo>
                    <a:lnTo>
                      <a:pt x="514" y="616"/>
                    </a:lnTo>
                    <a:lnTo>
                      <a:pt x="520" y="620"/>
                    </a:lnTo>
                    <a:lnTo>
                      <a:pt x="526" y="622"/>
                    </a:lnTo>
                    <a:lnTo>
                      <a:pt x="528" y="624"/>
                    </a:lnTo>
                    <a:lnTo>
                      <a:pt x="532" y="620"/>
                    </a:lnTo>
                    <a:lnTo>
                      <a:pt x="538" y="624"/>
                    </a:lnTo>
                    <a:lnTo>
                      <a:pt x="540" y="624"/>
                    </a:lnTo>
                    <a:lnTo>
                      <a:pt x="544" y="622"/>
                    </a:lnTo>
                    <a:lnTo>
                      <a:pt x="540" y="616"/>
                    </a:lnTo>
                    <a:lnTo>
                      <a:pt x="538" y="608"/>
                    </a:lnTo>
                    <a:lnTo>
                      <a:pt x="538" y="606"/>
                    </a:lnTo>
                    <a:lnTo>
                      <a:pt x="540" y="604"/>
                    </a:lnTo>
                    <a:lnTo>
                      <a:pt x="544" y="600"/>
                    </a:lnTo>
                    <a:lnTo>
                      <a:pt x="556" y="600"/>
                    </a:lnTo>
                    <a:lnTo>
                      <a:pt x="564" y="600"/>
                    </a:lnTo>
                    <a:lnTo>
                      <a:pt x="574" y="598"/>
                    </a:lnTo>
                    <a:lnTo>
                      <a:pt x="582" y="592"/>
                    </a:lnTo>
                    <a:lnTo>
                      <a:pt x="592" y="588"/>
                    </a:lnTo>
                    <a:lnTo>
                      <a:pt x="600" y="586"/>
                    </a:lnTo>
                    <a:lnTo>
                      <a:pt x="606" y="588"/>
                    </a:lnTo>
                    <a:lnTo>
                      <a:pt x="610" y="590"/>
                    </a:lnTo>
                    <a:lnTo>
                      <a:pt x="616" y="592"/>
                    </a:lnTo>
                    <a:lnTo>
                      <a:pt x="622" y="592"/>
                    </a:lnTo>
                    <a:lnTo>
                      <a:pt x="624" y="598"/>
                    </a:lnTo>
                    <a:lnTo>
                      <a:pt x="626" y="602"/>
                    </a:lnTo>
                    <a:lnTo>
                      <a:pt x="634" y="610"/>
                    </a:lnTo>
                    <a:lnTo>
                      <a:pt x="642" y="616"/>
                    </a:lnTo>
                    <a:lnTo>
                      <a:pt x="650" y="618"/>
                    </a:lnTo>
                    <a:lnTo>
                      <a:pt x="666" y="618"/>
                    </a:lnTo>
                    <a:lnTo>
                      <a:pt x="672" y="618"/>
                    </a:lnTo>
                    <a:lnTo>
                      <a:pt x="676" y="620"/>
                    </a:lnTo>
                    <a:lnTo>
                      <a:pt x="686" y="624"/>
                    </a:lnTo>
                    <a:lnTo>
                      <a:pt x="686" y="630"/>
                    </a:lnTo>
                    <a:lnTo>
                      <a:pt x="686" y="636"/>
                    </a:lnTo>
                    <a:lnTo>
                      <a:pt x="688" y="642"/>
                    </a:lnTo>
                    <a:lnTo>
                      <a:pt x="694" y="644"/>
                    </a:lnTo>
                    <a:lnTo>
                      <a:pt x="698" y="638"/>
                    </a:lnTo>
                    <a:lnTo>
                      <a:pt x="696" y="636"/>
                    </a:lnTo>
                    <a:lnTo>
                      <a:pt x="696" y="632"/>
                    </a:lnTo>
                    <a:lnTo>
                      <a:pt x="694" y="626"/>
                    </a:lnTo>
                    <a:lnTo>
                      <a:pt x="712" y="622"/>
                    </a:lnTo>
                    <a:lnTo>
                      <a:pt x="724" y="614"/>
                    </a:lnTo>
                    <a:lnTo>
                      <a:pt x="748" y="598"/>
                    </a:lnTo>
                    <a:lnTo>
                      <a:pt x="748" y="608"/>
                    </a:lnTo>
                    <a:lnTo>
                      <a:pt x="760" y="608"/>
                    </a:lnTo>
                    <a:lnTo>
                      <a:pt x="764" y="602"/>
                    </a:lnTo>
                    <a:lnTo>
                      <a:pt x="768" y="600"/>
                    </a:lnTo>
                    <a:lnTo>
                      <a:pt x="778" y="596"/>
                    </a:lnTo>
                    <a:lnTo>
                      <a:pt x="788" y="594"/>
                    </a:lnTo>
                    <a:lnTo>
                      <a:pt x="792" y="592"/>
                    </a:lnTo>
                    <a:lnTo>
                      <a:pt x="796" y="588"/>
                    </a:lnTo>
                    <a:lnTo>
                      <a:pt x="796" y="590"/>
                    </a:lnTo>
                    <a:lnTo>
                      <a:pt x="802" y="578"/>
                    </a:lnTo>
                    <a:lnTo>
                      <a:pt x="808" y="570"/>
                    </a:lnTo>
                    <a:lnTo>
                      <a:pt x="826" y="556"/>
                    </a:lnTo>
                    <a:lnTo>
                      <a:pt x="830" y="550"/>
                    </a:lnTo>
                    <a:lnTo>
                      <a:pt x="832" y="544"/>
                    </a:lnTo>
                    <a:lnTo>
                      <a:pt x="832" y="534"/>
                    </a:lnTo>
                    <a:lnTo>
                      <a:pt x="832" y="524"/>
                    </a:lnTo>
                    <a:lnTo>
                      <a:pt x="836" y="512"/>
                    </a:lnTo>
                    <a:lnTo>
                      <a:pt x="844" y="500"/>
                    </a:lnTo>
                    <a:lnTo>
                      <a:pt x="850" y="486"/>
                    </a:lnTo>
                    <a:lnTo>
                      <a:pt x="852" y="480"/>
                    </a:lnTo>
                    <a:lnTo>
                      <a:pt x="852" y="474"/>
                    </a:lnTo>
                    <a:lnTo>
                      <a:pt x="850" y="462"/>
                    </a:lnTo>
                    <a:lnTo>
                      <a:pt x="848" y="456"/>
                    </a:lnTo>
                    <a:lnTo>
                      <a:pt x="840" y="450"/>
                    </a:lnTo>
                    <a:lnTo>
                      <a:pt x="830" y="448"/>
                    </a:lnTo>
                    <a:lnTo>
                      <a:pt x="836" y="440"/>
                    </a:lnTo>
                    <a:lnTo>
                      <a:pt x="844" y="434"/>
                    </a:lnTo>
                    <a:lnTo>
                      <a:pt x="836" y="428"/>
                    </a:lnTo>
                    <a:lnTo>
                      <a:pt x="832" y="424"/>
                    </a:lnTo>
                    <a:lnTo>
                      <a:pt x="830" y="420"/>
                    </a:lnTo>
                    <a:lnTo>
                      <a:pt x="834" y="420"/>
                    </a:lnTo>
                    <a:lnTo>
                      <a:pt x="824" y="406"/>
                    </a:lnTo>
                    <a:lnTo>
                      <a:pt x="816" y="392"/>
                    </a:lnTo>
                    <a:lnTo>
                      <a:pt x="806" y="378"/>
                    </a:lnTo>
                    <a:lnTo>
                      <a:pt x="792" y="366"/>
                    </a:lnTo>
                    <a:lnTo>
                      <a:pt x="780" y="362"/>
                    </a:lnTo>
                    <a:lnTo>
                      <a:pt x="774" y="358"/>
                    </a:lnTo>
                    <a:lnTo>
                      <a:pt x="772" y="356"/>
                    </a:lnTo>
                    <a:lnTo>
                      <a:pt x="772" y="352"/>
                    </a:lnTo>
                    <a:lnTo>
                      <a:pt x="772" y="346"/>
                    </a:lnTo>
                    <a:lnTo>
                      <a:pt x="774" y="338"/>
                    </a:lnTo>
                    <a:lnTo>
                      <a:pt x="778" y="334"/>
                    </a:lnTo>
                    <a:lnTo>
                      <a:pt x="782" y="330"/>
                    </a:lnTo>
                    <a:lnTo>
                      <a:pt x="804" y="314"/>
                    </a:lnTo>
                    <a:lnTo>
                      <a:pt x="788" y="306"/>
                    </a:lnTo>
                    <a:lnTo>
                      <a:pt x="780" y="302"/>
                    </a:lnTo>
                    <a:lnTo>
                      <a:pt x="772" y="300"/>
                    </a:lnTo>
                    <a:lnTo>
                      <a:pt x="768" y="302"/>
                    </a:lnTo>
                    <a:lnTo>
                      <a:pt x="762" y="306"/>
                    </a:lnTo>
                    <a:lnTo>
                      <a:pt x="758" y="310"/>
                    </a:lnTo>
                    <a:lnTo>
                      <a:pt x="754" y="310"/>
                    </a:lnTo>
                    <a:lnTo>
                      <a:pt x="712" y="284"/>
                    </a:lnTo>
                    <a:lnTo>
                      <a:pt x="712" y="280"/>
                    </a:lnTo>
                    <a:lnTo>
                      <a:pt x="716" y="278"/>
                    </a:lnTo>
                    <a:lnTo>
                      <a:pt x="720" y="274"/>
                    </a:lnTo>
                    <a:lnTo>
                      <a:pt x="726" y="272"/>
                    </a:lnTo>
                    <a:lnTo>
                      <a:pt x="732" y="268"/>
                    </a:lnTo>
                    <a:lnTo>
                      <a:pt x="738" y="256"/>
                    </a:lnTo>
                    <a:lnTo>
                      <a:pt x="746" y="244"/>
                    </a:lnTo>
                    <a:lnTo>
                      <a:pt x="750" y="240"/>
                    </a:lnTo>
                    <a:lnTo>
                      <a:pt x="756" y="240"/>
                    </a:lnTo>
                    <a:lnTo>
                      <a:pt x="760" y="240"/>
                    </a:lnTo>
                    <a:lnTo>
                      <a:pt x="764" y="244"/>
                    </a:lnTo>
                    <a:lnTo>
                      <a:pt x="766" y="252"/>
                    </a:lnTo>
                    <a:lnTo>
                      <a:pt x="768" y="280"/>
                    </a:lnTo>
                    <a:lnTo>
                      <a:pt x="772" y="280"/>
                    </a:lnTo>
                    <a:lnTo>
                      <a:pt x="778" y="276"/>
                    </a:lnTo>
                    <a:lnTo>
                      <a:pt x="786" y="268"/>
                    </a:lnTo>
                    <a:lnTo>
                      <a:pt x="794" y="260"/>
                    </a:lnTo>
                    <a:lnTo>
                      <a:pt x="798" y="258"/>
                    </a:lnTo>
                    <a:lnTo>
                      <a:pt x="804" y="258"/>
                    </a:lnTo>
                    <a:lnTo>
                      <a:pt x="808" y="250"/>
                    </a:lnTo>
                    <a:lnTo>
                      <a:pt x="816" y="238"/>
                    </a:lnTo>
                    <a:lnTo>
                      <a:pt x="828" y="224"/>
                    </a:lnTo>
                    <a:lnTo>
                      <a:pt x="832" y="226"/>
                    </a:lnTo>
                    <a:lnTo>
                      <a:pt x="838" y="228"/>
                    </a:lnTo>
                    <a:lnTo>
                      <a:pt x="850" y="228"/>
                    </a:lnTo>
                    <a:lnTo>
                      <a:pt x="848" y="222"/>
                    </a:lnTo>
                    <a:lnTo>
                      <a:pt x="850" y="218"/>
                    </a:lnTo>
                    <a:lnTo>
                      <a:pt x="854" y="212"/>
                    </a:lnTo>
                    <a:lnTo>
                      <a:pt x="862" y="200"/>
                    </a:lnTo>
                    <a:lnTo>
                      <a:pt x="866" y="204"/>
                    </a:lnTo>
                    <a:lnTo>
                      <a:pt x="870" y="206"/>
                    </a:lnTo>
                    <a:lnTo>
                      <a:pt x="874" y="204"/>
                    </a:lnTo>
                    <a:lnTo>
                      <a:pt x="878" y="202"/>
                    </a:lnTo>
                    <a:lnTo>
                      <a:pt x="878" y="198"/>
                    </a:lnTo>
                    <a:lnTo>
                      <a:pt x="880" y="202"/>
                    </a:lnTo>
                    <a:lnTo>
                      <a:pt x="872" y="182"/>
                    </a:lnTo>
                    <a:lnTo>
                      <a:pt x="868" y="174"/>
                    </a:lnTo>
                    <a:lnTo>
                      <a:pt x="860" y="168"/>
                    </a:lnTo>
                    <a:lnTo>
                      <a:pt x="860" y="152"/>
                    </a:lnTo>
                    <a:lnTo>
                      <a:pt x="872" y="156"/>
                    </a:lnTo>
                    <a:lnTo>
                      <a:pt x="880" y="162"/>
                    </a:lnTo>
                    <a:lnTo>
                      <a:pt x="880" y="152"/>
                    </a:lnTo>
                    <a:lnTo>
                      <a:pt x="880" y="146"/>
                    </a:lnTo>
                    <a:lnTo>
                      <a:pt x="880" y="132"/>
                    </a:lnTo>
                    <a:lnTo>
                      <a:pt x="878" y="118"/>
                    </a:lnTo>
                    <a:lnTo>
                      <a:pt x="874" y="106"/>
                    </a:lnTo>
                    <a:lnTo>
                      <a:pt x="866" y="92"/>
                    </a:lnTo>
                    <a:lnTo>
                      <a:pt x="858" y="98"/>
                    </a:lnTo>
                    <a:lnTo>
                      <a:pt x="850" y="104"/>
                    </a:lnTo>
                    <a:lnTo>
                      <a:pt x="844" y="108"/>
                    </a:lnTo>
                    <a:lnTo>
                      <a:pt x="832" y="110"/>
                    </a:lnTo>
                    <a:lnTo>
                      <a:pt x="826" y="110"/>
                    </a:lnTo>
                    <a:lnTo>
                      <a:pt x="820" y="108"/>
                    </a:lnTo>
                    <a:lnTo>
                      <a:pt x="812" y="102"/>
                    </a:lnTo>
                    <a:lnTo>
                      <a:pt x="806" y="94"/>
                    </a:lnTo>
                    <a:lnTo>
                      <a:pt x="800" y="86"/>
                    </a:lnTo>
                    <a:lnTo>
                      <a:pt x="786" y="80"/>
                    </a:lnTo>
                    <a:lnTo>
                      <a:pt x="772" y="76"/>
                    </a:lnTo>
                    <a:lnTo>
                      <a:pt x="756" y="72"/>
                    </a:lnTo>
                    <a:lnTo>
                      <a:pt x="742" y="66"/>
                    </a:lnTo>
                    <a:lnTo>
                      <a:pt x="730" y="58"/>
                    </a:lnTo>
                    <a:lnTo>
                      <a:pt x="718" y="48"/>
                    </a:lnTo>
                    <a:lnTo>
                      <a:pt x="694" y="26"/>
                    </a:lnTo>
                    <a:lnTo>
                      <a:pt x="682" y="16"/>
                    </a:lnTo>
                    <a:lnTo>
                      <a:pt x="668" y="8"/>
                    </a:lnTo>
                    <a:lnTo>
                      <a:pt x="650" y="2"/>
                    </a:lnTo>
                    <a:lnTo>
                      <a:pt x="628" y="0"/>
                    </a:lnTo>
                    <a:lnTo>
                      <a:pt x="614" y="0"/>
                    </a:lnTo>
                    <a:lnTo>
                      <a:pt x="604" y="2"/>
                    </a:lnTo>
                    <a:lnTo>
                      <a:pt x="598" y="4"/>
                    </a:lnTo>
                    <a:lnTo>
                      <a:pt x="594" y="8"/>
                    </a:lnTo>
                    <a:lnTo>
                      <a:pt x="592" y="12"/>
                    </a:lnTo>
                    <a:lnTo>
                      <a:pt x="590" y="18"/>
                    </a:lnTo>
                    <a:lnTo>
                      <a:pt x="594" y="20"/>
                    </a:lnTo>
                    <a:lnTo>
                      <a:pt x="598" y="24"/>
                    </a:lnTo>
                    <a:lnTo>
                      <a:pt x="604" y="32"/>
                    </a:lnTo>
                    <a:lnTo>
                      <a:pt x="606" y="42"/>
                    </a:lnTo>
                    <a:lnTo>
                      <a:pt x="608" y="54"/>
                    </a:lnTo>
                    <a:lnTo>
                      <a:pt x="608" y="60"/>
                    </a:lnTo>
                    <a:lnTo>
                      <a:pt x="608" y="66"/>
                    </a:lnTo>
                    <a:lnTo>
                      <a:pt x="604" y="70"/>
                    </a:lnTo>
                    <a:lnTo>
                      <a:pt x="602" y="72"/>
                    </a:lnTo>
                    <a:lnTo>
                      <a:pt x="590" y="72"/>
                    </a:lnTo>
                    <a:lnTo>
                      <a:pt x="576" y="70"/>
                    </a:lnTo>
                    <a:lnTo>
                      <a:pt x="578" y="94"/>
                    </a:lnTo>
                    <a:lnTo>
                      <a:pt x="578" y="100"/>
                    </a:lnTo>
                    <a:lnTo>
                      <a:pt x="582" y="104"/>
                    </a:lnTo>
                    <a:lnTo>
                      <a:pt x="584" y="108"/>
                    </a:lnTo>
                    <a:lnTo>
                      <a:pt x="590" y="108"/>
                    </a:lnTo>
                    <a:lnTo>
                      <a:pt x="610" y="108"/>
                    </a:lnTo>
                    <a:lnTo>
                      <a:pt x="618" y="106"/>
                    </a:lnTo>
                    <a:lnTo>
                      <a:pt x="626" y="104"/>
                    </a:lnTo>
                    <a:lnTo>
                      <a:pt x="636" y="106"/>
                    </a:lnTo>
                    <a:lnTo>
                      <a:pt x="646" y="112"/>
                    </a:lnTo>
                    <a:lnTo>
                      <a:pt x="656" y="120"/>
                    </a:lnTo>
                    <a:lnTo>
                      <a:pt x="662" y="128"/>
                    </a:lnTo>
                    <a:lnTo>
                      <a:pt x="640" y="130"/>
                    </a:lnTo>
                    <a:lnTo>
                      <a:pt x="622" y="132"/>
                    </a:lnTo>
                    <a:lnTo>
                      <a:pt x="618" y="136"/>
                    </a:lnTo>
                    <a:lnTo>
                      <a:pt x="618" y="140"/>
                    </a:lnTo>
                    <a:lnTo>
                      <a:pt x="616" y="144"/>
                    </a:lnTo>
                    <a:lnTo>
                      <a:pt x="616" y="150"/>
                    </a:lnTo>
                    <a:lnTo>
                      <a:pt x="612" y="152"/>
                    </a:lnTo>
                    <a:lnTo>
                      <a:pt x="608" y="152"/>
                    </a:lnTo>
                    <a:lnTo>
                      <a:pt x="598" y="154"/>
                    </a:lnTo>
                    <a:lnTo>
                      <a:pt x="594" y="156"/>
                    </a:lnTo>
                    <a:lnTo>
                      <a:pt x="590" y="160"/>
                    </a:lnTo>
                    <a:lnTo>
                      <a:pt x="584" y="162"/>
                    </a:lnTo>
                    <a:lnTo>
                      <a:pt x="578" y="164"/>
                    </a:lnTo>
                    <a:lnTo>
                      <a:pt x="572" y="164"/>
                    </a:lnTo>
                    <a:lnTo>
                      <a:pt x="568" y="162"/>
                    </a:lnTo>
                    <a:lnTo>
                      <a:pt x="564" y="160"/>
                    </a:lnTo>
                    <a:lnTo>
                      <a:pt x="560" y="160"/>
                    </a:lnTo>
                    <a:lnTo>
                      <a:pt x="556" y="162"/>
                    </a:lnTo>
                    <a:lnTo>
                      <a:pt x="554" y="166"/>
                    </a:lnTo>
                    <a:lnTo>
                      <a:pt x="554" y="170"/>
                    </a:lnTo>
                    <a:lnTo>
                      <a:pt x="556" y="172"/>
                    </a:lnTo>
                    <a:lnTo>
                      <a:pt x="562" y="176"/>
                    </a:lnTo>
                    <a:lnTo>
                      <a:pt x="568" y="178"/>
                    </a:lnTo>
                    <a:lnTo>
                      <a:pt x="570" y="180"/>
                    </a:lnTo>
                    <a:lnTo>
                      <a:pt x="570" y="184"/>
                    </a:lnTo>
                    <a:lnTo>
                      <a:pt x="570" y="188"/>
                    </a:lnTo>
                    <a:lnTo>
                      <a:pt x="566" y="194"/>
                    </a:lnTo>
                    <a:lnTo>
                      <a:pt x="556" y="202"/>
                    </a:lnTo>
                    <a:lnTo>
                      <a:pt x="546" y="208"/>
                    </a:lnTo>
                    <a:lnTo>
                      <a:pt x="534" y="212"/>
                    </a:lnTo>
                    <a:lnTo>
                      <a:pt x="502" y="212"/>
                    </a:lnTo>
                    <a:lnTo>
                      <a:pt x="492" y="220"/>
                    </a:lnTo>
                    <a:lnTo>
                      <a:pt x="486" y="224"/>
                    </a:lnTo>
                    <a:lnTo>
                      <a:pt x="478" y="226"/>
                    </a:lnTo>
                    <a:lnTo>
                      <a:pt x="462" y="224"/>
                    </a:lnTo>
                    <a:lnTo>
                      <a:pt x="446" y="220"/>
                    </a:lnTo>
                    <a:lnTo>
                      <a:pt x="432" y="214"/>
                    </a:lnTo>
                    <a:lnTo>
                      <a:pt x="422" y="208"/>
                    </a:lnTo>
                    <a:lnTo>
                      <a:pt x="374" y="208"/>
                    </a:lnTo>
                    <a:lnTo>
                      <a:pt x="374" y="206"/>
                    </a:lnTo>
                    <a:lnTo>
                      <a:pt x="338" y="206"/>
                    </a:lnTo>
                    <a:lnTo>
                      <a:pt x="330" y="200"/>
                    </a:lnTo>
                    <a:lnTo>
                      <a:pt x="320" y="192"/>
                    </a:lnTo>
                    <a:lnTo>
                      <a:pt x="312" y="184"/>
                    </a:lnTo>
                    <a:lnTo>
                      <a:pt x="302" y="178"/>
                    </a:lnTo>
                    <a:lnTo>
                      <a:pt x="292" y="172"/>
                    </a:lnTo>
                    <a:lnTo>
                      <a:pt x="282" y="170"/>
                    </a:lnTo>
                    <a:lnTo>
                      <a:pt x="272" y="166"/>
                    </a:lnTo>
                    <a:lnTo>
                      <a:pt x="262" y="162"/>
                    </a:lnTo>
                    <a:lnTo>
                      <a:pt x="230" y="162"/>
                    </a:lnTo>
                    <a:lnTo>
                      <a:pt x="226" y="156"/>
                    </a:lnTo>
                    <a:lnTo>
                      <a:pt x="222" y="150"/>
                    </a:lnTo>
                    <a:lnTo>
                      <a:pt x="218" y="134"/>
                    </a:lnTo>
                    <a:lnTo>
                      <a:pt x="214" y="126"/>
                    </a:lnTo>
                    <a:lnTo>
                      <a:pt x="208" y="120"/>
                    </a:lnTo>
                    <a:lnTo>
                      <a:pt x="196" y="110"/>
                    </a:lnTo>
                    <a:lnTo>
                      <a:pt x="188" y="106"/>
                    </a:lnTo>
                    <a:lnTo>
                      <a:pt x="180" y="104"/>
                    </a:lnTo>
                    <a:lnTo>
                      <a:pt x="166" y="98"/>
                    </a:lnTo>
                    <a:lnTo>
                      <a:pt x="158" y="96"/>
                    </a:lnTo>
                    <a:lnTo>
                      <a:pt x="152" y="92"/>
                    </a:lnTo>
                    <a:lnTo>
                      <a:pt x="148" y="88"/>
                    </a:lnTo>
                    <a:lnTo>
                      <a:pt x="144" y="80"/>
                    </a:lnTo>
                    <a:lnTo>
                      <a:pt x="144" y="82"/>
                    </a:lnTo>
                    <a:lnTo>
                      <a:pt x="132" y="92"/>
                    </a:lnTo>
                    <a:lnTo>
                      <a:pt x="124" y="100"/>
                    </a:lnTo>
                    <a:lnTo>
                      <a:pt x="136" y="116"/>
                    </a:lnTo>
                    <a:lnTo>
                      <a:pt x="126" y="124"/>
                    </a:lnTo>
                    <a:lnTo>
                      <a:pt x="118" y="126"/>
                    </a:lnTo>
                    <a:lnTo>
                      <a:pt x="108" y="124"/>
                    </a:lnTo>
                    <a:lnTo>
                      <a:pt x="96" y="120"/>
                    </a:lnTo>
                    <a:lnTo>
                      <a:pt x="100" y="138"/>
                    </a:lnTo>
                    <a:lnTo>
                      <a:pt x="100" y="150"/>
                    </a:lnTo>
                    <a:lnTo>
                      <a:pt x="98" y="158"/>
                    </a:lnTo>
                    <a:lnTo>
                      <a:pt x="94" y="160"/>
                    </a:lnTo>
                    <a:lnTo>
                      <a:pt x="90" y="160"/>
                    </a:lnTo>
                    <a:lnTo>
                      <a:pt x="84" y="160"/>
                    </a:lnTo>
                    <a:lnTo>
                      <a:pt x="74" y="156"/>
                    </a:lnTo>
                    <a:lnTo>
                      <a:pt x="76" y="166"/>
                    </a:lnTo>
                    <a:lnTo>
                      <a:pt x="82" y="176"/>
                    </a:lnTo>
                    <a:lnTo>
                      <a:pt x="86" y="188"/>
                    </a:lnTo>
                    <a:lnTo>
                      <a:pt x="88" y="200"/>
                    </a:lnTo>
                    <a:lnTo>
                      <a:pt x="86" y="208"/>
                    </a:lnTo>
                    <a:lnTo>
                      <a:pt x="82" y="214"/>
                    </a:lnTo>
                    <a:lnTo>
                      <a:pt x="70" y="230"/>
                    </a:lnTo>
                    <a:lnTo>
                      <a:pt x="54" y="244"/>
                    </a:lnTo>
                    <a:lnTo>
                      <a:pt x="42" y="252"/>
                    </a:lnTo>
                    <a:lnTo>
                      <a:pt x="30" y="254"/>
                    </a:lnTo>
                    <a:lnTo>
                      <a:pt x="16" y="256"/>
                    </a:lnTo>
                    <a:lnTo>
                      <a:pt x="10" y="258"/>
                    </a:lnTo>
                    <a:lnTo>
                      <a:pt x="6" y="262"/>
                    </a:lnTo>
                    <a:lnTo>
                      <a:pt x="2" y="266"/>
                    </a:lnTo>
                    <a:lnTo>
                      <a:pt x="0" y="272"/>
                    </a:lnTo>
                    <a:lnTo>
                      <a:pt x="2" y="276"/>
                    </a:lnTo>
                    <a:lnTo>
                      <a:pt x="6" y="280"/>
                    </a:lnTo>
                    <a:lnTo>
                      <a:pt x="16" y="286"/>
                    </a:lnTo>
                    <a:lnTo>
                      <a:pt x="26" y="296"/>
                    </a:lnTo>
                    <a:lnTo>
                      <a:pt x="30" y="300"/>
                    </a:lnTo>
                    <a:lnTo>
                      <a:pt x="30" y="308"/>
                    </a:lnTo>
                    <a:lnTo>
                      <a:pt x="22" y="308"/>
                    </a:lnTo>
                    <a:lnTo>
                      <a:pt x="12" y="310"/>
                    </a:lnTo>
                    <a:lnTo>
                      <a:pt x="14" y="310"/>
                    </a:lnTo>
                    <a:lnTo>
                      <a:pt x="22" y="314"/>
                    </a:lnTo>
                    <a:lnTo>
                      <a:pt x="30" y="318"/>
                    </a:lnTo>
                    <a:lnTo>
                      <a:pt x="30" y="320"/>
                    </a:lnTo>
                    <a:lnTo>
                      <a:pt x="40" y="320"/>
                    </a:lnTo>
                    <a:lnTo>
                      <a:pt x="48" y="324"/>
                    </a:lnTo>
                    <a:lnTo>
                      <a:pt x="54" y="330"/>
                    </a:lnTo>
                    <a:lnTo>
                      <a:pt x="58" y="338"/>
                    </a:lnTo>
                    <a:lnTo>
                      <a:pt x="62" y="342"/>
                    </a:lnTo>
                    <a:lnTo>
                      <a:pt x="68" y="344"/>
                    </a:lnTo>
                    <a:lnTo>
                      <a:pt x="74" y="344"/>
                    </a:lnTo>
                    <a:lnTo>
                      <a:pt x="80" y="346"/>
                    </a:lnTo>
                    <a:lnTo>
                      <a:pt x="84" y="348"/>
                    </a:lnTo>
                    <a:lnTo>
                      <a:pt x="88" y="350"/>
                    </a:lnTo>
                    <a:lnTo>
                      <a:pt x="90" y="350"/>
                    </a:lnTo>
                    <a:lnTo>
                      <a:pt x="88" y="352"/>
                    </a:lnTo>
                    <a:lnTo>
                      <a:pt x="98" y="344"/>
                    </a:lnTo>
                    <a:lnTo>
                      <a:pt x="102" y="342"/>
                    </a:lnTo>
                    <a:lnTo>
                      <a:pt x="108" y="342"/>
                    </a:lnTo>
                    <a:lnTo>
                      <a:pt x="116" y="342"/>
                    </a:lnTo>
                    <a:lnTo>
                      <a:pt x="122" y="346"/>
                    </a:lnTo>
                    <a:lnTo>
                      <a:pt x="126" y="348"/>
                    </a:lnTo>
                    <a:lnTo>
                      <a:pt x="132" y="350"/>
                    </a:lnTo>
                    <a:lnTo>
                      <a:pt x="132" y="356"/>
                    </a:lnTo>
                    <a:lnTo>
                      <a:pt x="130" y="360"/>
                    </a:lnTo>
                    <a:lnTo>
                      <a:pt x="124" y="368"/>
                    </a:lnTo>
                    <a:lnTo>
                      <a:pt x="120" y="376"/>
                    </a:lnTo>
                    <a:lnTo>
                      <a:pt x="118" y="384"/>
                    </a:lnTo>
                    <a:lnTo>
                      <a:pt x="120" y="388"/>
                    </a:lnTo>
                    <a:lnTo>
                      <a:pt x="124" y="394"/>
                    </a:lnTo>
                    <a:lnTo>
                      <a:pt x="132" y="402"/>
                    </a:lnTo>
                    <a:lnTo>
                      <a:pt x="130" y="406"/>
                    </a:lnTo>
                    <a:lnTo>
                      <a:pt x="128" y="406"/>
                    </a:lnTo>
                    <a:lnTo>
                      <a:pt x="120" y="408"/>
                    </a:lnTo>
                    <a:lnTo>
                      <a:pt x="122" y="416"/>
                    </a:lnTo>
                    <a:lnTo>
                      <a:pt x="122" y="420"/>
                    </a:lnTo>
                    <a:lnTo>
                      <a:pt x="126" y="424"/>
                    </a:lnTo>
                    <a:lnTo>
                      <a:pt x="128" y="428"/>
                    </a:lnTo>
                    <a:lnTo>
                      <a:pt x="136" y="432"/>
                    </a:lnTo>
                    <a:lnTo>
                      <a:pt x="146" y="438"/>
                    </a:lnTo>
                    <a:lnTo>
                      <a:pt x="156" y="446"/>
                    </a:lnTo>
                    <a:lnTo>
                      <a:pt x="164" y="454"/>
                    </a:lnTo>
                    <a:lnTo>
                      <a:pt x="170" y="454"/>
                    </a:lnTo>
                    <a:lnTo>
                      <a:pt x="174" y="454"/>
                    </a:lnTo>
                    <a:lnTo>
                      <a:pt x="176" y="452"/>
                    </a:lnTo>
                    <a:lnTo>
                      <a:pt x="178" y="450"/>
                    </a:lnTo>
                    <a:lnTo>
                      <a:pt x="182" y="450"/>
                    </a:lnTo>
                    <a:lnTo>
                      <a:pt x="194" y="458"/>
                    </a:lnTo>
                    <a:lnTo>
                      <a:pt x="204" y="468"/>
                    </a:lnTo>
                    <a:lnTo>
                      <a:pt x="214" y="474"/>
                    </a:lnTo>
                    <a:lnTo>
                      <a:pt x="224" y="478"/>
                    </a:lnTo>
                    <a:lnTo>
                      <a:pt x="236" y="482"/>
                    </a:lnTo>
                    <a:lnTo>
                      <a:pt x="240" y="484"/>
                    </a:lnTo>
                    <a:lnTo>
                      <a:pt x="244" y="488"/>
                    </a:lnTo>
                    <a:lnTo>
                      <a:pt x="248" y="490"/>
                    </a:lnTo>
                    <a:lnTo>
                      <a:pt x="254" y="492"/>
                    </a:lnTo>
                    <a:lnTo>
                      <a:pt x="258" y="494"/>
                    </a:lnTo>
                    <a:lnTo>
                      <a:pt x="260" y="492"/>
                    </a:lnTo>
                    <a:lnTo>
                      <a:pt x="262" y="492"/>
                    </a:lnTo>
                    <a:lnTo>
                      <a:pt x="268" y="498"/>
                    </a:lnTo>
                    <a:lnTo>
                      <a:pt x="276" y="500"/>
                    </a:lnTo>
                    <a:lnTo>
                      <a:pt x="294" y="500"/>
                    </a:lnTo>
                    <a:lnTo>
                      <a:pt x="294" y="502"/>
                    </a:lnTo>
                    <a:lnTo>
                      <a:pt x="294" y="498"/>
                    </a:lnTo>
                    <a:lnTo>
                      <a:pt x="298" y="496"/>
                    </a:lnTo>
                    <a:lnTo>
                      <a:pt x="306" y="494"/>
                    </a:lnTo>
                    <a:lnTo>
                      <a:pt x="308" y="506"/>
                    </a:lnTo>
                    <a:lnTo>
                      <a:pt x="312" y="502"/>
                    </a:lnTo>
                    <a:lnTo>
                      <a:pt x="316" y="496"/>
                    </a:lnTo>
                    <a:lnTo>
                      <a:pt x="320" y="492"/>
                    </a:lnTo>
                    <a:lnTo>
                      <a:pt x="324" y="490"/>
                    </a:lnTo>
                    <a:lnTo>
                      <a:pt x="336" y="492"/>
                    </a:lnTo>
                    <a:lnTo>
                      <a:pt x="346" y="498"/>
                    </a:lnTo>
                    <a:lnTo>
                      <a:pt x="356" y="506"/>
                    </a:lnTo>
                    <a:lnTo>
                      <a:pt x="362" y="512"/>
                    </a:lnTo>
                    <a:lnTo>
                      <a:pt x="364" y="510"/>
                    </a:lnTo>
                    <a:lnTo>
                      <a:pt x="362" y="512"/>
                    </a:lnTo>
                    <a:lnTo>
                      <a:pt x="366" y="504"/>
                    </a:lnTo>
                    <a:lnTo>
                      <a:pt x="370" y="494"/>
                    </a:lnTo>
                    <a:lnTo>
                      <a:pt x="374" y="486"/>
                    </a:lnTo>
                    <a:lnTo>
                      <a:pt x="382" y="478"/>
                    </a:lnTo>
                    <a:lnTo>
                      <a:pt x="390" y="474"/>
                    </a:lnTo>
                    <a:lnTo>
                      <a:pt x="400" y="470"/>
                    </a:lnTo>
                    <a:lnTo>
                      <a:pt x="402" y="472"/>
                    </a:lnTo>
                    <a:lnTo>
                      <a:pt x="404" y="472"/>
                    </a:lnTo>
                    <a:lnTo>
                      <a:pt x="408" y="474"/>
                    </a:lnTo>
                    <a:lnTo>
                      <a:pt x="410" y="472"/>
                    </a:lnTo>
                    <a:lnTo>
                      <a:pt x="414" y="470"/>
                    </a:lnTo>
                    <a:lnTo>
                      <a:pt x="416" y="468"/>
                    </a:lnTo>
                    <a:lnTo>
                      <a:pt x="422" y="468"/>
                    </a:lnTo>
                    <a:lnTo>
                      <a:pt x="430" y="476"/>
                    </a:lnTo>
                    <a:lnTo>
                      <a:pt x="430" y="480"/>
                    </a:lnTo>
                    <a:lnTo>
                      <a:pt x="430" y="482"/>
                    </a:lnTo>
                    <a:lnTo>
                      <a:pt x="434" y="486"/>
                    </a:lnTo>
                    <a:lnTo>
                      <a:pt x="440" y="488"/>
                    </a:lnTo>
                    <a:lnTo>
                      <a:pt x="446" y="488"/>
                    </a:lnTo>
                    <a:lnTo>
                      <a:pt x="446" y="484"/>
                    </a:lnTo>
                    <a:close/>
                  </a:path>
                </a:pathLst>
              </a:custGeom>
              <a:solidFill>
                <a:schemeClr val="accent3"/>
              </a:solid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3" name="Freeform 138"/>
              <p:cNvSpPr>
                <a:spLocks/>
              </p:cNvSpPr>
              <p:nvPr/>
            </p:nvSpPr>
            <p:spPr bwMode="auto">
              <a:xfrm>
                <a:off x="5102548" y="2585700"/>
                <a:ext cx="567330" cy="455776"/>
              </a:xfrm>
              <a:custGeom>
                <a:avLst/>
                <a:gdLst/>
                <a:ahLst/>
                <a:cxnLst>
                  <a:cxn ang="0">
                    <a:pos x="108" y="186"/>
                  </a:cxn>
                  <a:cxn ang="0">
                    <a:pos x="154" y="228"/>
                  </a:cxn>
                  <a:cxn ang="0">
                    <a:pos x="194" y="256"/>
                  </a:cxn>
                  <a:cxn ang="0">
                    <a:pos x="222" y="256"/>
                  </a:cxn>
                  <a:cxn ang="0">
                    <a:pos x="246" y="246"/>
                  </a:cxn>
                  <a:cxn ang="0">
                    <a:pos x="254" y="252"/>
                  </a:cxn>
                  <a:cxn ang="0">
                    <a:pos x="258" y="268"/>
                  </a:cxn>
                  <a:cxn ang="0">
                    <a:pos x="302" y="284"/>
                  </a:cxn>
                  <a:cxn ang="0">
                    <a:pos x="330" y="286"/>
                  </a:cxn>
                  <a:cxn ang="0">
                    <a:pos x="336" y="268"/>
                  </a:cxn>
                  <a:cxn ang="0">
                    <a:pos x="354" y="256"/>
                  </a:cxn>
                  <a:cxn ang="0">
                    <a:pos x="346" y="244"/>
                  </a:cxn>
                  <a:cxn ang="0">
                    <a:pos x="338" y="226"/>
                  </a:cxn>
                  <a:cxn ang="0">
                    <a:pos x="320" y="212"/>
                  </a:cxn>
                  <a:cxn ang="0">
                    <a:pos x="302" y="200"/>
                  </a:cxn>
                  <a:cxn ang="0">
                    <a:pos x="310" y="186"/>
                  </a:cxn>
                  <a:cxn ang="0">
                    <a:pos x="318" y="170"/>
                  </a:cxn>
                  <a:cxn ang="0">
                    <a:pos x="300" y="160"/>
                  </a:cxn>
                  <a:cxn ang="0">
                    <a:pos x="290" y="128"/>
                  </a:cxn>
                  <a:cxn ang="0">
                    <a:pos x="292" y="102"/>
                  </a:cxn>
                  <a:cxn ang="0">
                    <a:pos x="294" y="78"/>
                  </a:cxn>
                  <a:cxn ang="0">
                    <a:pos x="284" y="68"/>
                  </a:cxn>
                  <a:cxn ang="0">
                    <a:pos x="242" y="44"/>
                  </a:cxn>
                  <a:cxn ang="0">
                    <a:pos x="208" y="32"/>
                  </a:cxn>
                  <a:cxn ang="0">
                    <a:pos x="174" y="46"/>
                  </a:cxn>
                  <a:cxn ang="0">
                    <a:pos x="150" y="58"/>
                  </a:cxn>
                  <a:cxn ang="0">
                    <a:pos x="102" y="50"/>
                  </a:cxn>
                  <a:cxn ang="0">
                    <a:pos x="84" y="34"/>
                  </a:cxn>
                  <a:cxn ang="0">
                    <a:pos x="70" y="20"/>
                  </a:cxn>
                  <a:cxn ang="0">
                    <a:pos x="58" y="6"/>
                  </a:cxn>
                  <a:cxn ang="0">
                    <a:pos x="36" y="24"/>
                  </a:cxn>
                  <a:cxn ang="0">
                    <a:pos x="22" y="22"/>
                  </a:cxn>
                  <a:cxn ang="0">
                    <a:pos x="4" y="0"/>
                  </a:cxn>
                  <a:cxn ang="0">
                    <a:pos x="0" y="14"/>
                  </a:cxn>
                  <a:cxn ang="0">
                    <a:pos x="6" y="44"/>
                  </a:cxn>
                  <a:cxn ang="0">
                    <a:pos x="20" y="68"/>
                  </a:cxn>
                  <a:cxn ang="0">
                    <a:pos x="50" y="84"/>
                  </a:cxn>
                  <a:cxn ang="0">
                    <a:pos x="40" y="114"/>
                  </a:cxn>
                  <a:cxn ang="0">
                    <a:pos x="50" y="134"/>
                  </a:cxn>
                  <a:cxn ang="0">
                    <a:pos x="76" y="154"/>
                  </a:cxn>
                  <a:cxn ang="0">
                    <a:pos x="82" y="174"/>
                  </a:cxn>
                  <a:cxn ang="0">
                    <a:pos x="96" y="190"/>
                  </a:cxn>
                </a:cxnLst>
                <a:rect l="0" t="0" r="r" b="b"/>
                <a:pathLst>
                  <a:path w="356" h="286">
                    <a:moveTo>
                      <a:pt x="102" y="198"/>
                    </a:moveTo>
                    <a:lnTo>
                      <a:pt x="106" y="194"/>
                    </a:lnTo>
                    <a:lnTo>
                      <a:pt x="108" y="186"/>
                    </a:lnTo>
                    <a:lnTo>
                      <a:pt x="120" y="194"/>
                    </a:lnTo>
                    <a:lnTo>
                      <a:pt x="132" y="204"/>
                    </a:lnTo>
                    <a:lnTo>
                      <a:pt x="154" y="228"/>
                    </a:lnTo>
                    <a:lnTo>
                      <a:pt x="166" y="240"/>
                    </a:lnTo>
                    <a:lnTo>
                      <a:pt x="178" y="248"/>
                    </a:lnTo>
                    <a:lnTo>
                      <a:pt x="194" y="256"/>
                    </a:lnTo>
                    <a:lnTo>
                      <a:pt x="202" y="256"/>
                    </a:lnTo>
                    <a:lnTo>
                      <a:pt x="212" y="258"/>
                    </a:lnTo>
                    <a:lnTo>
                      <a:pt x="222" y="256"/>
                    </a:lnTo>
                    <a:lnTo>
                      <a:pt x="230" y="252"/>
                    </a:lnTo>
                    <a:lnTo>
                      <a:pt x="238" y="248"/>
                    </a:lnTo>
                    <a:lnTo>
                      <a:pt x="246" y="246"/>
                    </a:lnTo>
                    <a:lnTo>
                      <a:pt x="252" y="246"/>
                    </a:lnTo>
                    <a:lnTo>
                      <a:pt x="254" y="248"/>
                    </a:lnTo>
                    <a:lnTo>
                      <a:pt x="254" y="252"/>
                    </a:lnTo>
                    <a:lnTo>
                      <a:pt x="256" y="258"/>
                    </a:lnTo>
                    <a:lnTo>
                      <a:pt x="254" y="266"/>
                    </a:lnTo>
                    <a:lnTo>
                      <a:pt x="258" y="268"/>
                    </a:lnTo>
                    <a:lnTo>
                      <a:pt x="264" y="272"/>
                    </a:lnTo>
                    <a:lnTo>
                      <a:pt x="282" y="278"/>
                    </a:lnTo>
                    <a:lnTo>
                      <a:pt x="302" y="284"/>
                    </a:lnTo>
                    <a:lnTo>
                      <a:pt x="316" y="286"/>
                    </a:lnTo>
                    <a:lnTo>
                      <a:pt x="324" y="286"/>
                    </a:lnTo>
                    <a:lnTo>
                      <a:pt x="330" y="286"/>
                    </a:lnTo>
                    <a:lnTo>
                      <a:pt x="330" y="278"/>
                    </a:lnTo>
                    <a:lnTo>
                      <a:pt x="332" y="274"/>
                    </a:lnTo>
                    <a:lnTo>
                      <a:pt x="336" y="268"/>
                    </a:lnTo>
                    <a:lnTo>
                      <a:pt x="340" y="264"/>
                    </a:lnTo>
                    <a:lnTo>
                      <a:pt x="350" y="258"/>
                    </a:lnTo>
                    <a:lnTo>
                      <a:pt x="354" y="256"/>
                    </a:lnTo>
                    <a:lnTo>
                      <a:pt x="356" y="252"/>
                    </a:lnTo>
                    <a:lnTo>
                      <a:pt x="352" y="248"/>
                    </a:lnTo>
                    <a:lnTo>
                      <a:pt x="346" y="244"/>
                    </a:lnTo>
                    <a:lnTo>
                      <a:pt x="344" y="236"/>
                    </a:lnTo>
                    <a:lnTo>
                      <a:pt x="342" y="228"/>
                    </a:lnTo>
                    <a:lnTo>
                      <a:pt x="338" y="226"/>
                    </a:lnTo>
                    <a:lnTo>
                      <a:pt x="332" y="226"/>
                    </a:lnTo>
                    <a:lnTo>
                      <a:pt x="326" y="220"/>
                    </a:lnTo>
                    <a:lnTo>
                      <a:pt x="320" y="212"/>
                    </a:lnTo>
                    <a:lnTo>
                      <a:pt x="314" y="206"/>
                    </a:lnTo>
                    <a:lnTo>
                      <a:pt x="308" y="204"/>
                    </a:lnTo>
                    <a:lnTo>
                      <a:pt x="302" y="200"/>
                    </a:lnTo>
                    <a:lnTo>
                      <a:pt x="304" y="196"/>
                    </a:lnTo>
                    <a:lnTo>
                      <a:pt x="306" y="192"/>
                    </a:lnTo>
                    <a:lnTo>
                      <a:pt x="310" y="186"/>
                    </a:lnTo>
                    <a:lnTo>
                      <a:pt x="316" y="178"/>
                    </a:lnTo>
                    <a:lnTo>
                      <a:pt x="318" y="174"/>
                    </a:lnTo>
                    <a:lnTo>
                      <a:pt x="318" y="170"/>
                    </a:lnTo>
                    <a:lnTo>
                      <a:pt x="310" y="168"/>
                    </a:lnTo>
                    <a:lnTo>
                      <a:pt x="304" y="164"/>
                    </a:lnTo>
                    <a:lnTo>
                      <a:pt x="300" y="160"/>
                    </a:lnTo>
                    <a:lnTo>
                      <a:pt x="298" y="154"/>
                    </a:lnTo>
                    <a:lnTo>
                      <a:pt x="294" y="140"/>
                    </a:lnTo>
                    <a:lnTo>
                      <a:pt x="290" y="128"/>
                    </a:lnTo>
                    <a:lnTo>
                      <a:pt x="290" y="120"/>
                    </a:lnTo>
                    <a:lnTo>
                      <a:pt x="290" y="112"/>
                    </a:lnTo>
                    <a:lnTo>
                      <a:pt x="292" y="102"/>
                    </a:lnTo>
                    <a:lnTo>
                      <a:pt x="294" y="92"/>
                    </a:lnTo>
                    <a:lnTo>
                      <a:pt x="294" y="82"/>
                    </a:lnTo>
                    <a:lnTo>
                      <a:pt x="294" y="78"/>
                    </a:lnTo>
                    <a:lnTo>
                      <a:pt x="292" y="74"/>
                    </a:lnTo>
                    <a:lnTo>
                      <a:pt x="288" y="70"/>
                    </a:lnTo>
                    <a:lnTo>
                      <a:pt x="284" y="68"/>
                    </a:lnTo>
                    <a:lnTo>
                      <a:pt x="276" y="66"/>
                    </a:lnTo>
                    <a:lnTo>
                      <a:pt x="268" y="62"/>
                    </a:lnTo>
                    <a:lnTo>
                      <a:pt x="242" y="44"/>
                    </a:lnTo>
                    <a:lnTo>
                      <a:pt x="226" y="36"/>
                    </a:lnTo>
                    <a:lnTo>
                      <a:pt x="216" y="32"/>
                    </a:lnTo>
                    <a:lnTo>
                      <a:pt x="208" y="32"/>
                    </a:lnTo>
                    <a:lnTo>
                      <a:pt x="198" y="34"/>
                    </a:lnTo>
                    <a:lnTo>
                      <a:pt x="188" y="36"/>
                    </a:lnTo>
                    <a:lnTo>
                      <a:pt x="174" y="46"/>
                    </a:lnTo>
                    <a:lnTo>
                      <a:pt x="168" y="50"/>
                    </a:lnTo>
                    <a:lnTo>
                      <a:pt x="160" y="54"/>
                    </a:lnTo>
                    <a:lnTo>
                      <a:pt x="150" y="58"/>
                    </a:lnTo>
                    <a:lnTo>
                      <a:pt x="136" y="58"/>
                    </a:lnTo>
                    <a:lnTo>
                      <a:pt x="120" y="56"/>
                    </a:lnTo>
                    <a:lnTo>
                      <a:pt x="102" y="50"/>
                    </a:lnTo>
                    <a:lnTo>
                      <a:pt x="94" y="44"/>
                    </a:lnTo>
                    <a:lnTo>
                      <a:pt x="88" y="38"/>
                    </a:lnTo>
                    <a:lnTo>
                      <a:pt x="84" y="34"/>
                    </a:lnTo>
                    <a:lnTo>
                      <a:pt x="82" y="28"/>
                    </a:lnTo>
                    <a:lnTo>
                      <a:pt x="74" y="24"/>
                    </a:lnTo>
                    <a:lnTo>
                      <a:pt x="70" y="20"/>
                    </a:lnTo>
                    <a:lnTo>
                      <a:pt x="68" y="14"/>
                    </a:lnTo>
                    <a:lnTo>
                      <a:pt x="66" y="6"/>
                    </a:lnTo>
                    <a:lnTo>
                      <a:pt x="58" y="6"/>
                    </a:lnTo>
                    <a:lnTo>
                      <a:pt x="46" y="16"/>
                    </a:lnTo>
                    <a:lnTo>
                      <a:pt x="40" y="22"/>
                    </a:lnTo>
                    <a:lnTo>
                      <a:pt x="36" y="24"/>
                    </a:lnTo>
                    <a:lnTo>
                      <a:pt x="30" y="24"/>
                    </a:lnTo>
                    <a:lnTo>
                      <a:pt x="26" y="24"/>
                    </a:lnTo>
                    <a:lnTo>
                      <a:pt x="22" y="22"/>
                    </a:lnTo>
                    <a:lnTo>
                      <a:pt x="16" y="14"/>
                    </a:lnTo>
                    <a:lnTo>
                      <a:pt x="10" y="6"/>
                    </a:lnTo>
                    <a:lnTo>
                      <a:pt x="4" y="0"/>
                    </a:lnTo>
                    <a:lnTo>
                      <a:pt x="4" y="6"/>
                    </a:lnTo>
                    <a:lnTo>
                      <a:pt x="2" y="14"/>
                    </a:lnTo>
                    <a:lnTo>
                      <a:pt x="0" y="14"/>
                    </a:lnTo>
                    <a:lnTo>
                      <a:pt x="2" y="24"/>
                    </a:lnTo>
                    <a:lnTo>
                      <a:pt x="4" y="34"/>
                    </a:lnTo>
                    <a:lnTo>
                      <a:pt x="6" y="44"/>
                    </a:lnTo>
                    <a:lnTo>
                      <a:pt x="10" y="56"/>
                    </a:lnTo>
                    <a:lnTo>
                      <a:pt x="16" y="56"/>
                    </a:lnTo>
                    <a:lnTo>
                      <a:pt x="20" y="68"/>
                    </a:lnTo>
                    <a:lnTo>
                      <a:pt x="28" y="76"/>
                    </a:lnTo>
                    <a:lnTo>
                      <a:pt x="38" y="80"/>
                    </a:lnTo>
                    <a:lnTo>
                      <a:pt x="50" y="84"/>
                    </a:lnTo>
                    <a:lnTo>
                      <a:pt x="44" y="98"/>
                    </a:lnTo>
                    <a:lnTo>
                      <a:pt x="42" y="106"/>
                    </a:lnTo>
                    <a:lnTo>
                      <a:pt x="40" y="114"/>
                    </a:lnTo>
                    <a:lnTo>
                      <a:pt x="42" y="122"/>
                    </a:lnTo>
                    <a:lnTo>
                      <a:pt x="44" y="128"/>
                    </a:lnTo>
                    <a:lnTo>
                      <a:pt x="50" y="134"/>
                    </a:lnTo>
                    <a:lnTo>
                      <a:pt x="54" y="138"/>
                    </a:lnTo>
                    <a:lnTo>
                      <a:pt x="66" y="146"/>
                    </a:lnTo>
                    <a:lnTo>
                      <a:pt x="76" y="154"/>
                    </a:lnTo>
                    <a:lnTo>
                      <a:pt x="80" y="158"/>
                    </a:lnTo>
                    <a:lnTo>
                      <a:pt x="80" y="164"/>
                    </a:lnTo>
                    <a:lnTo>
                      <a:pt x="82" y="174"/>
                    </a:lnTo>
                    <a:lnTo>
                      <a:pt x="86" y="180"/>
                    </a:lnTo>
                    <a:lnTo>
                      <a:pt x="92" y="186"/>
                    </a:lnTo>
                    <a:lnTo>
                      <a:pt x="96" y="190"/>
                    </a:lnTo>
                    <a:lnTo>
                      <a:pt x="100" y="196"/>
                    </a:lnTo>
                    <a:lnTo>
                      <a:pt x="102" y="19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4" name="Freeform 139"/>
              <p:cNvSpPr>
                <a:spLocks/>
              </p:cNvSpPr>
              <p:nvPr/>
            </p:nvSpPr>
            <p:spPr bwMode="auto">
              <a:xfrm>
                <a:off x="5386213" y="3047851"/>
                <a:ext cx="207171" cy="258167"/>
              </a:xfrm>
              <a:custGeom>
                <a:avLst/>
                <a:gdLst/>
                <a:ahLst/>
                <a:cxnLst>
                  <a:cxn ang="0">
                    <a:pos x="72" y="4"/>
                  </a:cxn>
                  <a:cxn ang="0">
                    <a:pos x="78" y="14"/>
                  </a:cxn>
                  <a:cxn ang="0">
                    <a:pos x="82" y="24"/>
                  </a:cxn>
                  <a:cxn ang="0">
                    <a:pos x="88" y="28"/>
                  </a:cxn>
                  <a:cxn ang="0">
                    <a:pos x="96" y="30"/>
                  </a:cxn>
                  <a:cxn ang="0">
                    <a:pos x="110" y="34"/>
                  </a:cxn>
                  <a:cxn ang="0">
                    <a:pos x="118" y="38"/>
                  </a:cxn>
                  <a:cxn ang="0">
                    <a:pos x="124" y="42"/>
                  </a:cxn>
                  <a:cxn ang="0">
                    <a:pos x="128" y="46"/>
                  </a:cxn>
                  <a:cxn ang="0">
                    <a:pos x="130" y="54"/>
                  </a:cxn>
                  <a:cxn ang="0">
                    <a:pos x="128" y="62"/>
                  </a:cxn>
                  <a:cxn ang="0">
                    <a:pos x="124" y="70"/>
                  </a:cxn>
                  <a:cxn ang="0">
                    <a:pos x="112" y="82"/>
                  </a:cxn>
                  <a:cxn ang="0">
                    <a:pos x="106" y="88"/>
                  </a:cxn>
                  <a:cxn ang="0">
                    <a:pos x="102" y="92"/>
                  </a:cxn>
                  <a:cxn ang="0">
                    <a:pos x="100" y="98"/>
                  </a:cxn>
                  <a:cxn ang="0">
                    <a:pos x="100" y="106"/>
                  </a:cxn>
                  <a:cxn ang="0">
                    <a:pos x="100" y="118"/>
                  </a:cxn>
                  <a:cxn ang="0">
                    <a:pos x="90" y="120"/>
                  </a:cxn>
                  <a:cxn ang="0">
                    <a:pos x="84" y="118"/>
                  </a:cxn>
                  <a:cxn ang="0">
                    <a:pos x="84" y="130"/>
                  </a:cxn>
                  <a:cxn ang="0">
                    <a:pos x="84" y="132"/>
                  </a:cxn>
                  <a:cxn ang="0">
                    <a:pos x="84" y="136"/>
                  </a:cxn>
                  <a:cxn ang="0">
                    <a:pos x="78" y="138"/>
                  </a:cxn>
                  <a:cxn ang="0">
                    <a:pos x="72" y="140"/>
                  </a:cxn>
                  <a:cxn ang="0">
                    <a:pos x="70" y="142"/>
                  </a:cxn>
                  <a:cxn ang="0">
                    <a:pos x="66" y="146"/>
                  </a:cxn>
                  <a:cxn ang="0">
                    <a:pos x="62" y="152"/>
                  </a:cxn>
                  <a:cxn ang="0">
                    <a:pos x="60" y="156"/>
                  </a:cxn>
                  <a:cxn ang="0">
                    <a:pos x="48" y="158"/>
                  </a:cxn>
                  <a:cxn ang="0">
                    <a:pos x="40" y="160"/>
                  </a:cxn>
                  <a:cxn ang="0">
                    <a:pos x="32" y="160"/>
                  </a:cxn>
                  <a:cxn ang="0">
                    <a:pos x="22" y="162"/>
                  </a:cxn>
                  <a:cxn ang="0">
                    <a:pos x="0" y="136"/>
                  </a:cxn>
                  <a:cxn ang="0">
                    <a:pos x="0" y="128"/>
                  </a:cxn>
                  <a:cxn ang="0">
                    <a:pos x="54" y="80"/>
                  </a:cxn>
                  <a:cxn ang="0">
                    <a:pos x="54" y="44"/>
                  </a:cxn>
                  <a:cxn ang="0">
                    <a:pos x="46" y="38"/>
                  </a:cxn>
                  <a:cxn ang="0">
                    <a:pos x="72" y="0"/>
                  </a:cxn>
                  <a:cxn ang="0">
                    <a:pos x="72" y="4"/>
                  </a:cxn>
                </a:cxnLst>
                <a:rect l="0" t="0" r="r" b="b"/>
                <a:pathLst>
                  <a:path w="130" h="162">
                    <a:moveTo>
                      <a:pt x="72" y="4"/>
                    </a:moveTo>
                    <a:lnTo>
                      <a:pt x="78" y="14"/>
                    </a:lnTo>
                    <a:lnTo>
                      <a:pt x="82" y="24"/>
                    </a:lnTo>
                    <a:lnTo>
                      <a:pt x="88" y="28"/>
                    </a:lnTo>
                    <a:lnTo>
                      <a:pt x="96" y="30"/>
                    </a:lnTo>
                    <a:lnTo>
                      <a:pt x="110" y="34"/>
                    </a:lnTo>
                    <a:lnTo>
                      <a:pt x="118" y="38"/>
                    </a:lnTo>
                    <a:lnTo>
                      <a:pt x="124" y="42"/>
                    </a:lnTo>
                    <a:lnTo>
                      <a:pt x="128" y="46"/>
                    </a:lnTo>
                    <a:lnTo>
                      <a:pt x="130" y="54"/>
                    </a:lnTo>
                    <a:lnTo>
                      <a:pt x="128" y="62"/>
                    </a:lnTo>
                    <a:lnTo>
                      <a:pt x="124" y="70"/>
                    </a:lnTo>
                    <a:lnTo>
                      <a:pt x="112" y="82"/>
                    </a:lnTo>
                    <a:lnTo>
                      <a:pt x="106" y="88"/>
                    </a:lnTo>
                    <a:lnTo>
                      <a:pt x="102" y="92"/>
                    </a:lnTo>
                    <a:lnTo>
                      <a:pt x="100" y="98"/>
                    </a:lnTo>
                    <a:lnTo>
                      <a:pt x="100" y="106"/>
                    </a:lnTo>
                    <a:lnTo>
                      <a:pt x="100" y="118"/>
                    </a:lnTo>
                    <a:lnTo>
                      <a:pt x="90" y="120"/>
                    </a:lnTo>
                    <a:lnTo>
                      <a:pt x="84" y="118"/>
                    </a:lnTo>
                    <a:lnTo>
                      <a:pt x="84" y="130"/>
                    </a:lnTo>
                    <a:lnTo>
                      <a:pt x="84" y="132"/>
                    </a:lnTo>
                    <a:lnTo>
                      <a:pt x="84" y="136"/>
                    </a:lnTo>
                    <a:lnTo>
                      <a:pt x="78" y="138"/>
                    </a:lnTo>
                    <a:lnTo>
                      <a:pt x="72" y="140"/>
                    </a:lnTo>
                    <a:lnTo>
                      <a:pt x="70" y="142"/>
                    </a:lnTo>
                    <a:lnTo>
                      <a:pt x="66" y="146"/>
                    </a:lnTo>
                    <a:lnTo>
                      <a:pt x="62" y="152"/>
                    </a:lnTo>
                    <a:lnTo>
                      <a:pt x="60" y="156"/>
                    </a:lnTo>
                    <a:lnTo>
                      <a:pt x="48" y="158"/>
                    </a:lnTo>
                    <a:lnTo>
                      <a:pt x="40" y="160"/>
                    </a:lnTo>
                    <a:lnTo>
                      <a:pt x="32" y="160"/>
                    </a:lnTo>
                    <a:lnTo>
                      <a:pt x="22" y="162"/>
                    </a:lnTo>
                    <a:lnTo>
                      <a:pt x="0" y="136"/>
                    </a:lnTo>
                    <a:lnTo>
                      <a:pt x="0" y="128"/>
                    </a:lnTo>
                    <a:lnTo>
                      <a:pt x="54" y="80"/>
                    </a:lnTo>
                    <a:lnTo>
                      <a:pt x="54" y="44"/>
                    </a:lnTo>
                    <a:lnTo>
                      <a:pt x="46" y="38"/>
                    </a:lnTo>
                    <a:lnTo>
                      <a:pt x="72" y="0"/>
                    </a:lnTo>
                    <a:lnTo>
                      <a:pt x="72"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5" name="Freeform 140"/>
              <p:cNvSpPr>
                <a:spLocks/>
              </p:cNvSpPr>
              <p:nvPr/>
            </p:nvSpPr>
            <p:spPr bwMode="auto">
              <a:xfrm>
                <a:off x="5140795" y="3251834"/>
                <a:ext cx="280478" cy="181673"/>
              </a:xfrm>
              <a:custGeom>
                <a:avLst/>
                <a:gdLst/>
                <a:ahLst/>
                <a:cxnLst>
                  <a:cxn ang="0">
                    <a:pos x="176" y="34"/>
                  </a:cxn>
                  <a:cxn ang="0">
                    <a:pos x="154" y="8"/>
                  </a:cxn>
                  <a:cxn ang="0">
                    <a:pos x="154" y="0"/>
                  </a:cxn>
                  <a:cxn ang="0">
                    <a:pos x="102" y="12"/>
                  </a:cxn>
                  <a:cxn ang="0">
                    <a:pos x="56" y="60"/>
                  </a:cxn>
                  <a:cxn ang="0">
                    <a:pos x="54" y="36"/>
                  </a:cxn>
                  <a:cxn ang="0">
                    <a:pos x="32" y="30"/>
                  </a:cxn>
                  <a:cxn ang="0">
                    <a:pos x="28" y="28"/>
                  </a:cxn>
                  <a:cxn ang="0">
                    <a:pos x="26" y="30"/>
                  </a:cxn>
                  <a:cxn ang="0">
                    <a:pos x="20" y="28"/>
                  </a:cxn>
                  <a:cxn ang="0">
                    <a:pos x="16" y="24"/>
                  </a:cxn>
                  <a:cxn ang="0">
                    <a:pos x="12" y="26"/>
                  </a:cxn>
                  <a:cxn ang="0">
                    <a:pos x="10" y="30"/>
                  </a:cxn>
                  <a:cxn ang="0">
                    <a:pos x="8" y="36"/>
                  </a:cxn>
                  <a:cxn ang="0">
                    <a:pos x="6" y="40"/>
                  </a:cxn>
                  <a:cxn ang="0">
                    <a:pos x="4" y="48"/>
                  </a:cxn>
                  <a:cxn ang="0">
                    <a:pos x="0" y="58"/>
                  </a:cxn>
                  <a:cxn ang="0">
                    <a:pos x="10" y="84"/>
                  </a:cxn>
                  <a:cxn ang="0">
                    <a:pos x="14" y="98"/>
                  </a:cxn>
                  <a:cxn ang="0">
                    <a:pos x="16" y="114"/>
                  </a:cxn>
                  <a:cxn ang="0">
                    <a:pos x="22" y="114"/>
                  </a:cxn>
                  <a:cxn ang="0">
                    <a:pos x="32" y="114"/>
                  </a:cxn>
                  <a:cxn ang="0">
                    <a:pos x="42" y="108"/>
                  </a:cxn>
                  <a:cxn ang="0">
                    <a:pos x="48" y="104"/>
                  </a:cxn>
                  <a:cxn ang="0">
                    <a:pos x="56" y="100"/>
                  </a:cxn>
                  <a:cxn ang="0">
                    <a:pos x="70" y="96"/>
                  </a:cxn>
                  <a:cxn ang="0">
                    <a:pos x="82" y="94"/>
                  </a:cxn>
                  <a:cxn ang="0">
                    <a:pos x="92" y="90"/>
                  </a:cxn>
                  <a:cxn ang="0">
                    <a:pos x="102" y="88"/>
                  </a:cxn>
                  <a:cxn ang="0">
                    <a:pos x="108" y="84"/>
                  </a:cxn>
                  <a:cxn ang="0">
                    <a:pos x="112" y="80"/>
                  </a:cxn>
                  <a:cxn ang="0">
                    <a:pos x="114" y="74"/>
                  </a:cxn>
                  <a:cxn ang="0">
                    <a:pos x="120" y="72"/>
                  </a:cxn>
                  <a:cxn ang="0">
                    <a:pos x="140" y="68"/>
                  </a:cxn>
                  <a:cxn ang="0">
                    <a:pos x="150" y="64"/>
                  </a:cxn>
                  <a:cxn ang="0">
                    <a:pos x="160" y="58"/>
                  </a:cxn>
                  <a:cxn ang="0">
                    <a:pos x="164" y="52"/>
                  </a:cxn>
                  <a:cxn ang="0">
                    <a:pos x="166" y="46"/>
                  </a:cxn>
                  <a:cxn ang="0">
                    <a:pos x="170" y="38"/>
                  </a:cxn>
                  <a:cxn ang="0">
                    <a:pos x="172" y="36"/>
                  </a:cxn>
                  <a:cxn ang="0">
                    <a:pos x="176" y="34"/>
                  </a:cxn>
                </a:cxnLst>
                <a:rect l="0" t="0" r="r" b="b"/>
                <a:pathLst>
                  <a:path w="176" h="114">
                    <a:moveTo>
                      <a:pt x="176" y="34"/>
                    </a:moveTo>
                    <a:lnTo>
                      <a:pt x="154" y="8"/>
                    </a:lnTo>
                    <a:lnTo>
                      <a:pt x="154" y="0"/>
                    </a:lnTo>
                    <a:lnTo>
                      <a:pt x="102" y="12"/>
                    </a:lnTo>
                    <a:lnTo>
                      <a:pt x="56" y="60"/>
                    </a:lnTo>
                    <a:lnTo>
                      <a:pt x="54" y="36"/>
                    </a:lnTo>
                    <a:lnTo>
                      <a:pt x="32" y="30"/>
                    </a:lnTo>
                    <a:lnTo>
                      <a:pt x="28" y="28"/>
                    </a:lnTo>
                    <a:lnTo>
                      <a:pt x="26" y="30"/>
                    </a:lnTo>
                    <a:lnTo>
                      <a:pt x="20" y="28"/>
                    </a:lnTo>
                    <a:lnTo>
                      <a:pt x="16" y="24"/>
                    </a:lnTo>
                    <a:lnTo>
                      <a:pt x="12" y="26"/>
                    </a:lnTo>
                    <a:lnTo>
                      <a:pt x="10" y="30"/>
                    </a:lnTo>
                    <a:lnTo>
                      <a:pt x="8" y="36"/>
                    </a:lnTo>
                    <a:lnTo>
                      <a:pt x="6" y="40"/>
                    </a:lnTo>
                    <a:lnTo>
                      <a:pt x="4" y="48"/>
                    </a:lnTo>
                    <a:lnTo>
                      <a:pt x="0" y="58"/>
                    </a:lnTo>
                    <a:lnTo>
                      <a:pt x="10" y="84"/>
                    </a:lnTo>
                    <a:lnTo>
                      <a:pt x="14" y="98"/>
                    </a:lnTo>
                    <a:lnTo>
                      <a:pt x="16" y="114"/>
                    </a:lnTo>
                    <a:lnTo>
                      <a:pt x="22" y="114"/>
                    </a:lnTo>
                    <a:lnTo>
                      <a:pt x="32" y="114"/>
                    </a:lnTo>
                    <a:lnTo>
                      <a:pt x="42" y="108"/>
                    </a:lnTo>
                    <a:lnTo>
                      <a:pt x="48" y="104"/>
                    </a:lnTo>
                    <a:lnTo>
                      <a:pt x="56" y="100"/>
                    </a:lnTo>
                    <a:lnTo>
                      <a:pt x="70" y="96"/>
                    </a:lnTo>
                    <a:lnTo>
                      <a:pt x="82" y="94"/>
                    </a:lnTo>
                    <a:lnTo>
                      <a:pt x="92" y="90"/>
                    </a:lnTo>
                    <a:lnTo>
                      <a:pt x="102" y="88"/>
                    </a:lnTo>
                    <a:lnTo>
                      <a:pt x="108" y="84"/>
                    </a:lnTo>
                    <a:lnTo>
                      <a:pt x="112" y="80"/>
                    </a:lnTo>
                    <a:lnTo>
                      <a:pt x="114" y="74"/>
                    </a:lnTo>
                    <a:lnTo>
                      <a:pt x="120" y="72"/>
                    </a:lnTo>
                    <a:lnTo>
                      <a:pt x="140" y="68"/>
                    </a:lnTo>
                    <a:lnTo>
                      <a:pt x="150" y="64"/>
                    </a:lnTo>
                    <a:lnTo>
                      <a:pt x="160" y="58"/>
                    </a:lnTo>
                    <a:lnTo>
                      <a:pt x="164" y="52"/>
                    </a:lnTo>
                    <a:lnTo>
                      <a:pt x="166" y="46"/>
                    </a:lnTo>
                    <a:lnTo>
                      <a:pt x="170" y="38"/>
                    </a:lnTo>
                    <a:lnTo>
                      <a:pt x="172" y="36"/>
                    </a:lnTo>
                    <a:lnTo>
                      <a:pt x="176" y="3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6" name="Freeform 141"/>
              <p:cNvSpPr>
                <a:spLocks/>
              </p:cNvSpPr>
              <p:nvPr/>
            </p:nvSpPr>
            <p:spPr bwMode="auto">
              <a:xfrm>
                <a:off x="4473067" y="2337095"/>
                <a:ext cx="240637" cy="137052"/>
              </a:xfrm>
              <a:custGeom>
                <a:avLst/>
                <a:gdLst/>
                <a:ahLst/>
                <a:cxnLst>
                  <a:cxn ang="0">
                    <a:pos x="42" y="78"/>
                  </a:cxn>
                  <a:cxn ang="0">
                    <a:pos x="36" y="74"/>
                  </a:cxn>
                  <a:cxn ang="0">
                    <a:pos x="28" y="70"/>
                  </a:cxn>
                  <a:cxn ang="0">
                    <a:pos x="22" y="66"/>
                  </a:cxn>
                  <a:cxn ang="0">
                    <a:pos x="20" y="62"/>
                  </a:cxn>
                  <a:cxn ang="0">
                    <a:pos x="18" y="58"/>
                  </a:cxn>
                  <a:cxn ang="0">
                    <a:pos x="14" y="56"/>
                  </a:cxn>
                  <a:cxn ang="0">
                    <a:pos x="12" y="56"/>
                  </a:cxn>
                  <a:cxn ang="0">
                    <a:pos x="12" y="52"/>
                  </a:cxn>
                  <a:cxn ang="0">
                    <a:pos x="8" y="50"/>
                  </a:cxn>
                  <a:cxn ang="0">
                    <a:pos x="6" y="44"/>
                  </a:cxn>
                  <a:cxn ang="0">
                    <a:pos x="0" y="42"/>
                  </a:cxn>
                  <a:cxn ang="0">
                    <a:pos x="2" y="40"/>
                  </a:cxn>
                  <a:cxn ang="0">
                    <a:pos x="8" y="40"/>
                  </a:cxn>
                  <a:cxn ang="0">
                    <a:pos x="14" y="38"/>
                  </a:cxn>
                  <a:cxn ang="0">
                    <a:pos x="18" y="34"/>
                  </a:cxn>
                  <a:cxn ang="0">
                    <a:pos x="20" y="32"/>
                  </a:cxn>
                  <a:cxn ang="0">
                    <a:pos x="22" y="26"/>
                  </a:cxn>
                  <a:cxn ang="0">
                    <a:pos x="24" y="18"/>
                  </a:cxn>
                  <a:cxn ang="0">
                    <a:pos x="28" y="14"/>
                  </a:cxn>
                  <a:cxn ang="0">
                    <a:pos x="32" y="10"/>
                  </a:cxn>
                  <a:cxn ang="0">
                    <a:pos x="36" y="8"/>
                  </a:cxn>
                  <a:cxn ang="0">
                    <a:pos x="38" y="2"/>
                  </a:cxn>
                  <a:cxn ang="0">
                    <a:pos x="57" y="8"/>
                  </a:cxn>
                  <a:cxn ang="0">
                    <a:pos x="73" y="10"/>
                  </a:cxn>
                  <a:cxn ang="0">
                    <a:pos x="79" y="8"/>
                  </a:cxn>
                  <a:cxn ang="0">
                    <a:pos x="85" y="6"/>
                  </a:cxn>
                  <a:cxn ang="0">
                    <a:pos x="91" y="2"/>
                  </a:cxn>
                  <a:cxn ang="0">
                    <a:pos x="97" y="0"/>
                  </a:cxn>
                  <a:cxn ang="0">
                    <a:pos x="105" y="2"/>
                  </a:cxn>
                  <a:cxn ang="0">
                    <a:pos x="111" y="8"/>
                  </a:cxn>
                  <a:cxn ang="0">
                    <a:pos x="115" y="14"/>
                  </a:cxn>
                  <a:cxn ang="0">
                    <a:pos x="119" y="22"/>
                  </a:cxn>
                  <a:cxn ang="0">
                    <a:pos x="123" y="40"/>
                  </a:cxn>
                  <a:cxn ang="0">
                    <a:pos x="125" y="48"/>
                  </a:cxn>
                  <a:cxn ang="0">
                    <a:pos x="127" y="54"/>
                  </a:cxn>
                  <a:cxn ang="0">
                    <a:pos x="135" y="50"/>
                  </a:cxn>
                  <a:cxn ang="0">
                    <a:pos x="145" y="48"/>
                  </a:cxn>
                  <a:cxn ang="0">
                    <a:pos x="149" y="50"/>
                  </a:cxn>
                  <a:cxn ang="0">
                    <a:pos x="151" y="54"/>
                  </a:cxn>
                  <a:cxn ang="0">
                    <a:pos x="151" y="58"/>
                  </a:cxn>
                  <a:cxn ang="0">
                    <a:pos x="149" y="60"/>
                  </a:cxn>
                  <a:cxn ang="0">
                    <a:pos x="147" y="60"/>
                  </a:cxn>
                  <a:cxn ang="0">
                    <a:pos x="141" y="60"/>
                  </a:cxn>
                  <a:cxn ang="0">
                    <a:pos x="137" y="74"/>
                  </a:cxn>
                  <a:cxn ang="0">
                    <a:pos x="133" y="86"/>
                  </a:cxn>
                  <a:cxn ang="0">
                    <a:pos x="123" y="80"/>
                  </a:cxn>
                  <a:cxn ang="0">
                    <a:pos x="117" y="78"/>
                  </a:cxn>
                  <a:cxn ang="0">
                    <a:pos x="113" y="78"/>
                  </a:cxn>
                  <a:cxn ang="0">
                    <a:pos x="105" y="80"/>
                  </a:cxn>
                  <a:cxn ang="0">
                    <a:pos x="101" y="82"/>
                  </a:cxn>
                  <a:cxn ang="0">
                    <a:pos x="97" y="86"/>
                  </a:cxn>
                  <a:cxn ang="0">
                    <a:pos x="91" y="86"/>
                  </a:cxn>
                  <a:cxn ang="0">
                    <a:pos x="67" y="86"/>
                  </a:cxn>
                  <a:cxn ang="0">
                    <a:pos x="63" y="84"/>
                  </a:cxn>
                  <a:cxn ang="0">
                    <a:pos x="57" y="84"/>
                  </a:cxn>
                  <a:cxn ang="0">
                    <a:pos x="53" y="84"/>
                  </a:cxn>
                  <a:cxn ang="0">
                    <a:pos x="47" y="82"/>
                  </a:cxn>
                  <a:cxn ang="0">
                    <a:pos x="44" y="80"/>
                  </a:cxn>
                  <a:cxn ang="0">
                    <a:pos x="42" y="78"/>
                  </a:cxn>
                  <a:cxn ang="0">
                    <a:pos x="40" y="78"/>
                  </a:cxn>
                  <a:cxn ang="0">
                    <a:pos x="42" y="78"/>
                  </a:cxn>
                </a:cxnLst>
                <a:rect l="0" t="0" r="r" b="b"/>
                <a:pathLst>
                  <a:path w="151" h="86">
                    <a:moveTo>
                      <a:pt x="42" y="78"/>
                    </a:moveTo>
                    <a:lnTo>
                      <a:pt x="36" y="74"/>
                    </a:lnTo>
                    <a:lnTo>
                      <a:pt x="28" y="70"/>
                    </a:lnTo>
                    <a:lnTo>
                      <a:pt x="22" y="66"/>
                    </a:lnTo>
                    <a:lnTo>
                      <a:pt x="20" y="62"/>
                    </a:lnTo>
                    <a:lnTo>
                      <a:pt x="18" y="58"/>
                    </a:lnTo>
                    <a:lnTo>
                      <a:pt x="14" y="56"/>
                    </a:lnTo>
                    <a:lnTo>
                      <a:pt x="12" y="56"/>
                    </a:lnTo>
                    <a:lnTo>
                      <a:pt x="12" y="52"/>
                    </a:lnTo>
                    <a:lnTo>
                      <a:pt x="8" y="50"/>
                    </a:lnTo>
                    <a:lnTo>
                      <a:pt x="6" y="44"/>
                    </a:lnTo>
                    <a:lnTo>
                      <a:pt x="0" y="42"/>
                    </a:lnTo>
                    <a:lnTo>
                      <a:pt x="2" y="40"/>
                    </a:lnTo>
                    <a:lnTo>
                      <a:pt x="8" y="40"/>
                    </a:lnTo>
                    <a:lnTo>
                      <a:pt x="14" y="38"/>
                    </a:lnTo>
                    <a:lnTo>
                      <a:pt x="18" y="34"/>
                    </a:lnTo>
                    <a:lnTo>
                      <a:pt x="20" y="32"/>
                    </a:lnTo>
                    <a:lnTo>
                      <a:pt x="22" y="26"/>
                    </a:lnTo>
                    <a:lnTo>
                      <a:pt x="24" y="18"/>
                    </a:lnTo>
                    <a:lnTo>
                      <a:pt x="28" y="14"/>
                    </a:lnTo>
                    <a:lnTo>
                      <a:pt x="32" y="10"/>
                    </a:lnTo>
                    <a:lnTo>
                      <a:pt x="36" y="8"/>
                    </a:lnTo>
                    <a:lnTo>
                      <a:pt x="38" y="2"/>
                    </a:lnTo>
                    <a:lnTo>
                      <a:pt x="57" y="8"/>
                    </a:lnTo>
                    <a:lnTo>
                      <a:pt x="73" y="10"/>
                    </a:lnTo>
                    <a:lnTo>
                      <a:pt x="79" y="8"/>
                    </a:lnTo>
                    <a:lnTo>
                      <a:pt x="85" y="6"/>
                    </a:lnTo>
                    <a:lnTo>
                      <a:pt x="91" y="2"/>
                    </a:lnTo>
                    <a:lnTo>
                      <a:pt x="97" y="0"/>
                    </a:lnTo>
                    <a:lnTo>
                      <a:pt x="105" y="2"/>
                    </a:lnTo>
                    <a:lnTo>
                      <a:pt x="111" y="8"/>
                    </a:lnTo>
                    <a:lnTo>
                      <a:pt x="115" y="14"/>
                    </a:lnTo>
                    <a:lnTo>
                      <a:pt x="119" y="22"/>
                    </a:lnTo>
                    <a:lnTo>
                      <a:pt x="123" y="40"/>
                    </a:lnTo>
                    <a:lnTo>
                      <a:pt x="125" y="48"/>
                    </a:lnTo>
                    <a:lnTo>
                      <a:pt x="127" y="54"/>
                    </a:lnTo>
                    <a:lnTo>
                      <a:pt x="135" y="50"/>
                    </a:lnTo>
                    <a:lnTo>
                      <a:pt x="145" y="48"/>
                    </a:lnTo>
                    <a:lnTo>
                      <a:pt x="149" y="50"/>
                    </a:lnTo>
                    <a:lnTo>
                      <a:pt x="151" y="54"/>
                    </a:lnTo>
                    <a:lnTo>
                      <a:pt x="151" y="58"/>
                    </a:lnTo>
                    <a:lnTo>
                      <a:pt x="149" y="60"/>
                    </a:lnTo>
                    <a:lnTo>
                      <a:pt x="147" y="60"/>
                    </a:lnTo>
                    <a:lnTo>
                      <a:pt x="141" y="60"/>
                    </a:lnTo>
                    <a:lnTo>
                      <a:pt x="137" y="74"/>
                    </a:lnTo>
                    <a:lnTo>
                      <a:pt x="133" y="86"/>
                    </a:lnTo>
                    <a:lnTo>
                      <a:pt x="123" y="80"/>
                    </a:lnTo>
                    <a:lnTo>
                      <a:pt x="117" y="78"/>
                    </a:lnTo>
                    <a:lnTo>
                      <a:pt x="113" y="78"/>
                    </a:lnTo>
                    <a:lnTo>
                      <a:pt x="105" y="80"/>
                    </a:lnTo>
                    <a:lnTo>
                      <a:pt x="101" y="82"/>
                    </a:lnTo>
                    <a:lnTo>
                      <a:pt x="97" y="86"/>
                    </a:lnTo>
                    <a:lnTo>
                      <a:pt x="91" y="86"/>
                    </a:lnTo>
                    <a:lnTo>
                      <a:pt x="67" y="86"/>
                    </a:lnTo>
                    <a:lnTo>
                      <a:pt x="63" y="84"/>
                    </a:lnTo>
                    <a:lnTo>
                      <a:pt x="57" y="84"/>
                    </a:lnTo>
                    <a:lnTo>
                      <a:pt x="53" y="84"/>
                    </a:lnTo>
                    <a:lnTo>
                      <a:pt x="47" y="82"/>
                    </a:lnTo>
                    <a:lnTo>
                      <a:pt x="44" y="80"/>
                    </a:lnTo>
                    <a:lnTo>
                      <a:pt x="42" y="78"/>
                    </a:lnTo>
                    <a:lnTo>
                      <a:pt x="40" y="78"/>
                    </a:lnTo>
                    <a:lnTo>
                      <a:pt x="42" y="7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7" name="Freeform 142"/>
              <p:cNvSpPr>
                <a:spLocks/>
              </p:cNvSpPr>
              <p:nvPr/>
            </p:nvSpPr>
            <p:spPr bwMode="auto">
              <a:xfrm>
                <a:off x="3653945" y="3066974"/>
                <a:ext cx="439840" cy="462151"/>
              </a:xfrm>
              <a:custGeom>
                <a:avLst/>
                <a:gdLst/>
                <a:ahLst/>
                <a:cxnLst>
                  <a:cxn ang="0">
                    <a:pos x="8" y="190"/>
                  </a:cxn>
                  <a:cxn ang="0">
                    <a:pos x="16" y="184"/>
                  </a:cxn>
                  <a:cxn ang="0">
                    <a:pos x="20" y="188"/>
                  </a:cxn>
                  <a:cxn ang="0">
                    <a:pos x="26" y="186"/>
                  </a:cxn>
                  <a:cxn ang="0">
                    <a:pos x="30" y="184"/>
                  </a:cxn>
                  <a:cxn ang="0">
                    <a:pos x="34" y="188"/>
                  </a:cxn>
                  <a:cxn ang="0">
                    <a:pos x="38" y="190"/>
                  </a:cxn>
                  <a:cxn ang="0">
                    <a:pos x="46" y="186"/>
                  </a:cxn>
                  <a:cxn ang="0">
                    <a:pos x="114" y="178"/>
                  </a:cxn>
                  <a:cxn ang="0">
                    <a:pos x="112" y="170"/>
                  </a:cxn>
                  <a:cxn ang="0">
                    <a:pos x="96" y="0"/>
                  </a:cxn>
                  <a:cxn ang="0">
                    <a:pos x="224" y="72"/>
                  </a:cxn>
                  <a:cxn ang="0">
                    <a:pos x="228" y="82"/>
                  </a:cxn>
                  <a:cxn ang="0">
                    <a:pos x="248" y="94"/>
                  </a:cxn>
                  <a:cxn ang="0">
                    <a:pos x="260" y="114"/>
                  </a:cxn>
                  <a:cxn ang="0">
                    <a:pos x="276" y="164"/>
                  </a:cxn>
                  <a:cxn ang="0">
                    <a:pos x="266" y="182"/>
                  </a:cxn>
                  <a:cxn ang="0">
                    <a:pos x="248" y="188"/>
                  </a:cxn>
                  <a:cxn ang="0">
                    <a:pos x="222" y="190"/>
                  </a:cxn>
                  <a:cxn ang="0">
                    <a:pos x="162" y="210"/>
                  </a:cxn>
                  <a:cxn ang="0">
                    <a:pos x="156" y="214"/>
                  </a:cxn>
                  <a:cxn ang="0">
                    <a:pos x="148" y="226"/>
                  </a:cxn>
                  <a:cxn ang="0">
                    <a:pos x="142" y="228"/>
                  </a:cxn>
                  <a:cxn ang="0">
                    <a:pos x="134" y="238"/>
                  </a:cxn>
                  <a:cxn ang="0">
                    <a:pos x="132" y="248"/>
                  </a:cxn>
                  <a:cxn ang="0">
                    <a:pos x="118" y="258"/>
                  </a:cxn>
                  <a:cxn ang="0">
                    <a:pos x="116" y="266"/>
                  </a:cxn>
                  <a:cxn ang="0">
                    <a:pos x="112" y="282"/>
                  </a:cxn>
                  <a:cxn ang="0">
                    <a:pos x="102" y="290"/>
                  </a:cxn>
                  <a:cxn ang="0">
                    <a:pos x="88" y="286"/>
                  </a:cxn>
                  <a:cxn ang="0">
                    <a:pos x="76" y="290"/>
                  </a:cxn>
                  <a:cxn ang="0">
                    <a:pos x="66" y="284"/>
                  </a:cxn>
                  <a:cxn ang="0">
                    <a:pos x="58" y="256"/>
                  </a:cxn>
                  <a:cxn ang="0">
                    <a:pos x="48" y="248"/>
                  </a:cxn>
                  <a:cxn ang="0">
                    <a:pos x="44" y="252"/>
                  </a:cxn>
                  <a:cxn ang="0">
                    <a:pos x="22" y="250"/>
                  </a:cxn>
                  <a:cxn ang="0">
                    <a:pos x="12" y="240"/>
                  </a:cxn>
                  <a:cxn ang="0">
                    <a:pos x="8" y="224"/>
                  </a:cxn>
                  <a:cxn ang="0">
                    <a:pos x="0" y="200"/>
                  </a:cxn>
                  <a:cxn ang="0">
                    <a:pos x="2" y="202"/>
                  </a:cxn>
                </a:cxnLst>
                <a:rect l="0" t="0" r="r" b="b"/>
                <a:pathLst>
                  <a:path w="276" h="290">
                    <a:moveTo>
                      <a:pt x="2" y="202"/>
                    </a:moveTo>
                    <a:lnTo>
                      <a:pt x="8" y="190"/>
                    </a:lnTo>
                    <a:lnTo>
                      <a:pt x="12" y="184"/>
                    </a:lnTo>
                    <a:lnTo>
                      <a:pt x="16" y="184"/>
                    </a:lnTo>
                    <a:lnTo>
                      <a:pt x="22" y="182"/>
                    </a:lnTo>
                    <a:lnTo>
                      <a:pt x="20" y="188"/>
                    </a:lnTo>
                    <a:lnTo>
                      <a:pt x="22" y="192"/>
                    </a:lnTo>
                    <a:lnTo>
                      <a:pt x="26" y="186"/>
                    </a:lnTo>
                    <a:lnTo>
                      <a:pt x="28" y="186"/>
                    </a:lnTo>
                    <a:lnTo>
                      <a:pt x="30" y="184"/>
                    </a:lnTo>
                    <a:lnTo>
                      <a:pt x="32" y="186"/>
                    </a:lnTo>
                    <a:lnTo>
                      <a:pt x="34" y="188"/>
                    </a:lnTo>
                    <a:lnTo>
                      <a:pt x="36" y="190"/>
                    </a:lnTo>
                    <a:lnTo>
                      <a:pt x="38" y="190"/>
                    </a:lnTo>
                    <a:lnTo>
                      <a:pt x="42" y="188"/>
                    </a:lnTo>
                    <a:lnTo>
                      <a:pt x="46" y="186"/>
                    </a:lnTo>
                    <a:lnTo>
                      <a:pt x="112" y="186"/>
                    </a:lnTo>
                    <a:lnTo>
                      <a:pt x="114" y="178"/>
                    </a:lnTo>
                    <a:lnTo>
                      <a:pt x="116" y="170"/>
                    </a:lnTo>
                    <a:lnTo>
                      <a:pt x="112" y="170"/>
                    </a:lnTo>
                    <a:lnTo>
                      <a:pt x="110" y="166"/>
                    </a:lnTo>
                    <a:lnTo>
                      <a:pt x="96" y="0"/>
                    </a:lnTo>
                    <a:lnTo>
                      <a:pt x="126" y="0"/>
                    </a:lnTo>
                    <a:lnTo>
                      <a:pt x="224" y="72"/>
                    </a:lnTo>
                    <a:lnTo>
                      <a:pt x="224" y="76"/>
                    </a:lnTo>
                    <a:lnTo>
                      <a:pt x="228" y="82"/>
                    </a:lnTo>
                    <a:lnTo>
                      <a:pt x="236" y="90"/>
                    </a:lnTo>
                    <a:lnTo>
                      <a:pt x="248" y="94"/>
                    </a:lnTo>
                    <a:lnTo>
                      <a:pt x="260" y="98"/>
                    </a:lnTo>
                    <a:lnTo>
                      <a:pt x="260" y="114"/>
                    </a:lnTo>
                    <a:lnTo>
                      <a:pt x="276" y="112"/>
                    </a:lnTo>
                    <a:lnTo>
                      <a:pt x="276" y="164"/>
                    </a:lnTo>
                    <a:lnTo>
                      <a:pt x="270" y="174"/>
                    </a:lnTo>
                    <a:lnTo>
                      <a:pt x="266" y="182"/>
                    </a:lnTo>
                    <a:lnTo>
                      <a:pt x="258" y="186"/>
                    </a:lnTo>
                    <a:lnTo>
                      <a:pt x="248" y="188"/>
                    </a:lnTo>
                    <a:lnTo>
                      <a:pt x="234" y="188"/>
                    </a:lnTo>
                    <a:lnTo>
                      <a:pt x="222" y="190"/>
                    </a:lnTo>
                    <a:lnTo>
                      <a:pt x="200" y="196"/>
                    </a:lnTo>
                    <a:lnTo>
                      <a:pt x="162" y="210"/>
                    </a:lnTo>
                    <a:lnTo>
                      <a:pt x="158" y="212"/>
                    </a:lnTo>
                    <a:lnTo>
                      <a:pt x="156" y="214"/>
                    </a:lnTo>
                    <a:lnTo>
                      <a:pt x="152" y="220"/>
                    </a:lnTo>
                    <a:lnTo>
                      <a:pt x="148" y="226"/>
                    </a:lnTo>
                    <a:lnTo>
                      <a:pt x="146" y="228"/>
                    </a:lnTo>
                    <a:lnTo>
                      <a:pt x="142" y="228"/>
                    </a:lnTo>
                    <a:lnTo>
                      <a:pt x="134" y="226"/>
                    </a:lnTo>
                    <a:lnTo>
                      <a:pt x="134" y="238"/>
                    </a:lnTo>
                    <a:lnTo>
                      <a:pt x="134" y="244"/>
                    </a:lnTo>
                    <a:lnTo>
                      <a:pt x="132" y="248"/>
                    </a:lnTo>
                    <a:lnTo>
                      <a:pt x="124" y="252"/>
                    </a:lnTo>
                    <a:lnTo>
                      <a:pt x="118" y="258"/>
                    </a:lnTo>
                    <a:lnTo>
                      <a:pt x="116" y="262"/>
                    </a:lnTo>
                    <a:lnTo>
                      <a:pt x="116" y="266"/>
                    </a:lnTo>
                    <a:lnTo>
                      <a:pt x="114" y="274"/>
                    </a:lnTo>
                    <a:lnTo>
                      <a:pt x="112" y="282"/>
                    </a:lnTo>
                    <a:lnTo>
                      <a:pt x="108" y="286"/>
                    </a:lnTo>
                    <a:lnTo>
                      <a:pt x="102" y="290"/>
                    </a:lnTo>
                    <a:lnTo>
                      <a:pt x="98" y="282"/>
                    </a:lnTo>
                    <a:lnTo>
                      <a:pt x="88" y="286"/>
                    </a:lnTo>
                    <a:lnTo>
                      <a:pt x="82" y="288"/>
                    </a:lnTo>
                    <a:lnTo>
                      <a:pt x="76" y="290"/>
                    </a:lnTo>
                    <a:lnTo>
                      <a:pt x="70" y="288"/>
                    </a:lnTo>
                    <a:lnTo>
                      <a:pt x="66" y="284"/>
                    </a:lnTo>
                    <a:lnTo>
                      <a:pt x="62" y="270"/>
                    </a:lnTo>
                    <a:lnTo>
                      <a:pt x="58" y="256"/>
                    </a:lnTo>
                    <a:lnTo>
                      <a:pt x="54" y="250"/>
                    </a:lnTo>
                    <a:lnTo>
                      <a:pt x="48" y="248"/>
                    </a:lnTo>
                    <a:lnTo>
                      <a:pt x="46" y="250"/>
                    </a:lnTo>
                    <a:lnTo>
                      <a:pt x="44" y="252"/>
                    </a:lnTo>
                    <a:lnTo>
                      <a:pt x="36" y="252"/>
                    </a:lnTo>
                    <a:lnTo>
                      <a:pt x="22" y="250"/>
                    </a:lnTo>
                    <a:lnTo>
                      <a:pt x="12" y="248"/>
                    </a:lnTo>
                    <a:lnTo>
                      <a:pt x="12" y="240"/>
                    </a:lnTo>
                    <a:lnTo>
                      <a:pt x="12" y="234"/>
                    </a:lnTo>
                    <a:lnTo>
                      <a:pt x="8" y="224"/>
                    </a:lnTo>
                    <a:lnTo>
                      <a:pt x="4" y="214"/>
                    </a:lnTo>
                    <a:lnTo>
                      <a:pt x="0" y="200"/>
                    </a:lnTo>
                    <a:lnTo>
                      <a:pt x="2" y="200"/>
                    </a:lnTo>
                    <a:lnTo>
                      <a:pt x="2" y="20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8" name="Freeform 143"/>
              <p:cNvSpPr>
                <a:spLocks/>
              </p:cNvSpPr>
              <p:nvPr/>
            </p:nvSpPr>
            <p:spPr bwMode="auto">
              <a:xfrm>
                <a:off x="3985419" y="3111595"/>
                <a:ext cx="423904" cy="369720"/>
              </a:xfrm>
              <a:custGeom>
                <a:avLst/>
                <a:gdLst/>
                <a:ahLst/>
                <a:cxnLst>
                  <a:cxn ang="0">
                    <a:pos x="234" y="14"/>
                  </a:cxn>
                  <a:cxn ang="0">
                    <a:pos x="226" y="4"/>
                  </a:cxn>
                  <a:cxn ang="0">
                    <a:pos x="214" y="0"/>
                  </a:cxn>
                  <a:cxn ang="0">
                    <a:pos x="200" y="0"/>
                  </a:cxn>
                  <a:cxn ang="0">
                    <a:pos x="122" y="50"/>
                  </a:cxn>
                  <a:cxn ang="0">
                    <a:pos x="68" y="84"/>
                  </a:cxn>
                  <a:cxn ang="0">
                    <a:pos x="62" y="146"/>
                  </a:cxn>
                  <a:cxn ang="0">
                    <a:pos x="50" y="158"/>
                  </a:cxn>
                  <a:cxn ang="0">
                    <a:pos x="18" y="162"/>
                  </a:cxn>
                  <a:cxn ang="0">
                    <a:pos x="0" y="178"/>
                  </a:cxn>
                  <a:cxn ang="0">
                    <a:pos x="10" y="186"/>
                  </a:cxn>
                  <a:cxn ang="0">
                    <a:pos x="16" y="194"/>
                  </a:cxn>
                  <a:cxn ang="0">
                    <a:pos x="16" y="204"/>
                  </a:cxn>
                  <a:cxn ang="0">
                    <a:pos x="20" y="212"/>
                  </a:cxn>
                  <a:cxn ang="0">
                    <a:pos x="32" y="214"/>
                  </a:cxn>
                  <a:cxn ang="0">
                    <a:pos x="36" y="220"/>
                  </a:cxn>
                  <a:cxn ang="0">
                    <a:pos x="50" y="226"/>
                  </a:cxn>
                  <a:cxn ang="0">
                    <a:pos x="60" y="216"/>
                  </a:cxn>
                  <a:cxn ang="0">
                    <a:pos x="70" y="196"/>
                  </a:cxn>
                  <a:cxn ang="0">
                    <a:pos x="82" y="188"/>
                  </a:cxn>
                  <a:cxn ang="0">
                    <a:pos x="96" y="188"/>
                  </a:cxn>
                  <a:cxn ang="0">
                    <a:pos x="106" y="196"/>
                  </a:cxn>
                  <a:cxn ang="0">
                    <a:pos x="114" y="204"/>
                  </a:cxn>
                  <a:cxn ang="0">
                    <a:pos x="122" y="204"/>
                  </a:cxn>
                  <a:cxn ang="0">
                    <a:pos x="126" y="200"/>
                  </a:cxn>
                  <a:cxn ang="0">
                    <a:pos x="138" y="200"/>
                  </a:cxn>
                  <a:cxn ang="0">
                    <a:pos x="146" y="206"/>
                  </a:cxn>
                  <a:cxn ang="0">
                    <a:pos x="162" y="206"/>
                  </a:cxn>
                  <a:cxn ang="0">
                    <a:pos x="174" y="198"/>
                  </a:cxn>
                  <a:cxn ang="0">
                    <a:pos x="190" y="196"/>
                  </a:cxn>
                  <a:cxn ang="0">
                    <a:pos x="198" y="200"/>
                  </a:cxn>
                  <a:cxn ang="0">
                    <a:pos x="212" y="200"/>
                  </a:cxn>
                  <a:cxn ang="0">
                    <a:pos x="228" y="188"/>
                  </a:cxn>
                  <a:cxn ang="0">
                    <a:pos x="232" y="168"/>
                  </a:cxn>
                  <a:cxn ang="0">
                    <a:pos x="242" y="154"/>
                  </a:cxn>
                  <a:cxn ang="0">
                    <a:pos x="256" y="134"/>
                  </a:cxn>
                  <a:cxn ang="0">
                    <a:pos x="260" y="82"/>
                  </a:cxn>
                  <a:cxn ang="0">
                    <a:pos x="262" y="72"/>
                  </a:cxn>
                  <a:cxn ang="0">
                    <a:pos x="266" y="62"/>
                  </a:cxn>
                  <a:cxn ang="0">
                    <a:pos x="258" y="36"/>
                  </a:cxn>
                  <a:cxn ang="0">
                    <a:pos x="248" y="8"/>
                  </a:cxn>
                </a:cxnLst>
                <a:rect l="0" t="0" r="r" b="b"/>
                <a:pathLst>
                  <a:path w="266" h="232">
                    <a:moveTo>
                      <a:pt x="250" y="6"/>
                    </a:moveTo>
                    <a:lnTo>
                      <a:pt x="234" y="14"/>
                    </a:lnTo>
                    <a:lnTo>
                      <a:pt x="230" y="8"/>
                    </a:lnTo>
                    <a:lnTo>
                      <a:pt x="226" y="4"/>
                    </a:lnTo>
                    <a:lnTo>
                      <a:pt x="220" y="2"/>
                    </a:lnTo>
                    <a:lnTo>
                      <a:pt x="214" y="0"/>
                    </a:lnTo>
                    <a:lnTo>
                      <a:pt x="204" y="0"/>
                    </a:lnTo>
                    <a:lnTo>
                      <a:pt x="200" y="0"/>
                    </a:lnTo>
                    <a:lnTo>
                      <a:pt x="198" y="0"/>
                    </a:lnTo>
                    <a:lnTo>
                      <a:pt x="122" y="50"/>
                    </a:lnTo>
                    <a:lnTo>
                      <a:pt x="94" y="80"/>
                    </a:lnTo>
                    <a:lnTo>
                      <a:pt x="68" y="84"/>
                    </a:lnTo>
                    <a:lnTo>
                      <a:pt x="68" y="136"/>
                    </a:lnTo>
                    <a:lnTo>
                      <a:pt x="62" y="146"/>
                    </a:lnTo>
                    <a:lnTo>
                      <a:pt x="58" y="154"/>
                    </a:lnTo>
                    <a:lnTo>
                      <a:pt x="50" y="158"/>
                    </a:lnTo>
                    <a:lnTo>
                      <a:pt x="40" y="160"/>
                    </a:lnTo>
                    <a:lnTo>
                      <a:pt x="18" y="162"/>
                    </a:lnTo>
                    <a:lnTo>
                      <a:pt x="0" y="166"/>
                    </a:lnTo>
                    <a:lnTo>
                      <a:pt x="0" y="178"/>
                    </a:lnTo>
                    <a:lnTo>
                      <a:pt x="4" y="184"/>
                    </a:lnTo>
                    <a:lnTo>
                      <a:pt x="10" y="186"/>
                    </a:lnTo>
                    <a:lnTo>
                      <a:pt x="14" y="190"/>
                    </a:lnTo>
                    <a:lnTo>
                      <a:pt x="16" y="194"/>
                    </a:lnTo>
                    <a:lnTo>
                      <a:pt x="16" y="200"/>
                    </a:lnTo>
                    <a:lnTo>
                      <a:pt x="16" y="204"/>
                    </a:lnTo>
                    <a:lnTo>
                      <a:pt x="16" y="208"/>
                    </a:lnTo>
                    <a:lnTo>
                      <a:pt x="20" y="212"/>
                    </a:lnTo>
                    <a:lnTo>
                      <a:pt x="26" y="212"/>
                    </a:lnTo>
                    <a:lnTo>
                      <a:pt x="32" y="214"/>
                    </a:lnTo>
                    <a:lnTo>
                      <a:pt x="36" y="218"/>
                    </a:lnTo>
                    <a:lnTo>
                      <a:pt x="36" y="220"/>
                    </a:lnTo>
                    <a:lnTo>
                      <a:pt x="46" y="220"/>
                    </a:lnTo>
                    <a:lnTo>
                      <a:pt x="50" y="226"/>
                    </a:lnTo>
                    <a:lnTo>
                      <a:pt x="56" y="232"/>
                    </a:lnTo>
                    <a:lnTo>
                      <a:pt x="60" y="216"/>
                    </a:lnTo>
                    <a:lnTo>
                      <a:pt x="66" y="202"/>
                    </a:lnTo>
                    <a:lnTo>
                      <a:pt x="70" y="196"/>
                    </a:lnTo>
                    <a:lnTo>
                      <a:pt x="76" y="192"/>
                    </a:lnTo>
                    <a:lnTo>
                      <a:pt x="82" y="188"/>
                    </a:lnTo>
                    <a:lnTo>
                      <a:pt x="92" y="188"/>
                    </a:lnTo>
                    <a:lnTo>
                      <a:pt x="96" y="188"/>
                    </a:lnTo>
                    <a:lnTo>
                      <a:pt x="100" y="190"/>
                    </a:lnTo>
                    <a:lnTo>
                      <a:pt x="106" y="196"/>
                    </a:lnTo>
                    <a:lnTo>
                      <a:pt x="112" y="202"/>
                    </a:lnTo>
                    <a:lnTo>
                      <a:pt x="114" y="204"/>
                    </a:lnTo>
                    <a:lnTo>
                      <a:pt x="118" y="206"/>
                    </a:lnTo>
                    <a:lnTo>
                      <a:pt x="122" y="204"/>
                    </a:lnTo>
                    <a:lnTo>
                      <a:pt x="124" y="202"/>
                    </a:lnTo>
                    <a:lnTo>
                      <a:pt x="126" y="200"/>
                    </a:lnTo>
                    <a:lnTo>
                      <a:pt x="130" y="198"/>
                    </a:lnTo>
                    <a:lnTo>
                      <a:pt x="138" y="200"/>
                    </a:lnTo>
                    <a:lnTo>
                      <a:pt x="142" y="204"/>
                    </a:lnTo>
                    <a:lnTo>
                      <a:pt x="146" y="206"/>
                    </a:lnTo>
                    <a:lnTo>
                      <a:pt x="154" y="208"/>
                    </a:lnTo>
                    <a:lnTo>
                      <a:pt x="162" y="206"/>
                    </a:lnTo>
                    <a:lnTo>
                      <a:pt x="168" y="202"/>
                    </a:lnTo>
                    <a:lnTo>
                      <a:pt x="174" y="198"/>
                    </a:lnTo>
                    <a:lnTo>
                      <a:pt x="184" y="196"/>
                    </a:lnTo>
                    <a:lnTo>
                      <a:pt x="190" y="196"/>
                    </a:lnTo>
                    <a:lnTo>
                      <a:pt x="194" y="198"/>
                    </a:lnTo>
                    <a:lnTo>
                      <a:pt x="198" y="200"/>
                    </a:lnTo>
                    <a:lnTo>
                      <a:pt x="206" y="202"/>
                    </a:lnTo>
                    <a:lnTo>
                      <a:pt x="212" y="200"/>
                    </a:lnTo>
                    <a:lnTo>
                      <a:pt x="218" y="196"/>
                    </a:lnTo>
                    <a:lnTo>
                      <a:pt x="228" y="188"/>
                    </a:lnTo>
                    <a:lnTo>
                      <a:pt x="230" y="178"/>
                    </a:lnTo>
                    <a:lnTo>
                      <a:pt x="232" y="168"/>
                    </a:lnTo>
                    <a:lnTo>
                      <a:pt x="236" y="160"/>
                    </a:lnTo>
                    <a:lnTo>
                      <a:pt x="242" y="154"/>
                    </a:lnTo>
                    <a:lnTo>
                      <a:pt x="252" y="140"/>
                    </a:lnTo>
                    <a:lnTo>
                      <a:pt x="256" y="134"/>
                    </a:lnTo>
                    <a:lnTo>
                      <a:pt x="260" y="126"/>
                    </a:lnTo>
                    <a:lnTo>
                      <a:pt x="260" y="82"/>
                    </a:lnTo>
                    <a:lnTo>
                      <a:pt x="260" y="76"/>
                    </a:lnTo>
                    <a:lnTo>
                      <a:pt x="262" y="72"/>
                    </a:lnTo>
                    <a:lnTo>
                      <a:pt x="264" y="68"/>
                    </a:lnTo>
                    <a:lnTo>
                      <a:pt x="266" y="62"/>
                    </a:lnTo>
                    <a:lnTo>
                      <a:pt x="264" y="50"/>
                    </a:lnTo>
                    <a:lnTo>
                      <a:pt x="258" y="36"/>
                    </a:lnTo>
                    <a:lnTo>
                      <a:pt x="252" y="22"/>
                    </a:lnTo>
                    <a:lnTo>
                      <a:pt x="248" y="8"/>
                    </a:lnTo>
                    <a:lnTo>
                      <a:pt x="250"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89" name="Freeform 144"/>
              <p:cNvSpPr>
                <a:spLocks/>
              </p:cNvSpPr>
              <p:nvPr/>
            </p:nvSpPr>
            <p:spPr bwMode="auto">
              <a:xfrm>
                <a:off x="5771869" y="2490083"/>
                <a:ext cx="216733" cy="124303"/>
              </a:xfrm>
              <a:custGeom>
                <a:avLst/>
                <a:gdLst/>
                <a:ahLst/>
                <a:cxnLst>
                  <a:cxn ang="0">
                    <a:pos x="14" y="66"/>
                  </a:cxn>
                  <a:cxn ang="0">
                    <a:pos x="22" y="64"/>
                  </a:cxn>
                  <a:cxn ang="0">
                    <a:pos x="32" y="60"/>
                  </a:cxn>
                  <a:cxn ang="0">
                    <a:pos x="40" y="56"/>
                  </a:cxn>
                  <a:cxn ang="0">
                    <a:pos x="46" y="48"/>
                  </a:cxn>
                  <a:cxn ang="0">
                    <a:pos x="36" y="44"/>
                  </a:cxn>
                  <a:cxn ang="0">
                    <a:pos x="22" y="36"/>
                  </a:cxn>
                  <a:cxn ang="0">
                    <a:pos x="18" y="40"/>
                  </a:cxn>
                  <a:cxn ang="0">
                    <a:pos x="8" y="38"/>
                  </a:cxn>
                  <a:cxn ang="0">
                    <a:pos x="0" y="36"/>
                  </a:cxn>
                  <a:cxn ang="0">
                    <a:pos x="4" y="30"/>
                  </a:cxn>
                  <a:cxn ang="0">
                    <a:pos x="8" y="22"/>
                  </a:cxn>
                  <a:cxn ang="0">
                    <a:pos x="8" y="10"/>
                  </a:cxn>
                  <a:cxn ang="0">
                    <a:pos x="20" y="8"/>
                  </a:cxn>
                  <a:cxn ang="0">
                    <a:pos x="26" y="10"/>
                  </a:cxn>
                  <a:cxn ang="0">
                    <a:pos x="32" y="14"/>
                  </a:cxn>
                  <a:cxn ang="0">
                    <a:pos x="42" y="14"/>
                  </a:cxn>
                  <a:cxn ang="0">
                    <a:pos x="42" y="6"/>
                  </a:cxn>
                  <a:cxn ang="0">
                    <a:pos x="52" y="0"/>
                  </a:cxn>
                  <a:cxn ang="0">
                    <a:pos x="62" y="2"/>
                  </a:cxn>
                  <a:cxn ang="0">
                    <a:pos x="68" y="8"/>
                  </a:cxn>
                  <a:cxn ang="0">
                    <a:pos x="78" y="10"/>
                  </a:cxn>
                  <a:cxn ang="0">
                    <a:pos x="94" y="8"/>
                  </a:cxn>
                  <a:cxn ang="0">
                    <a:pos x="108" y="8"/>
                  </a:cxn>
                  <a:cxn ang="0">
                    <a:pos x="122" y="8"/>
                  </a:cxn>
                  <a:cxn ang="0">
                    <a:pos x="136" y="14"/>
                  </a:cxn>
                  <a:cxn ang="0">
                    <a:pos x="132" y="20"/>
                  </a:cxn>
                  <a:cxn ang="0">
                    <a:pos x="126" y="26"/>
                  </a:cxn>
                  <a:cxn ang="0">
                    <a:pos x="120" y="32"/>
                  </a:cxn>
                  <a:cxn ang="0">
                    <a:pos x="114" y="40"/>
                  </a:cxn>
                  <a:cxn ang="0">
                    <a:pos x="106" y="46"/>
                  </a:cxn>
                  <a:cxn ang="0">
                    <a:pos x="96" y="54"/>
                  </a:cxn>
                  <a:cxn ang="0">
                    <a:pos x="84" y="54"/>
                  </a:cxn>
                  <a:cxn ang="0">
                    <a:pos x="74" y="56"/>
                  </a:cxn>
                  <a:cxn ang="0">
                    <a:pos x="66" y="58"/>
                  </a:cxn>
                  <a:cxn ang="0">
                    <a:pos x="60" y="62"/>
                  </a:cxn>
                  <a:cxn ang="0">
                    <a:pos x="56" y="70"/>
                  </a:cxn>
                  <a:cxn ang="0">
                    <a:pos x="56" y="76"/>
                  </a:cxn>
                  <a:cxn ang="0">
                    <a:pos x="48" y="76"/>
                  </a:cxn>
                  <a:cxn ang="0">
                    <a:pos x="42" y="78"/>
                  </a:cxn>
                  <a:cxn ang="0">
                    <a:pos x="34" y="78"/>
                  </a:cxn>
                  <a:cxn ang="0">
                    <a:pos x="26" y="76"/>
                  </a:cxn>
                  <a:cxn ang="0">
                    <a:pos x="20" y="76"/>
                  </a:cxn>
                  <a:cxn ang="0">
                    <a:pos x="12" y="76"/>
                  </a:cxn>
                  <a:cxn ang="0">
                    <a:pos x="14" y="66"/>
                  </a:cxn>
                </a:cxnLst>
                <a:rect l="0" t="0" r="r" b="b"/>
                <a:pathLst>
                  <a:path w="136" h="78">
                    <a:moveTo>
                      <a:pt x="14" y="66"/>
                    </a:moveTo>
                    <a:lnTo>
                      <a:pt x="22" y="64"/>
                    </a:lnTo>
                    <a:lnTo>
                      <a:pt x="32" y="60"/>
                    </a:lnTo>
                    <a:lnTo>
                      <a:pt x="40" y="56"/>
                    </a:lnTo>
                    <a:lnTo>
                      <a:pt x="46" y="48"/>
                    </a:lnTo>
                    <a:lnTo>
                      <a:pt x="36" y="44"/>
                    </a:lnTo>
                    <a:lnTo>
                      <a:pt x="22" y="36"/>
                    </a:lnTo>
                    <a:lnTo>
                      <a:pt x="18" y="40"/>
                    </a:lnTo>
                    <a:lnTo>
                      <a:pt x="8" y="38"/>
                    </a:lnTo>
                    <a:lnTo>
                      <a:pt x="0" y="36"/>
                    </a:lnTo>
                    <a:lnTo>
                      <a:pt x="4" y="30"/>
                    </a:lnTo>
                    <a:lnTo>
                      <a:pt x="8" y="22"/>
                    </a:lnTo>
                    <a:lnTo>
                      <a:pt x="8" y="10"/>
                    </a:lnTo>
                    <a:lnTo>
                      <a:pt x="20" y="8"/>
                    </a:lnTo>
                    <a:lnTo>
                      <a:pt x="26" y="10"/>
                    </a:lnTo>
                    <a:lnTo>
                      <a:pt x="32" y="14"/>
                    </a:lnTo>
                    <a:lnTo>
                      <a:pt x="42" y="14"/>
                    </a:lnTo>
                    <a:lnTo>
                      <a:pt x="42" y="6"/>
                    </a:lnTo>
                    <a:lnTo>
                      <a:pt x="52" y="0"/>
                    </a:lnTo>
                    <a:lnTo>
                      <a:pt x="62" y="2"/>
                    </a:lnTo>
                    <a:lnTo>
                      <a:pt x="68" y="8"/>
                    </a:lnTo>
                    <a:lnTo>
                      <a:pt x="78" y="10"/>
                    </a:lnTo>
                    <a:lnTo>
                      <a:pt x="94" y="8"/>
                    </a:lnTo>
                    <a:lnTo>
                      <a:pt x="108" y="8"/>
                    </a:lnTo>
                    <a:lnTo>
                      <a:pt x="122" y="8"/>
                    </a:lnTo>
                    <a:lnTo>
                      <a:pt x="136" y="14"/>
                    </a:lnTo>
                    <a:lnTo>
                      <a:pt x="132" y="20"/>
                    </a:lnTo>
                    <a:lnTo>
                      <a:pt x="126" y="26"/>
                    </a:lnTo>
                    <a:lnTo>
                      <a:pt x="120" y="32"/>
                    </a:lnTo>
                    <a:lnTo>
                      <a:pt x="114" y="40"/>
                    </a:lnTo>
                    <a:lnTo>
                      <a:pt x="106" y="46"/>
                    </a:lnTo>
                    <a:lnTo>
                      <a:pt x="96" y="54"/>
                    </a:lnTo>
                    <a:lnTo>
                      <a:pt x="84" y="54"/>
                    </a:lnTo>
                    <a:lnTo>
                      <a:pt x="74" y="56"/>
                    </a:lnTo>
                    <a:lnTo>
                      <a:pt x="66" y="58"/>
                    </a:lnTo>
                    <a:lnTo>
                      <a:pt x="60" y="62"/>
                    </a:lnTo>
                    <a:lnTo>
                      <a:pt x="56" y="70"/>
                    </a:lnTo>
                    <a:lnTo>
                      <a:pt x="56" y="76"/>
                    </a:lnTo>
                    <a:lnTo>
                      <a:pt x="48" y="76"/>
                    </a:lnTo>
                    <a:lnTo>
                      <a:pt x="42" y="78"/>
                    </a:lnTo>
                    <a:lnTo>
                      <a:pt x="34" y="78"/>
                    </a:lnTo>
                    <a:lnTo>
                      <a:pt x="26" y="76"/>
                    </a:lnTo>
                    <a:lnTo>
                      <a:pt x="20" y="76"/>
                    </a:lnTo>
                    <a:lnTo>
                      <a:pt x="12" y="76"/>
                    </a:lnTo>
                    <a:lnTo>
                      <a:pt x="14" y="6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0" name="Freeform 145"/>
              <p:cNvSpPr>
                <a:spLocks/>
              </p:cNvSpPr>
              <p:nvPr/>
            </p:nvSpPr>
            <p:spPr bwMode="auto">
              <a:xfrm>
                <a:off x="4170279" y="1460602"/>
                <a:ext cx="242231" cy="86056"/>
              </a:xfrm>
              <a:custGeom>
                <a:avLst/>
                <a:gdLst/>
                <a:ahLst/>
                <a:cxnLst>
                  <a:cxn ang="0">
                    <a:pos x="10" y="22"/>
                  </a:cxn>
                  <a:cxn ang="0">
                    <a:pos x="6" y="22"/>
                  </a:cxn>
                  <a:cxn ang="0">
                    <a:pos x="2" y="18"/>
                  </a:cxn>
                  <a:cxn ang="0">
                    <a:pos x="0" y="10"/>
                  </a:cxn>
                  <a:cxn ang="0">
                    <a:pos x="0" y="4"/>
                  </a:cxn>
                  <a:cxn ang="0">
                    <a:pos x="4" y="2"/>
                  </a:cxn>
                  <a:cxn ang="0">
                    <a:pos x="14" y="2"/>
                  </a:cxn>
                  <a:cxn ang="0">
                    <a:pos x="28" y="4"/>
                  </a:cxn>
                  <a:cxn ang="0">
                    <a:pos x="40" y="6"/>
                  </a:cxn>
                  <a:cxn ang="0">
                    <a:pos x="58" y="12"/>
                  </a:cxn>
                  <a:cxn ang="0">
                    <a:pos x="54" y="6"/>
                  </a:cxn>
                  <a:cxn ang="0">
                    <a:pos x="58" y="2"/>
                  </a:cxn>
                  <a:cxn ang="0">
                    <a:pos x="64" y="0"/>
                  </a:cxn>
                  <a:cxn ang="0">
                    <a:pos x="68" y="0"/>
                  </a:cxn>
                  <a:cxn ang="0">
                    <a:pos x="72" y="2"/>
                  </a:cxn>
                  <a:cxn ang="0">
                    <a:pos x="76" y="4"/>
                  </a:cxn>
                  <a:cxn ang="0">
                    <a:pos x="80" y="4"/>
                  </a:cxn>
                  <a:cxn ang="0">
                    <a:pos x="84" y="12"/>
                  </a:cxn>
                  <a:cxn ang="0">
                    <a:pos x="88" y="14"/>
                  </a:cxn>
                  <a:cxn ang="0">
                    <a:pos x="100" y="14"/>
                  </a:cxn>
                  <a:cxn ang="0">
                    <a:pos x="128" y="22"/>
                  </a:cxn>
                  <a:cxn ang="0">
                    <a:pos x="142" y="28"/>
                  </a:cxn>
                  <a:cxn ang="0">
                    <a:pos x="152" y="34"/>
                  </a:cxn>
                  <a:cxn ang="0">
                    <a:pos x="144" y="40"/>
                  </a:cxn>
                  <a:cxn ang="0">
                    <a:pos x="136" y="42"/>
                  </a:cxn>
                  <a:cxn ang="0">
                    <a:pos x="128" y="42"/>
                  </a:cxn>
                  <a:cxn ang="0">
                    <a:pos x="122" y="38"/>
                  </a:cxn>
                  <a:cxn ang="0">
                    <a:pos x="114" y="30"/>
                  </a:cxn>
                  <a:cxn ang="0">
                    <a:pos x="104" y="22"/>
                  </a:cxn>
                  <a:cxn ang="0">
                    <a:pos x="100" y="20"/>
                  </a:cxn>
                  <a:cxn ang="0">
                    <a:pos x="94" y="18"/>
                  </a:cxn>
                  <a:cxn ang="0">
                    <a:pos x="88" y="20"/>
                  </a:cxn>
                  <a:cxn ang="0">
                    <a:pos x="86" y="24"/>
                  </a:cxn>
                  <a:cxn ang="0">
                    <a:pos x="86" y="38"/>
                  </a:cxn>
                  <a:cxn ang="0">
                    <a:pos x="82" y="38"/>
                  </a:cxn>
                  <a:cxn ang="0">
                    <a:pos x="80" y="40"/>
                  </a:cxn>
                  <a:cxn ang="0">
                    <a:pos x="76" y="46"/>
                  </a:cxn>
                  <a:cxn ang="0">
                    <a:pos x="74" y="52"/>
                  </a:cxn>
                  <a:cxn ang="0">
                    <a:pos x="72" y="54"/>
                  </a:cxn>
                  <a:cxn ang="0">
                    <a:pos x="68" y="54"/>
                  </a:cxn>
                  <a:cxn ang="0">
                    <a:pos x="60" y="52"/>
                  </a:cxn>
                  <a:cxn ang="0">
                    <a:pos x="52" y="50"/>
                  </a:cxn>
                  <a:cxn ang="0">
                    <a:pos x="38" y="38"/>
                  </a:cxn>
                  <a:cxn ang="0">
                    <a:pos x="26" y="28"/>
                  </a:cxn>
                  <a:cxn ang="0">
                    <a:pos x="18" y="24"/>
                  </a:cxn>
                  <a:cxn ang="0">
                    <a:pos x="10" y="22"/>
                  </a:cxn>
                </a:cxnLst>
                <a:rect l="0" t="0" r="r" b="b"/>
                <a:pathLst>
                  <a:path w="152" h="54">
                    <a:moveTo>
                      <a:pt x="10" y="22"/>
                    </a:moveTo>
                    <a:lnTo>
                      <a:pt x="6" y="22"/>
                    </a:lnTo>
                    <a:lnTo>
                      <a:pt x="2" y="18"/>
                    </a:lnTo>
                    <a:lnTo>
                      <a:pt x="0" y="10"/>
                    </a:lnTo>
                    <a:lnTo>
                      <a:pt x="0" y="4"/>
                    </a:lnTo>
                    <a:lnTo>
                      <a:pt x="4" y="2"/>
                    </a:lnTo>
                    <a:lnTo>
                      <a:pt x="14" y="2"/>
                    </a:lnTo>
                    <a:lnTo>
                      <a:pt x="28" y="4"/>
                    </a:lnTo>
                    <a:lnTo>
                      <a:pt x="40" y="6"/>
                    </a:lnTo>
                    <a:lnTo>
                      <a:pt x="58" y="12"/>
                    </a:lnTo>
                    <a:lnTo>
                      <a:pt x="54" y="6"/>
                    </a:lnTo>
                    <a:lnTo>
                      <a:pt x="58" y="2"/>
                    </a:lnTo>
                    <a:lnTo>
                      <a:pt x="64" y="0"/>
                    </a:lnTo>
                    <a:lnTo>
                      <a:pt x="68" y="0"/>
                    </a:lnTo>
                    <a:lnTo>
                      <a:pt x="72" y="2"/>
                    </a:lnTo>
                    <a:lnTo>
                      <a:pt x="76" y="4"/>
                    </a:lnTo>
                    <a:lnTo>
                      <a:pt x="80" y="4"/>
                    </a:lnTo>
                    <a:lnTo>
                      <a:pt x="84" y="12"/>
                    </a:lnTo>
                    <a:lnTo>
                      <a:pt x="88" y="14"/>
                    </a:lnTo>
                    <a:lnTo>
                      <a:pt x="100" y="14"/>
                    </a:lnTo>
                    <a:lnTo>
                      <a:pt x="128" y="22"/>
                    </a:lnTo>
                    <a:lnTo>
                      <a:pt x="142" y="28"/>
                    </a:lnTo>
                    <a:lnTo>
                      <a:pt x="152" y="34"/>
                    </a:lnTo>
                    <a:lnTo>
                      <a:pt x="144" y="40"/>
                    </a:lnTo>
                    <a:lnTo>
                      <a:pt x="136" y="42"/>
                    </a:lnTo>
                    <a:lnTo>
                      <a:pt x="128" y="42"/>
                    </a:lnTo>
                    <a:lnTo>
                      <a:pt x="122" y="38"/>
                    </a:lnTo>
                    <a:lnTo>
                      <a:pt x="114" y="30"/>
                    </a:lnTo>
                    <a:lnTo>
                      <a:pt x="104" y="22"/>
                    </a:lnTo>
                    <a:lnTo>
                      <a:pt x="100" y="20"/>
                    </a:lnTo>
                    <a:lnTo>
                      <a:pt x="94" y="18"/>
                    </a:lnTo>
                    <a:lnTo>
                      <a:pt x="88" y="20"/>
                    </a:lnTo>
                    <a:lnTo>
                      <a:pt x="86" y="24"/>
                    </a:lnTo>
                    <a:lnTo>
                      <a:pt x="86" y="38"/>
                    </a:lnTo>
                    <a:lnTo>
                      <a:pt x="82" y="38"/>
                    </a:lnTo>
                    <a:lnTo>
                      <a:pt x="80" y="40"/>
                    </a:lnTo>
                    <a:lnTo>
                      <a:pt x="76" y="46"/>
                    </a:lnTo>
                    <a:lnTo>
                      <a:pt x="74" y="52"/>
                    </a:lnTo>
                    <a:lnTo>
                      <a:pt x="72" y="54"/>
                    </a:lnTo>
                    <a:lnTo>
                      <a:pt x="68" y="54"/>
                    </a:lnTo>
                    <a:lnTo>
                      <a:pt x="60" y="52"/>
                    </a:lnTo>
                    <a:lnTo>
                      <a:pt x="52" y="50"/>
                    </a:lnTo>
                    <a:lnTo>
                      <a:pt x="38" y="38"/>
                    </a:lnTo>
                    <a:lnTo>
                      <a:pt x="26" y="28"/>
                    </a:lnTo>
                    <a:lnTo>
                      <a:pt x="18" y="24"/>
                    </a:lnTo>
                    <a:lnTo>
                      <a:pt x="10" y="2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1" name="Freeform 146"/>
              <p:cNvSpPr>
                <a:spLocks/>
              </p:cNvSpPr>
              <p:nvPr/>
            </p:nvSpPr>
            <p:spPr bwMode="auto">
              <a:xfrm>
                <a:off x="4300956" y="1447853"/>
                <a:ext cx="143426" cy="31872"/>
              </a:xfrm>
              <a:custGeom>
                <a:avLst/>
                <a:gdLst/>
                <a:ahLst/>
                <a:cxnLst>
                  <a:cxn ang="0">
                    <a:pos x="32" y="20"/>
                  </a:cxn>
                  <a:cxn ang="0">
                    <a:pos x="24" y="18"/>
                  </a:cxn>
                  <a:cxn ang="0">
                    <a:pos x="16" y="16"/>
                  </a:cxn>
                  <a:cxn ang="0">
                    <a:pos x="6" y="12"/>
                  </a:cxn>
                  <a:cxn ang="0">
                    <a:pos x="0" y="6"/>
                  </a:cxn>
                  <a:cxn ang="0">
                    <a:pos x="6" y="4"/>
                  </a:cxn>
                  <a:cxn ang="0">
                    <a:pos x="14" y="2"/>
                  </a:cxn>
                  <a:cxn ang="0">
                    <a:pos x="22" y="0"/>
                  </a:cxn>
                  <a:cxn ang="0">
                    <a:pos x="28" y="2"/>
                  </a:cxn>
                  <a:cxn ang="0">
                    <a:pos x="42" y="4"/>
                  </a:cxn>
                  <a:cxn ang="0">
                    <a:pos x="58" y="4"/>
                  </a:cxn>
                  <a:cxn ang="0">
                    <a:pos x="76" y="6"/>
                  </a:cxn>
                  <a:cxn ang="0">
                    <a:pos x="90" y="8"/>
                  </a:cxn>
                  <a:cxn ang="0">
                    <a:pos x="84" y="14"/>
                  </a:cxn>
                  <a:cxn ang="0">
                    <a:pos x="78" y="16"/>
                  </a:cxn>
                  <a:cxn ang="0">
                    <a:pos x="72" y="20"/>
                  </a:cxn>
                  <a:cxn ang="0">
                    <a:pos x="66" y="20"/>
                  </a:cxn>
                  <a:cxn ang="0">
                    <a:pos x="50" y="20"/>
                  </a:cxn>
                  <a:cxn ang="0">
                    <a:pos x="32" y="20"/>
                  </a:cxn>
                </a:cxnLst>
                <a:rect l="0" t="0" r="r" b="b"/>
                <a:pathLst>
                  <a:path w="90" h="20">
                    <a:moveTo>
                      <a:pt x="32" y="20"/>
                    </a:moveTo>
                    <a:lnTo>
                      <a:pt x="24" y="18"/>
                    </a:lnTo>
                    <a:lnTo>
                      <a:pt x="16" y="16"/>
                    </a:lnTo>
                    <a:lnTo>
                      <a:pt x="6" y="12"/>
                    </a:lnTo>
                    <a:lnTo>
                      <a:pt x="0" y="6"/>
                    </a:lnTo>
                    <a:lnTo>
                      <a:pt x="6" y="4"/>
                    </a:lnTo>
                    <a:lnTo>
                      <a:pt x="14" y="2"/>
                    </a:lnTo>
                    <a:lnTo>
                      <a:pt x="22" y="0"/>
                    </a:lnTo>
                    <a:lnTo>
                      <a:pt x="28" y="2"/>
                    </a:lnTo>
                    <a:lnTo>
                      <a:pt x="42" y="4"/>
                    </a:lnTo>
                    <a:lnTo>
                      <a:pt x="58" y="4"/>
                    </a:lnTo>
                    <a:lnTo>
                      <a:pt x="76" y="6"/>
                    </a:lnTo>
                    <a:lnTo>
                      <a:pt x="90" y="8"/>
                    </a:lnTo>
                    <a:lnTo>
                      <a:pt x="84" y="14"/>
                    </a:lnTo>
                    <a:lnTo>
                      <a:pt x="78" y="16"/>
                    </a:lnTo>
                    <a:lnTo>
                      <a:pt x="72" y="20"/>
                    </a:lnTo>
                    <a:lnTo>
                      <a:pt x="66" y="20"/>
                    </a:lnTo>
                    <a:lnTo>
                      <a:pt x="50" y="20"/>
                    </a:lnTo>
                    <a:lnTo>
                      <a:pt x="32" y="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2" name="Freeform 147"/>
              <p:cNvSpPr>
                <a:spLocks/>
              </p:cNvSpPr>
              <p:nvPr/>
            </p:nvSpPr>
            <p:spPr bwMode="auto">
              <a:xfrm>
                <a:off x="4904939" y="2799245"/>
                <a:ext cx="105179" cy="133864"/>
              </a:xfrm>
              <a:custGeom>
                <a:avLst/>
                <a:gdLst/>
                <a:ahLst/>
                <a:cxnLst>
                  <a:cxn ang="0">
                    <a:pos x="0" y="82"/>
                  </a:cxn>
                  <a:cxn ang="0">
                    <a:pos x="18" y="84"/>
                  </a:cxn>
                  <a:cxn ang="0">
                    <a:pos x="22" y="80"/>
                  </a:cxn>
                  <a:cxn ang="0">
                    <a:pos x="26" y="72"/>
                  </a:cxn>
                  <a:cxn ang="0">
                    <a:pos x="32" y="68"/>
                  </a:cxn>
                  <a:cxn ang="0">
                    <a:pos x="36" y="68"/>
                  </a:cxn>
                  <a:cxn ang="0">
                    <a:pos x="40" y="62"/>
                  </a:cxn>
                  <a:cxn ang="0">
                    <a:pos x="48" y="62"/>
                  </a:cxn>
                  <a:cxn ang="0">
                    <a:pos x="34" y="34"/>
                  </a:cxn>
                  <a:cxn ang="0">
                    <a:pos x="66" y="24"/>
                  </a:cxn>
                  <a:cxn ang="0">
                    <a:pos x="58" y="0"/>
                  </a:cxn>
                  <a:cxn ang="0">
                    <a:pos x="26" y="18"/>
                  </a:cxn>
                  <a:cxn ang="0">
                    <a:pos x="24" y="18"/>
                  </a:cxn>
                  <a:cxn ang="0">
                    <a:pos x="20" y="18"/>
                  </a:cxn>
                  <a:cxn ang="0">
                    <a:pos x="14" y="14"/>
                  </a:cxn>
                  <a:cxn ang="0">
                    <a:pos x="4" y="10"/>
                  </a:cxn>
                  <a:cxn ang="0">
                    <a:pos x="4" y="14"/>
                  </a:cxn>
                  <a:cxn ang="0">
                    <a:pos x="4" y="36"/>
                  </a:cxn>
                  <a:cxn ang="0">
                    <a:pos x="6" y="34"/>
                  </a:cxn>
                  <a:cxn ang="0">
                    <a:pos x="0" y="72"/>
                  </a:cxn>
                  <a:cxn ang="0">
                    <a:pos x="0" y="82"/>
                  </a:cxn>
                </a:cxnLst>
                <a:rect l="0" t="0" r="r" b="b"/>
                <a:pathLst>
                  <a:path w="66" h="84">
                    <a:moveTo>
                      <a:pt x="0" y="82"/>
                    </a:moveTo>
                    <a:lnTo>
                      <a:pt x="18" y="84"/>
                    </a:lnTo>
                    <a:lnTo>
                      <a:pt x="22" y="80"/>
                    </a:lnTo>
                    <a:lnTo>
                      <a:pt x="26" y="72"/>
                    </a:lnTo>
                    <a:lnTo>
                      <a:pt x="32" y="68"/>
                    </a:lnTo>
                    <a:lnTo>
                      <a:pt x="36" y="68"/>
                    </a:lnTo>
                    <a:lnTo>
                      <a:pt x="40" y="62"/>
                    </a:lnTo>
                    <a:lnTo>
                      <a:pt x="48" y="62"/>
                    </a:lnTo>
                    <a:lnTo>
                      <a:pt x="34" y="34"/>
                    </a:lnTo>
                    <a:lnTo>
                      <a:pt x="66" y="24"/>
                    </a:lnTo>
                    <a:lnTo>
                      <a:pt x="58" y="0"/>
                    </a:lnTo>
                    <a:lnTo>
                      <a:pt x="26" y="18"/>
                    </a:lnTo>
                    <a:lnTo>
                      <a:pt x="24" y="18"/>
                    </a:lnTo>
                    <a:lnTo>
                      <a:pt x="20" y="18"/>
                    </a:lnTo>
                    <a:lnTo>
                      <a:pt x="14" y="14"/>
                    </a:lnTo>
                    <a:lnTo>
                      <a:pt x="4" y="10"/>
                    </a:lnTo>
                    <a:lnTo>
                      <a:pt x="4" y="14"/>
                    </a:lnTo>
                    <a:lnTo>
                      <a:pt x="4" y="36"/>
                    </a:lnTo>
                    <a:lnTo>
                      <a:pt x="6" y="34"/>
                    </a:lnTo>
                    <a:lnTo>
                      <a:pt x="0" y="72"/>
                    </a:lnTo>
                    <a:lnTo>
                      <a:pt x="0" y="8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3" name="Freeform 148"/>
              <p:cNvSpPr>
                <a:spLocks/>
              </p:cNvSpPr>
              <p:nvPr/>
            </p:nvSpPr>
            <p:spPr bwMode="auto">
              <a:xfrm>
                <a:off x="5344778" y="3019165"/>
                <a:ext cx="156175" cy="89243"/>
              </a:xfrm>
              <a:custGeom>
                <a:avLst/>
                <a:gdLst/>
                <a:ahLst/>
                <a:cxnLst>
                  <a:cxn ang="0">
                    <a:pos x="72" y="56"/>
                  </a:cxn>
                  <a:cxn ang="0">
                    <a:pos x="98" y="18"/>
                  </a:cxn>
                  <a:cxn ang="0">
                    <a:pos x="94" y="8"/>
                  </a:cxn>
                  <a:cxn ang="0">
                    <a:pos x="88" y="12"/>
                  </a:cxn>
                  <a:cxn ang="0">
                    <a:pos x="86" y="10"/>
                  </a:cxn>
                  <a:cxn ang="0">
                    <a:pos x="84" y="6"/>
                  </a:cxn>
                  <a:cxn ang="0">
                    <a:pos x="80" y="0"/>
                  </a:cxn>
                  <a:cxn ang="0">
                    <a:pos x="82" y="2"/>
                  </a:cxn>
                  <a:cxn ang="0">
                    <a:pos x="72" y="14"/>
                  </a:cxn>
                  <a:cxn ang="0">
                    <a:pos x="62" y="26"/>
                  </a:cxn>
                  <a:cxn ang="0">
                    <a:pos x="56" y="32"/>
                  </a:cxn>
                  <a:cxn ang="0">
                    <a:pos x="48" y="34"/>
                  </a:cxn>
                  <a:cxn ang="0">
                    <a:pos x="40" y="38"/>
                  </a:cxn>
                  <a:cxn ang="0">
                    <a:pos x="28" y="38"/>
                  </a:cxn>
                  <a:cxn ang="0">
                    <a:pos x="22" y="38"/>
                  </a:cxn>
                  <a:cxn ang="0">
                    <a:pos x="14" y="34"/>
                  </a:cxn>
                  <a:cxn ang="0">
                    <a:pos x="2" y="26"/>
                  </a:cxn>
                  <a:cxn ang="0">
                    <a:pos x="0" y="32"/>
                  </a:cxn>
                  <a:cxn ang="0">
                    <a:pos x="12" y="40"/>
                  </a:cxn>
                  <a:cxn ang="0">
                    <a:pos x="24" y="44"/>
                  </a:cxn>
                  <a:cxn ang="0">
                    <a:pos x="24" y="54"/>
                  </a:cxn>
                  <a:cxn ang="0">
                    <a:pos x="72" y="56"/>
                  </a:cxn>
                </a:cxnLst>
                <a:rect l="0" t="0" r="r" b="b"/>
                <a:pathLst>
                  <a:path w="98" h="56">
                    <a:moveTo>
                      <a:pt x="72" y="56"/>
                    </a:moveTo>
                    <a:lnTo>
                      <a:pt x="98" y="18"/>
                    </a:lnTo>
                    <a:lnTo>
                      <a:pt x="94" y="8"/>
                    </a:lnTo>
                    <a:lnTo>
                      <a:pt x="88" y="12"/>
                    </a:lnTo>
                    <a:lnTo>
                      <a:pt x="86" y="10"/>
                    </a:lnTo>
                    <a:lnTo>
                      <a:pt x="84" y="6"/>
                    </a:lnTo>
                    <a:lnTo>
                      <a:pt x="80" y="0"/>
                    </a:lnTo>
                    <a:lnTo>
                      <a:pt x="82" y="2"/>
                    </a:lnTo>
                    <a:lnTo>
                      <a:pt x="72" y="14"/>
                    </a:lnTo>
                    <a:lnTo>
                      <a:pt x="62" y="26"/>
                    </a:lnTo>
                    <a:lnTo>
                      <a:pt x="56" y="32"/>
                    </a:lnTo>
                    <a:lnTo>
                      <a:pt x="48" y="34"/>
                    </a:lnTo>
                    <a:lnTo>
                      <a:pt x="40" y="38"/>
                    </a:lnTo>
                    <a:lnTo>
                      <a:pt x="28" y="38"/>
                    </a:lnTo>
                    <a:lnTo>
                      <a:pt x="22" y="38"/>
                    </a:lnTo>
                    <a:lnTo>
                      <a:pt x="14" y="34"/>
                    </a:lnTo>
                    <a:lnTo>
                      <a:pt x="2" y="26"/>
                    </a:lnTo>
                    <a:lnTo>
                      <a:pt x="0" y="32"/>
                    </a:lnTo>
                    <a:lnTo>
                      <a:pt x="12" y="40"/>
                    </a:lnTo>
                    <a:lnTo>
                      <a:pt x="24" y="44"/>
                    </a:lnTo>
                    <a:lnTo>
                      <a:pt x="24" y="54"/>
                    </a:lnTo>
                    <a:lnTo>
                      <a:pt x="72" y="5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4" name="Freeform 149"/>
              <p:cNvSpPr>
                <a:spLocks/>
              </p:cNvSpPr>
              <p:nvPr/>
            </p:nvSpPr>
            <p:spPr bwMode="auto">
              <a:xfrm>
                <a:off x="4495378" y="1992872"/>
                <a:ext cx="100398" cy="57370"/>
              </a:xfrm>
              <a:custGeom>
                <a:avLst/>
                <a:gdLst/>
                <a:ahLst/>
                <a:cxnLst>
                  <a:cxn ang="0">
                    <a:pos x="63" y="36"/>
                  </a:cxn>
                  <a:cxn ang="0">
                    <a:pos x="57" y="26"/>
                  </a:cxn>
                  <a:cxn ang="0">
                    <a:pos x="53" y="16"/>
                  </a:cxn>
                  <a:cxn ang="0">
                    <a:pos x="57" y="16"/>
                  </a:cxn>
                  <a:cxn ang="0">
                    <a:pos x="59" y="14"/>
                  </a:cxn>
                  <a:cxn ang="0">
                    <a:pos x="59" y="4"/>
                  </a:cxn>
                  <a:cxn ang="0">
                    <a:pos x="55" y="6"/>
                  </a:cxn>
                  <a:cxn ang="0">
                    <a:pos x="49" y="6"/>
                  </a:cxn>
                  <a:cxn ang="0">
                    <a:pos x="41" y="4"/>
                  </a:cxn>
                  <a:cxn ang="0">
                    <a:pos x="35" y="0"/>
                  </a:cxn>
                  <a:cxn ang="0">
                    <a:pos x="26" y="0"/>
                  </a:cxn>
                  <a:cxn ang="0">
                    <a:pos x="16" y="2"/>
                  </a:cxn>
                  <a:cxn ang="0">
                    <a:pos x="6" y="6"/>
                  </a:cxn>
                  <a:cxn ang="0">
                    <a:pos x="2" y="8"/>
                  </a:cxn>
                  <a:cxn ang="0">
                    <a:pos x="0" y="10"/>
                  </a:cxn>
                  <a:cxn ang="0">
                    <a:pos x="2" y="16"/>
                  </a:cxn>
                  <a:cxn ang="0">
                    <a:pos x="6" y="20"/>
                  </a:cxn>
                  <a:cxn ang="0">
                    <a:pos x="12" y="24"/>
                  </a:cxn>
                  <a:cxn ang="0">
                    <a:pos x="20" y="26"/>
                  </a:cxn>
                  <a:cxn ang="0">
                    <a:pos x="28" y="24"/>
                  </a:cxn>
                  <a:cxn ang="0">
                    <a:pos x="33" y="24"/>
                  </a:cxn>
                  <a:cxn ang="0">
                    <a:pos x="37" y="26"/>
                  </a:cxn>
                  <a:cxn ang="0">
                    <a:pos x="41" y="30"/>
                  </a:cxn>
                  <a:cxn ang="0">
                    <a:pos x="43" y="34"/>
                  </a:cxn>
                  <a:cxn ang="0">
                    <a:pos x="47" y="36"/>
                  </a:cxn>
                  <a:cxn ang="0">
                    <a:pos x="49" y="36"/>
                  </a:cxn>
                  <a:cxn ang="0">
                    <a:pos x="51" y="32"/>
                  </a:cxn>
                  <a:cxn ang="0">
                    <a:pos x="55" y="32"/>
                  </a:cxn>
                  <a:cxn ang="0">
                    <a:pos x="59" y="34"/>
                  </a:cxn>
                  <a:cxn ang="0">
                    <a:pos x="63" y="36"/>
                  </a:cxn>
                </a:cxnLst>
                <a:rect l="0" t="0" r="r" b="b"/>
                <a:pathLst>
                  <a:path w="63" h="36">
                    <a:moveTo>
                      <a:pt x="63" y="36"/>
                    </a:moveTo>
                    <a:lnTo>
                      <a:pt x="57" y="26"/>
                    </a:lnTo>
                    <a:lnTo>
                      <a:pt x="53" y="16"/>
                    </a:lnTo>
                    <a:lnTo>
                      <a:pt x="57" y="16"/>
                    </a:lnTo>
                    <a:lnTo>
                      <a:pt x="59" y="14"/>
                    </a:lnTo>
                    <a:lnTo>
                      <a:pt x="59" y="4"/>
                    </a:lnTo>
                    <a:lnTo>
                      <a:pt x="55" y="6"/>
                    </a:lnTo>
                    <a:lnTo>
                      <a:pt x="49" y="6"/>
                    </a:lnTo>
                    <a:lnTo>
                      <a:pt x="41" y="4"/>
                    </a:lnTo>
                    <a:lnTo>
                      <a:pt x="35" y="0"/>
                    </a:lnTo>
                    <a:lnTo>
                      <a:pt x="26" y="0"/>
                    </a:lnTo>
                    <a:lnTo>
                      <a:pt x="16" y="2"/>
                    </a:lnTo>
                    <a:lnTo>
                      <a:pt x="6" y="6"/>
                    </a:lnTo>
                    <a:lnTo>
                      <a:pt x="2" y="8"/>
                    </a:lnTo>
                    <a:lnTo>
                      <a:pt x="0" y="10"/>
                    </a:lnTo>
                    <a:lnTo>
                      <a:pt x="2" y="16"/>
                    </a:lnTo>
                    <a:lnTo>
                      <a:pt x="6" y="20"/>
                    </a:lnTo>
                    <a:lnTo>
                      <a:pt x="12" y="24"/>
                    </a:lnTo>
                    <a:lnTo>
                      <a:pt x="20" y="26"/>
                    </a:lnTo>
                    <a:lnTo>
                      <a:pt x="28" y="24"/>
                    </a:lnTo>
                    <a:lnTo>
                      <a:pt x="33" y="24"/>
                    </a:lnTo>
                    <a:lnTo>
                      <a:pt x="37" y="26"/>
                    </a:lnTo>
                    <a:lnTo>
                      <a:pt x="41" y="30"/>
                    </a:lnTo>
                    <a:lnTo>
                      <a:pt x="43" y="34"/>
                    </a:lnTo>
                    <a:lnTo>
                      <a:pt x="47" y="36"/>
                    </a:lnTo>
                    <a:lnTo>
                      <a:pt x="49" y="36"/>
                    </a:lnTo>
                    <a:lnTo>
                      <a:pt x="51" y="32"/>
                    </a:lnTo>
                    <a:lnTo>
                      <a:pt x="55" y="32"/>
                    </a:lnTo>
                    <a:lnTo>
                      <a:pt x="59" y="34"/>
                    </a:lnTo>
                    <a:lnTo>
                      <a:pt x="63" y="3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5" name="Freeform 150"/>
              <p:cNvSpPr>
                <a:spLocks/>
              </p:cNvSpPr>
              <p:nvPr/>
            </p:nvSpPr>
            <p:spPr bwMode="auto">
              <a:xfrm>
                <a:off x="4438008" y="2117175"/>
                <a:ext cx="66932" cy="28685"/>
              </a:xfrm>
              <a:custGeom>
                <a:avLst/>
                <a:gdLst/>
                <a:ahLst/>
                <a:cxnLst>
                  <a:cxn ang="0">
                    <a:pos x="40" y="18"/>
                  </a:cxn>
                  <a:cxn ang="0">
                    <a:pos x="42" y="6"/>
                  </a:cxn>
                  <a:cxn ang="0">
                    <a:pos x="36" y="4"/>
                  </a:cxn>
                  <a:cxn ang="0">
                    <a:pos x="30" y="2"/>
                  </a:cxn>
                  <a:cxn ang="0">
                    <a:pos x="22" y="2"/>
                  </a:cxn>
                  <a:cxn ang="0">
                    <a:pos x="14" y="0"/>
                  </a:cxn>
                  <a:cxn ang="0">
                    <a:pos x="12" y="8"/>
                  </a:cxn>
                  <a:cxn ang="0">
                    <a:pos x="8" y="8"/>
                  </a:cxn>
                  <a:cxn ang="0">
                    <a:pos x="4" y="10"/>
                  </a:cxn>
                  <a:cxn ang="0">
                    <a:pos x="2" y="14"/>
                  </a:cxn>
                  <a:cxn ang="0">
                    <a:pos x="0" y="18"/>
                  </a:cxn>
                  <a:cxn ang="0">
                    <a:pos x="40" y="18"/>
                  </a:cxn>
                </a:cxnLst>
                <a:rect l="0" t="0" r="r" b="b"/>
                <a:pathLst>
                  <a:path w="42" h="18">
                    <a:moveTo>
                      <a:pt x="40" y="18"/>
                    </a:moveTo>
                    <a:lnTo>
                      <a:pt x="42" y="6"/>
                    </a:lnTo>
                    <a:lnTo>
                      <a:pt x="36" y="4"/>
                    </a:lnTo>
                    <a:lnTo>
                      <a:pt x="30" y="2"/>
                    </a:lnTo>
                    <a:lnTo>
                      <a:pt x="22" y="2"/>
                    </a:lnTo>
                    <a:lnTo>
                      <a:pt x="14" y="0"/>
                    </a:lnTo>
                    <a:lnTo>
                      <a:pt x="12" y="8"/>
                    </a:lnTo>
                    <a:lnTo>
                      <a:pt x="8" y="8"/>
                    </a:lnTo>
                    <a:lnTo>
                      <a:pt x="4" y="10"/>
                    </a:lnTo>
                    <a:lnTo>
                      <a:pt x="2" y="14"/>
                    </a:lnTo>
                    <a:lnTo>
                      <a:pt x="0" y="18"/>
                    </a:lnTo>
                    <a:lnTo>
                      <a:pt x="40" y="1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6" name="Freeform 151"/>
              <p:cNvSpPr>
                <a:spLocks/>
              </p:cNvSpPr>
              <p:nvPr/>
            </p:nvSpPr>
            <p:spPr bwMode="auto">
              <a:xfrm>
                <a:off x="3749563" y="2528330"/>
                <a:ext cx="70119" cy="149801"/>
              </a:xfrm>
              <a:custGeom>
                <a:avLst/>
                <a:gdLst/>
                <a:ahLst/>
                <a:cxnLst>
                  <a:cxn ang="0">
                    <a:pos x="26" y="94"/>
                  </a:cxn>
                  <a:cxn ang="0">
                    <a:pos x="18" y="94"/>
                  </a:cxn>
                  <a:cxn ang="0">
                    <a:pos x="14" y="94"/>
                  </a:cxn>
                  <a:cxn ang="0">
                    <a:pos x="10" y="94"/>
                  </a:cxn>
                  <a:cxn ang="0">
                    <a:pos x="8" y="80"/>
                  </a:cxn>
                  <a:cxn ang="0">
                    <a:pos x="10" y="70"/>
                  </a:cxn>
                  <a:cxn ang="0">
                    <a:pos x="8" y="68"/>
                  </a:cxn>
                  <a:cxn ang="0">
                    <a:pos x="4" y="66"/>
                  </a:cxn>
                  <a:cxn ang="0">
                    <a:pos x="0" y="64"/>
                  </a:cxn>
                  <a:cxn ang="0">
                    <a:pos x="0" y="60"/>
                  </a:cxn>
                  <a:cxn ang="0">
                    <a:pos x="0" y="54"/>
                  </a:cxn>
                  <a:cxn ang="0">
                    <a:pos x="2" y="50"/>
                  </a:cxn>
                  <a:cxn ang="0">
                    <a:pos x="6" y="40"/>
                  </a:cxn>
                  <a:cxn ang="0">
                    <a:pos x="12" y="32"/>
                  </a:cxn>
                  <a:cxn ang="0">
                    <a:pos x="14" y="26"/>
                  </a:cxn>
                  <a:cxn ang="0">
                    <a:pos x="14" y="22"/>
                  </a:cxn>
                  <a:cxn ang="0">
                    <a:pos x="14" y="18"/>
                  </a:cxn>
                  <a:cxn ang="0">
                    <a:pos x="12" y="16"/>
                  </a:cxn>
                  <a:cxn ang="0">
                    <a:pos x="10" y="14"/>
                  </a:cxn>
                  <a:cxn ang="0">
                    <a:pos x="10" y="12"/>
                  </a:cxn>
                  <a:cxn ang="0">
                    <a:pos x="10" y="4"/>
                  </a:cxn>
                  <a:cxn ang="0">
                    <a:pos x="12" y="0"/>
                  </a:cxn>
                  <a:cxn ang="0">
                    <a:pos x="18" y="2"/>
                  </a:cxn>
                  <a:cxn ang="0">
                    <a:pos x="24" y="4"/>
                  </a:cxn>
                  <a:cxn ang="0">
                    <a:pos x="40" y="4"/>
                  </a:cxn>
                  <a:cxn ang="0">
                    <a:pos x="42" y="8"/>
                  </a:cxn>
                  <a:cxn ang="0">
                    <a:pos x="44" y="12"/>
                  </a:cxn>
                  <a:cxn ang="0">
                    <a:pos x="42" y="24"/>
                  </a:cxn>
                  <a:cxn ang="0">
                    <a:pos x="36" y="34"/>
                  </a:cxn>
                  <a:cxn ang="0">
                    <a:pos x="32" y="42"/>
                  </a:cxn>
                  <a:cxn ang="0">
                    <a:pos x="30" y="52"/>
                  </a:cxn>
                  <a:cxn ang="0">
                    <a:pos x="32" y="56"/>
                  </a:cxn>
                  <a:cxn ang="0">
                    <a:pos x="32" y="62"/>
                  </a:cxn>
                  <a:cxn ang="0">
                    <a:pos x="32" y="68"/>
                  </a:cxn>
                  <a:cxn ang="0">
                    <a:pos x="30" y="72"/>
                  </a:cxn>
                  <a:cxn ang="0">
                    <a:pos x="32" y="74"/>
                  </a:cxn>
                  <a:cxn ang="0">
                    <a:pos x="34" y="78"/>
                  </a:cxn>
                  <a:cxn ang="0">
                    <a:pos x="32" y="82"/>
                  </a:cxn>
                  <a:cxn ang="0">
                    <a:pos x="30" y="84"/>
                  </a:cxn>
                  <a:cxn ang="0">
                    <a:pos x="28" y="88"/>
                  </a:cxn>
                  <a:cxn ang="0">
                    <a:pos x="28" y="92"/>
                  </a:cxn>
                  <a:cxn ang="0">
                    <a:pos x="26" y="94"/>
                  </a:cxn>
                </a:cxnLst>
                <a:rect l="0" t="0" r="r" b="b"/>
                <a:pathLst>
                  <a:path w="44" h="94">
                    <a:moveTo>
                      <a:pt x="26" y="94"/>
                    </a:moveTo>
                    <a:lnTo>
                      <a:pt x="18" y="94"/>
                    </a:lnTo>
                    <a:lnTo>
                      <a:pt x="14" y="94"/>
                    </a:lnTo>
                    <a:lnTo>
                      <a:pt x="10" y="94"/>
                    </a:lnTo>
                    <a:lnTo>
                      <a:pt x="8" y="80"/>
                    </a:lnTo>
                    <a:lnTo>
                      <a:pt x="10" y="70"/>
                    </a:lnTo>
                    <a:lnTo>
                      <a:pt x="8" y="68"/>
                    </a:lnTo>
                    <a:lnTo>
                      <a:pt x="4" y="66"/>
                    </a:lnTo>
                    <a:lnTo>
                      <a:pt x="0" y="64"/>
                    </a:lnTo>
                    <a:lnTo>
                      <a:pt x="0" y="60"/>
                    </a:lnTo>
                    <a:lnTo>
                      <a:pt x="0" y="54"/>
                    </a:lnTo>
                    <a:lnTo>
                      <a:pt x="2" y="50"/>
                    </a:lnTo>
                    <a:lnTo>
                      <a:pt x="6" y="40"/>
                    </a:lnTo>
                    <a:lnTo>
                      <a:pt x="12" y="32"/>
                    </a:lnTo>
                    <a:lnTo>
                      <a:pt x="14" y="26"/>
                    </a:lnTo>
                    <a:lnTo>
                      <a:pt x="14" y="22"/>
                    </a:lnTo>
                    <a:lnTo>
                      <a:pt x="14" y="18"/>
                    </a:lnTo>
                    <a:lnTo>
                      <a:pt x="12" y="16"/>
                    </a:lnTo>
                    <a:lnTo>
                      <a:pt x="10" y="14"/>
                    </a:lnTo>
                    <a:lnTo>
                      <a:pt x="10" y="12"/>
                    </a:lnTo>
                    <a:lnTo>
                      <a:pt x="10" y="4"/>
                    </a:lnTo>
                    <a:lnTo>
                      <a:pt x="12" y="0"/>
                    </a:lnTo>
                    <a:lnTo>
                      <a:pt x="18" y="2"/>
                    </a:lnTo>
                    <a:lnTo>
                      <a:pt x="24" y="4"/>
                    </a:lnTo>
                    <a:lnTo>
                      <a:pt x="40" y="4"/>
                    </a:lnTo>
                    <a:lnTo>
                      <a:pt x="42" y="8"/>
                    </a:lnTo>
                    <a:lnTo>
                      <a:pt x="44" y="12"/>
                    </a:lnTo>
                    <a:lnTo>
                      <a:pt x="42" y="24"/>
                    </a:lnTo>
                    <a:lnTo>
                      <a:pt x="36" y="34"/>
                    </a:lnTo>
                    <a:lnTo>
                      <a:pt x="32" y="42"/>
                    </a:lnTo>
                    <a:lnTo>
                      <a:pt x="30" y="52"/>
                    </a:lnTo>
                    <a:lnTo>
                      <a:pt x="32" y="56"/>
                    </a:lnTo>
                    <a:lnTo>
                      <a:pt x="32" y="62"/>
                    </a:lnTo>
                    <a:lnTo>
                      <a:pt x="32" y="68"/>
                    </a:lnTo>
                    <a:lnTo>
                      <a:pt x="30" y="72"/>
                    </a:lnTo>
                    <a:lnTo>
                      <a:pt x="32" y="74"/>
                    </a:lnTo>
                    <a:lnTo>
                      <a:pt x="34" y="78"/>
                    </a:lnTo>
                    <a:lnTo>
                      <a:pt x="32" y="82"/>
                    </a:lnTo>
                    <a:lnTo>
                      <a:pt x="30" y="84"/>
                    </a:lnTo>
                    <a:lnTo>
                      <a:pt x="28" y="88"/>
                    </a:lnTo>
                    <a:lnTo>
                      <a:pt x="28" y="92"/>
                    </a:lnTo>
                    <a:lnTo>
                      <a:pt x="26" y="9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7" name="Freeform 152"/>
              <p:cNvSpPr>
                <a:spLocks/>
              </p:cNvSpPr>
              <p:nvPr/>
            </p:nvSpPr>
            <p:spPr bwMode="auto">
              <a:xfrm>
                <a:off x="4036415" y="2241477"/>
                <a:ext cx="92430" cy="57370"/>
              </a:xfrm>
              <a:custGeom>
                <a:avLst/>
                <a:gdLst/>
                <a:ahLst/>
                <a:cxnLst>
                  <a:cxn ang="0">
                    <a:pos x="50" y="36"/>
                  </a:cxn>
                  <a:cxn ang="0">
                    <a:pos x="48" y="36"/>
                  </a:cxn>
                  <a:cxn ang="0">
                    <a:pos x="48" y="34"/>
                  </a:cxn>
                  <a:cxn ang="0">
                    <a:pos x="48" y="30"/>
                  </a:cxn>
                  <a:cxn ang="0">
                    <a:pos x="50" y="26"/>
                  </a:cxn>
                  <a:cxn ang="0">
                    <a:pos x="52" y="24"/>
                  </a:cxn>
                  <a:cxn ang="0">
                    <a:pos x="56" y="22"/>
                  </a:cxn>
                  <a:cxn ang="0">
                    <a:pos x="58" y="18"/>
                  </a:cxn>
                  <a:cxn ang="0">
                    <a:pos x="56" y="14"/>
                  </a:cxn>
                  <a:cxn ang="0">
                    <a:pos x="54" y="12"/>
                  </a:cxn>
                  <a:cxn ang="0">
                    <a:pos x="48" y="6"/>
                  </a:cxn>
                  <a:cxn ang="0">
                    <a:pos x="32" y="0"/>
                  </a:cxn>
                  <a:cxn ang="0">
                    <a:pos x="18" y="4"/>
                  </a:cxn>
                  <a:cxn ang="0">
                    <a:pos x="14" y="2"/>
                  </a:cxn>
                  <a:cxn ang="0">
                    <a:pos x="12" y="0"/>
                  </a:cxn>
                  <a:cxn ang="0">
                    <a:pos x="0" y="6"/>
                  </a:cxn>
                  <a:cxn ang="0">
                    <a:pos x="4" y="10"/>
                  </a:cxn>
                  <a:cxn ang="0">
                    <a:pos x="10" y="16"/>
                  </a:cxn>
                  <a:cxn ang="0">
                    <a:pos x="16" y="18"/>
                  </a:cxn>
                  <a:cxn ang="0">
                    <a:pos x="24" y="20"/>
                  </a:cxn>
                  <a:cxn ang="0">
                    <a:pos x="24" y="24"/>
                  </a:cxn>
                  <a:cxn ang="0">
                    <a:pos x="26" y="26"/>
                  </a:cxn>
                  <a:cxn ang="0">
                    <a:pos x="30" y="28"/>
                  </a:cxn>
                  <a:cxn ang="0">
                    <a:pos x="36" y="28"/>
                  </a:cxn>
                  <a:cxn ang="0">
                    <a:pos x="36" y="30"/>
                  </a:cxn>
                  <a:cxn ang="0">
                    <a:pos x="38" y="30"/>
                  </a:cxn>
                  <a:cxn ang="0">
                    <a:pos x="40" y="34"/>
                  </a:cxn>
                  <a:cxn ang="0">
                    <a:pos x="42" y="36"/>
                  </a:cxn>
                  <a:cxn ang="0">
                    <a:pos x="50" y="36"/>
                  </a:cxn>
                </a:cxnLst>
                <a:rect l="0" t="0" r="r" b="b"/>
                <a:pathLst>
                  <a:path w="58" h="36">
                    <a:moveTo>
                      <a:pt x="50" y="36"/>
                    </a:moveTo>
                    <a:lnTo>
                      <a:pt x="48" y="36"/>
                    </a:lnTo>
                    <a:lnTo>
                      <a:pt x="48" y="34"/>
                    </a:lnTo>
                    <a:lnTo>
                      <a:pt x="48" y="30"/>
                    </a:lnTo>
                    <a:lnTo>
                      <a:pt x="50" y="26"/>
                    </a:lnTo>
                    <a:lnTo>
                      <a:pt x="52" y="24"/>
                    </a:lnTo>
                    <a:lnTo>
                      <a:pt x="56" y="22"/>
                    </a:lnTo>
                    <a:lnTo>
                      <a:pt x="58" y="18"/>
                    </a:lnTo>
                    <a:lnTo>
                      <a:pt x="56" y="14"/>
                    </a:lnTo>
                    <a:lnTo>
                      <a:pt x="54" y="12"/>
                    </a:lnTo>
                    <a:lnTo>
                      <a:pt x="48" y="6"/>
                    </a:lnTo>
                    <a:lnTo>
                      <a:pt x="32" y="0"/>
                    </a:lnTo>
                    <a:lnTo>
                      <a:pt x="18" y="4"/>
                    </a:lnTo>
                    <a:lnTo>
                      <a:pt x="14" y="2"/>
                    </a:lnTo>
                    <a:lnTo>
                      <a:pt x="12" y="0"/>
                    </a:lnTo>
                    <a:lnTo>
                      <a:pt x="0" y="6"/>
                    </a:lnTo>
                    <a:lnTo>
                      <a:pt x="4" y="10"/>
                    </a:lnTo>
                    <a:lnTo>
                      <a:pt x="10" y="16"/>
                    </a:lnTo>
                    <a:lnTo>
                      <a:pt x="16" y="18"/>
                    </a:lnTo>
                    <a:lnTo>
                      <a:pt x="24" y="20"/>
                    </a:lnTo>
                    <a:lnTo>
                      <a:pt x="24" y="24"/>
                    </a:lnTo>
                    <a:lnTo>
                      <a:pt x="26" y="26"/>
                    </a:lnTo>
                    <a:lnTo>
                      <a:pt x="30" y="28"/>
                    </a:lnTo>
                    <a:lnTo>
                      <a:pt x="36" y="28"/>
                    </a:lnTo>
                    <a:lnTo>
                      <a:pt x="36" y="30"/>
                    </a:lnTo>
                    <a:lnTo>
                      <a:pt x="38" y="30"/>
                    </a:lnTo>
                    <a:lnTo>
                      <a:pt x="40" y="34"/>
                    </a:lnTo>
                    <a:lnTo>
                      <a:pt x="42" y="36"/>
                    </a:lnTo>
                    <a:lnTo>
                      <a:pt x="50" y="3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8" name="Freeform 153"/>
              <p:cNvSpPr>
                <a:spLocks/>
              </p:cNvSpPr>
              <p:nvPr/>
            </p:nvSpPr>
            <p:spPr bwMode="auto">
              <a:xfrm>
                <a:off x="4055538" y="2171358"/>
                <a:ext cx="86056" cy="82868"/>
              </a:xfrm>
              <a:custGeom>
                <a:avLst/>
                <a:gdLst/>
                <a:ahLst/>
                <a:cxnLst>
                  <a:cxn ang="0">
                    <a:pos x="54" y="0"/>
                  </a:cxn>
                  <a:cxn ang="0">
                    <a:pos x="54" y="10"/>
                  </a:cxn>
                  <a:cxn ang="0">
                    <a:pos x="52" y="18"/>
                  </a:cxn>
                  <a:cxn ang="0">
                    <a:pos x="52" y="24"/>
                  </a:cxn>
                  <a:cxn ang="0">
                    <a:pos x="54" y="24"/>
                  </a:cxn>
                  <a:cxn ang="0">
                    <a:pos x="50" y="32"/>
                  </a:cxn>
                  <a:cxn ang="0">
                    <a:pos x="46" y="36"/>
                  </a:cxn>
                  <a:cxn ang="0">
                    <a:pos x="44" y="40"/>
                  </a:cxn>
                  <a:cxn ang="0">
                    <a:pos x="42" y="46"/>
                  </a:cxn>
                  <a:cxn ang="0">
                    <a:pos x="40" y="50"/>
                  </a:cxn>
                  <a:cxn ang="0">
                    <a:pos x="38" y="52"/>
                  </a:cxn>
                  <a:cxn ang="0">
                    <a:pos x="30" y="46"/>
                  </a:cxn>
                  <a:cxn ang="0">
                    <a:pos x="20" y="44"/>
                  </a:cxn>
                  <a:cxn ang="0">
                    <a:pos x="6" y="48"/>
                  </a:cxn>
                  <a:cxn ang="0">
                    <a:pos x="2" y="46"/>
                  </a:cxn>
                  <a:cxn ang="0">
                    <a:pos x="0" y="44"/>
                  </a:cxn>
                  <a:cxn ang="0">
                    <a:pos x="10" y="38"/>
                  </a:cxn>
                  <a:cxn ang="0">
                    <a:pos x="14" y="32"/>
                  </a:cxn>
                  <a:cxn ang="0">
                    <a:pos x="18" y="24"/>
                  </a:cxn>
                  <a:cxn ang="0">
                    <a:pos x="22" y="18"/>
                  </a:cxn>
                  <a:cxn ang="0">
                    <a:pos x="24" y="14"/>
                  </a:cxn>
                  <a:cxn ang="0">
                    <a:pos x="30" y="14"/>
                  </a:cxn>
                  <a:cxn ang="0">
                    <a:pos x="32" y="8"/>
                  </a:cxn>
                  <a:cxn ang="0">
                    <a:pos x="40" y="4"/>
                  </a:cxn>
                  <a:cxn ang="0">
                    <a:pos x="46" y="2"/>
                  </a:cxn>
                  <a:cxn ang="0">
                    <a:pos x="54" y="0"/>
                  </a:cxn>
                </a:cxnLst>
                <a:rect l="0" t="0" r="r" b="b"/>
                <a:pathLst>
                  <a:path w="54" h="52">
                    <a:moveTo>
                      <a:pt x="54" y="0"/>
                    </a:moveTo>
                    <a:lnTo>
                      <a:pt x="54" y="10"/>
                    </a:lnTo>
                    <a:lnTo>
                      <a:pt x="52" y="18"/>
                    </a:lnTo>
                    <a:lnTo>
                      <a:pt x="52" y="24"/>
                    </a:lnTo>
                    <a:lnTo>
                      <a:pt x="54" y="24"/>
                    </a:lnTo>
                    <a:lnTo>
                      <a:pt x="50" y="32"/>
                    </a:lnTo>
                    <a:lnTo>
                      <a:pt x="46" y="36"/>
                    </a:lnTo>
                    <a:lnTo>
                      <a:pt x="44" y="40"/>
                    </a:lnTo>
                    <a:lnTo>
                      <a:pt x="42" y="46"/>
                    </a:lnTo>
                    <a:lnTo>
                      <a:pt x="40" y="50"/>
                    </a:lnTo>
                    <a:lnTo>
                      <a:pt x="38" y="52"/>
                    </a:lnTo>
                    <a:lnTo>
                      <a:pt x="30" y="46"/>
                    </a:lnTo>
                    <a:lnTo>
                      <a:pt x="20" y="44"/>
                    </a:lnTo>
                    <a:lnTo>
                      <a:pt x="6" y="48"/>
                    </a:lnTo>
                    <a:lnTo>
                      <a:pt x="2" y="46"/>
                    </a:lnTo>
                    <a:lnTo>
                      <a:pt x="0" y="44"/>
                    </a:lnTo>
                    <a:lnTo>
                      <a:pt x="10" y="38"/>
                    </a:lnTo>
                    <a:lnTo>
                      <a:pt x="14" y="32"/>
                    </a:lnTo>
                    <a:lnTo>
                      <a:pt x="18" y="24"/>
                    </a:lnTo>
                    <a:lnTo>
                      <a:pt x="22" y="18"/>
                    </a:lnTo>
                    <a:lnTo>
                      <a:pt x="24" y="14"/>
                    </a:lnTo>
                    <a:lnTo>
                      <a:pt x="30" y="14"/>
                    </a:lnTo>
                    <a:lnTo>
                      <a:pt x="32" y="8"/>
                    </a:lnTo>
                    <a:lnTo>
                      <a:pt x="40" y="4"/>
                    </a:lnTo>
                    <a:lnTo>
                      <a:pt x="46" y="2"/>
                    </a:lnTo>
                    <a:lnTo>
                      <a:pt x="5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199" name="Freeform 154"/>
              <p:cNvSpPr>
                <a:spLocks/>
              </p:cNvSpPr>
              <p:nvPr/>
            </p:nvSpPr>
            <p:spPr bwMode="auto">
              <a:xfrm>
                <a:off x="4167092" y="2050243"/>
                <a:ext cx="54183" cy="89243"/>
              </a:xfrm>
              <a:custGeom>
                <a:avLst/>
                <a:gdLst/>
                <a:ahLst/>
                <a:cxnLst>
                  <a:cxn ang="0">
                    <a:pos x="24" y="56"/>
                  </a:cxn>
                  <a:cxn ang="0">
                    <a:pos x="10" y="56"/>
                  </a:cxn>
                  <a:cxn ang="0">
                    <a:pos x="12" y="56"/>
                  </a:cxn>
                  <a:cxn ang="0">
                    <a:pos x="14" y="54"/>
                  </a:cxn>
                  <a:cxn ang="0">
                    <a:pos x="6" y="54"/>
                  </a:cxn>
                  <a:cxn ang="0">
                    <a:pos x="6" y="46"/>
                  </a:cxn>
                  <a:cxn ang="0">
                    <a:pos x="4" y="40"/>
                  </a:cxn>
                  <a:cxn ang="0">
                    <a:pos x="2" y="34"/>
                  </a:cxn>
                  <a:cxn ang="0">
                    <a:pos x="0" y="28"/>
                  </a:cxn>
                  <a:cxn ang="0">
                    <a:pos x="2" y="24"/>
                  </a:cxn>
                  <a:cxn ang="0">
                    <a:pos x="4" y="20"/>
                  </a:cxn>
                  <a:cxn ang="0">
                    <a:pos x="14" y="12"/>
                  </a:cxn>
                  <a:cxn ang="0">
                    <a:pos x="30" y="0"/>
                  </a:cxn>
                  <a:cxn ang="0">
                    <a:pos x="30" y="14"/>
                  </a:cxn>
                  <a:cxn ang="0">
                    <a:pos x="28" y="18"/>
                  </a:cxn>
                  <a:cxn ang="0">
                    <a:pos x="30" y="20"/>
                  </a:cxn>
                  <a:cxn ang="0">
                    <a:pos x="34" y="22"/>
                  </a:cxn>
                  <a:cxn ang="0">
                    <a:pos x="32" y="26"/>
                  </a:cxn>
                  <a:cxn ang="0">
                    <a:pos x="30" y="30"/>
                  </a:cxn>
                  <a:cxn ang="0">
                    <a:pos x="28" y="30"/>
                  </a:cxn>
                  <a:cxn ang="0">
                    <a:pos x="24" y="32"/>
                  </a:cxn>
                  <a:cxn ang="0">
                    <a:pos x="26" y="38"/>
                  </a:cxn>
                  <a:cxn ang="0">
                    <a:pos x="30" y="44"/>
                  </a:cxn>
                  <a:cxn ang="0">
                    <a:pos x="24" y="44"/>
                  </a:cxn>
                  <a:cxn ang="0">
                    <a:pos x="24" y="56"/>
                  </a:cxn>
                </a:cxnLst>
                <a:rect l="0" t="0" r="r" b="b"/>
                <a:pathLst>
                  <a:path w="34" h="56">
                    <a:moveTo>
                      <a:pt x="24" y="56"/>
                    </a:moveTo>
                    <a:lnTo>
                      <a:pt x="10" y="56"/>
                    </a:lnTo>
                    <a:lnTo>
                      <a:pt x="12" y="56"/>
                    </a:lnTo>
                    <a:lnTo>
                      <a:pt x="14" y="54"/>
                    </a:lnTo>
                    <a:lnTo>
                      <a:pt x="6" y="54"/>
                    </a:lnTo>
                    <a:lnTo>
                      <a:pt x="6" y="46"/>
                    </a:lnTo>
                    <a:lnTo>
                      <a:pt x="4" y="40"/>
                    </a:lnTo>
                    <a:lnTo>
                      <a:pt x="2" y="34"/>
                    </a:lnTo>
                    <a:lnTo>
                      <a:pt x="0" y="28"/>
                    </a:lnTo>
                    <a:lnTo>
                      <a:pt x="2" y="24"/>
                    </a:lnTo>
                    <a:lnTo>
                      <a:pt x="4" y="20"/>
                    </a:lnTo>
                    <a:lnTo>
                      <a:pt x="14" y="12"/>
                    </a:lnTo>
                    <a:lnTo>
                      <a:pt x="30" y="0"/>
                    </a:lnTo>
                    <a:lnTo>
                      <a:pt x="30" y="14"/>
                    </a:lnTo>
                    <a:lnTo>
                      <a:pt x="28" y="18"/>
                    </a:lnTo>
                    <a:lnTo>
                      <a:pt x="30" y="20"/>
                    </a:lnTo>
                    <a:lnTo>
                      <a:pt x="34" y="22"/>
                    </a:lnTo>
                    <a:lnTo>
                      <a:pt x="32" y="26"/>
                    </a:lnTo>
                    <a:lnTo>
                      <a:pt x="30" y="30"/>
                    </a:lnTo>
                    <a:lnTo>
                      <a:pt x="28" y="30"/>
                    </a:lnTo>
                    <a:lnTo>
                      <a:pt x="24" y="32"/>
                    </a:lnTo>
                    <a:lnTo>
                      <a:pt x="26" y="38"/>
                    </a:lnTo>
                    <a:lnTo>
                      <a:pt x="30" y="44"/>
                    </a:lnTo>
                    <a:lnTo>
                      <a:pt x="24" y="44"/>
                    </a:lnTo>
                    <a:lnTo>
                      <a:pt x="24" y="5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0" name="Freeform 155"/>
              <p:cNvSpPr>
                <a:spLocks/>
              </p:cNvSpPr>
              <p:nvPr/>
            </p:nvSpPr>
            <p:spPr bwMode="auto">
              <a:xfrm>
                <a:off x="4125658" y="2356218"/>
                <a:ext cx="105179" cy="50996"/>
              </a:xfrm>
              <a:custGeom>
                <a:avLst/>
                <a:gdLst/>
                <a:ahLst/>
                <a:cxnLst>
                  <a:cxn ang="0">
                    <a:pos x="54" y="4"/>
                  </a:cxn>
                  <a:cxn ang="0">
                    <a:pos x="48" y="2"/>
                  </a:cxn>
                  <a:cxn ang="0">
                    <a:pos x="38" y="0"/>
                  </a:cxn>
                  <a:cxn ang="0">
                    <a:pos x="28" y="0"/>
                  </a:cxn>
                  <a:cxn ang="0">
                    <a:pos x="18" y="2"/>
                  </a:cxn>
                  <a:cxn ang="0">
                    <a:pos x="20" y="2"/>
                  </a:cxn>
                  <a:cxn ang="0">
                    <a:pos x="20" y="0"/>
                  </a:cxn>
                  <a:cxn ang="0">
                    <a:pos x="18" y="2"/>
                  </a:cxn>
                  <a:cxn ang="0">
                    <a:pos x="16" y="4"/>
                  </a:cxn>
                  <a:cxn ang="0">
                    <a:pos x="14" y="8"/>
                  </a:cxn>
                  <a:cxn ang="0">
                    <a:pos x="10" y="10"/>
                  </a:cxn>
                  <a:cxn ang="0">
                    <a:pos x="6" y="14"/>
                  </a:cxn>
                  <a:cxn ang="0">
                    <a:pos x="0" y="22"/>
                  </a:cxn>
                  <a:cxn ang="0">
                    <a:pos x="0" y="30"/>
                  </a:cxn>
                  <a:cxn ang="0">
                    <a:pos x="4" y="30"/>
                  </a:cxn>
                  <a:cxn ang="0">
                    <a:pos x="4" y="28"/>
                  </a:cxn>
                  <a:cxn ang="0">
                    <a:pos x="6" y="24"/>
                  </a:cxn>
                  <a:cxn ang="0">
                    <a:pos x="10" y="26"/>
                  </a:cxn>
                  <a:cxn ang="0">
                    <a:pos x="12" y="24"/>
                  </a:cxn>
                  <a:cxn ang="0">
                    <a:pos x="12" y="32"/>
                  </a:cxn>
                  <a:cxn ang="0">
                    <a:pos x="28" y="32"/>
                  </a:cxn>
                  <a:cxn ang="0">
                    <a:pos x="30" y="30"/>
                  </a:cxn>
                  <a:cxn ang="0">
                    <a:pos x="32" y="28"/>
                  </a:cxn>
                  <a:cxn ang="0">
                    <a:pos x="34" y="26"/>
                  </a:cxn>
                  <a:cxn ang="0">
                    <a:pos x="40" y="30"/>
                  </a:cxn>
                  <a:cxn ang="0">
                    <a:pos x="44" y="32"/>
                  </a:cxn>
                  <a:cxn ang="0">
                    <a:pos x="48" y="32"/>
                  </a:cxn>
                  <a:cxn ang="0">
                    <a:pos x="48" y="26"/>
                  </a:cxn>
                  <a:cxn ang="0">
                    <a:pos x="52" y="24"/>
                  </a:cxn>
                  <a:cxn ang="0">
                    <a:pos x="58" y="22"/>
                  </a:cxn>
                  <a:cxn ang="0">
                    <a:pos x="66" y="20"/>
                  </a:cxn>
                  <a:cxn ang="0">
                    <a:pos x="66" y="14"/>
                  </a:cxn>
                  <a:cxn ang="0">
                    <a:pos x="62" y="14"/>
                  </a:cxn>
                  <a:cxn ang="0">
                    <a:pos x="58" y="12"/>
                  </a:cxn>
                  <a:cxn ang="0">
                    <a:pos x="54" y="8"/>
                  </a:cxn>
                  <a:cxn ang="0">
                    <a:pos x="54" y="4"/>
                  </a:cxn>
                </a:cxnLst>
                <a:rect l="0" t="0" r="r" b="b"/>
                <a:pathLst>
                  <a:path w="66" h="32">
                    <a:moveTo>
                      <a:pt x="54" y="4"/>
                    </a:moveTo>
                    <a:lnTo>
                      <a:pt x="48" y="2"/>
                    </a:lnTo>
                    <a:lnTo>
                      <a:pt x="38" y="0"/>
                    </a:lnTo>
                    <a:lnTo>
                      <a:pt x="28" y="0"/>
                    </a:lnTo>
                    <a:lnTo>
                      <a:pt x="18" y="2"/>
                    </a:lnTo>
                    <a:lnTo>
                      <a:pt x="20" y="2"/>
                    </a:lnTo>
                    <a:lnTo>
                      <a:pt x="20" y="0"/>
                    </a:lnTo>
                    <a:lnTo>
                      <a:pt x="18" y="2"/>
                    </a:lnTo>
                    <a:lnTo>
                      <a:pt x="16" y="4"/>
                    </a:lnTo>
                    <a:lnTo>
                      <a:pt x="14" y="8"/>
                    </a:lnTo>
                    <a:lnTo>
                      <a:pt x="10" y="10"/>
                    </a:lnTo>
                    <a:lnTo>
                      <a:pt x="6" y="14"/>
                    </a:lnTo>
                    <a:lnTo>
                      <a:pt x="0" y="22"/>
                    </a:lnTo>
                    <a:lnTo>
                      <a:pt x="0" y="30"/>
                    </a:lnTo>
                    <a:lnTo>
                      <a:pt x="4" y="30"/>
                    </a:lnTo>
                    <a:lnTo>
                      <a:pt x="4" y="28"/>
                    </a:lnTo>
                    <a:lnTo>
                      <a:pt x="6" y="24"/>
                    </a:lnTo>
                    <a:lnTo>
                      <a:pt x="10" y="26"/>
                    </a:lnTo>
                    <a:lnTo>
                      <a:pt x="12" y="24"/>
                    </a:lnTo>
                    <a:lnTo>
                      <a:pt x="12" y="32"/>
                    </a:lnTo>
                    <a:lnTo>
                      <a:pt x="28" y="32"/>
                    </a:lnTo>
                    <a:lnTo>
                      <a:pt x="30" y="30"/>
                    </a:lnTo>
                    <a:lnTo>
                      <a:pt x="32" y="28"/>
                    </a:lnTo>
                    <a:lnTo>
                      <a:pt x="34" y="26"/>
                    </a:lnTo>
                    <a:lnTo>
                      <a:pt x="40" y="30"/>
                    </a:lnTo>
                    <a:lnTo>
                      <a:pt x="44" y="32"/>
                    </a:lnTo>
                    <a:lnTo>
                      <a:pt x="48" y="32"/>
                    </a:lnTo>
                    <a:lnTo>
                      <a:pt x="48" y="26"/>
                    </a:lnTo>
                    <a:lnTo>
                      <a:pt x="52" y="24"/>
                    </a:lnTo>
                    <a:lnTo>
                      <a:pt x="58" y="22"/>
                    </a:lnTo>
                    <a:lnTo>
                      <a:pt x="66" y="20"/>
                    </a:lnTo>
                    <a:lnTo>
                      <a:pt x="66" y="14"/>
                    </a:lnTo>
                    <a:lnTo>
                      <a:pt x="62" y="14"/>
                    </a:lnTo>
                    <a:lnTo>
                      <a:pt x="58" y="12"/>
                    </a:lnTo>
                    <a:lnTo>
                      <a:pt x="54" y="8"/>
                    </a:lnTo>
                    <a:lnTo>
                      <a:pt x="54"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1" name="Freeform 156"/>
              <p:cNvSpPr>
                <a:spLocks/>
              </p:cNvSpPr>
              <p:nvPr/>
            </p:nvSpPr>
            <p:spPr bwMode="auto">
              <a:xfrm>
                <a:off x="4211713" y="2314784"/>
                <a:ext cx="181673" cy="76494"/>
              </a:xfrm>
              <a:custGeom>
                <a:avLst/>
                <a:gdLst/>
                <a:ahLst/>
                <a:cxnLst>
                  <a:cxn ang="0">
                    <a:pos x="60" y="8"/>
                  </a:cxn>
                  <a:cxn ang="0">
                    <a:pos x="68" y="8"/>
                  </a:cxn>
                  <a:cxn ang="0">
                    <a:pos x="74" y="6"/>
                  </a:cxn>
                  <a:cxn ang="0">
                    <a:pos x="76" y="4"/>
                  </a:cxn>
                  <a:cxn ang="0">
                    <a:pos x="80" y="2"/>
                  </a:cxn>
                  <a:cxn ang="0">
                    <a:pos x="84" y="0"/>
                  </a:cxn>
                  <a:cxn ang="0">
                    <a:pos x="90" y="2"/>
                  </a:cxn>
                  <a:cxn ang="0">
                    <a:pos x="96" y="4"/>
                  </a:cxn>
                  <a:cxn ang="0">
                    <a:pos x="102" y="6"/>
                  </a:cxn>
                  <a:cxn ang="0">
                    <a:pos x="108" y="6"/>
                  </a:cxn>
                  <a:cxn ang="0">
                    <a:pos x="110" y="14"/>
                  </a:cxn>
                  <a:cxn ang="0">
                    <a:pos x="114" y="18"/>
                  </a:cxn>
                  <a:cxn ang="0">
                    <a:pos x="108" y="24"/>
                  </a:cxn>
                  <a:cxn ang="0">
                    <a:pos x="106" y="32"/>
                  </a:cxn>
                  <a:cxn ang="0">
                    <a:pos x="102" y="40"/>
                  </a:cxn>
                  <a:cxn ang="0">
                    <a:pos x="98" y="44"/>
                  </a:cxn>
                  <a:cxn ang="0">
                    <a:pos x="84" y="44"/>
                  </a:cxn>
                  <a:cxn ang="0">
                    <a:pos x="80" y="46"/>
                  </a:cxn>
                  <a:cxn ang="0">
                    <a:pos x="78" y="48"/>
                  </a:cxn>
                  <a:cxn ang="0">
                    <a:pos x="70" y="48"/>
                  </a:cxn>
                  <a:cxn ang="0">
                    <a:pos x="56" y="46"/>
                  </a:cxn>
                  <a:cxn ang="0">
                    <a:pos x="46" y="42"/>
                  </a:cxn>
                  <a:cxn ang="0">
                    <a:pos x="38" y="40"/>
                  </a:cxn>
                  <a:cxn ang="0">
                    <a:pos x="28" y="38"/>
                  </a:cxn>
                  <a:cxn ang="0">
                    <a:pos x="24" y="38"/>
                  </a:cxn>
                  <a:cxn ang="0">
                    <a:pos x="24" y="40"/>
                  </a:cxn>
                  <a:cxn ang="0">
                    <a:pos x="12" y="40"/>
                  </a:cxn>
                  <a:cxn ang="0">
                    <a:pos x="8" y="40"/>
                  </a:cxn>
                  <a:cxn ang="0">
                    <a:pos x="4" y="38"/>
                  </a:cxn>
                  <a:cxn ang="0">
                    <a:pos x="0" y="34"/>
                  </a:cxn>
                  <a:cxn ang="0">
                    <a:pos x="0" y="30"/>
                  </a:cxn>
                  <a:cxn ang="0">
                    <a:pos x="6" y="30"/>
                  </a:cxn>
                  <a:cxn ang="0">
                    <a:pos x="20" y="30"/>
                  </a:cxn>
                  <a:cxn ang="0">
                    <a:pos x="26" y="30"/>
                  </a:cxn>
                  <a:cxn ang="0">
                    <a:pos x="34" y="26"/>
                  </a:cxn>
                  <a:cxn ang="0">
                    <a:pos x="50" y="26"/>
                  </a:cxn>
                  <a:cxn ang="0">
                    <a:pos x="50" y="24"/>
                  </a:cxn>
                  <a:cxn ang="0">
                    <a:pos x="48" y="20"/>
                  </a:cxn>
                  <a:cxn ang="0">
                    <a:pos x="50" y="14"/>
                  </a:cxn>
                  <a:cxn ang="0">
                    <a:pos x="54" y="12"/>
                  </a:cxn>
                  <a:cxn ang="0">
                    <a:pos x="58" y="8"/>
                  </a:cxn>
                  <a:cxn ang="0">
                    <a:pos x="62" y="6"/>
                  </a:cxn>
                  <a:cxn ang="0">
                    <a:pos x="60" y="8"/>
                  </a:cxn>
                </a:cxnLst>
                <a:rect l="0" t="0" r="r" b="b"/>
                <a:pathLst>
                  <a:path w="114" h="48">
                    <a:moveTo>
                      <a:pt x="60" y="8"/>
                    </a:moveTo>
                    <a:lnTo>
                      <a:pt x="68" y="8"/>
                    </a:lnTo>
                    <a:lnTo>
                      <a:pt x="74" y="6"/>
                    </a:lnTo>
                    <a:lnTo>
                      <a:pt x="76" y="4"/>
                    </a:lnTo>
                    <a:lnTo>
                      <a:pt x="80" y="2"/>
                    </a:lnTo>
                    <a:lnTo>
                      <a:pt x="84" y="0"/>
                    </a:lnTo>
                    <a:lnTo>
                      <a:pt x="90" y="2"/>
                    </a:lnTo>
                    <a:lnTo>
                      <a:pt x="96" y="4"/>
                    </a:lnTo>
                    <a:lnTo>
                      <a:pt x="102" y="6"/>
                    </a:lnTo>
                    <a:lnTo>
                      <a:pt x="108" y="6"/>
                    </a:lnTo>
                    <a:lnTo>
                      <a:pt x="110" y="14"/>
                    </a:lnTo>
                    <a:lnTo>
                      <a:pt x="114" y="18"/>
                    </a:lnTo>
                    <a:lnTo>
                      <a:pt x="108" y="24"/>
                    </a:lnTo>
                    <a:lnTo>
                      <a:pt x="106" y="32"/>
                    </a:lnTo>
                    <a:lnTo>
                      <a:pt x="102" y="40"/>
                    </a:lnTo>
                    <a:lnTo>
                      <a:pt x="98" y="44"/>
                    </a:lnTo>
                    <a:lnTo>
                      <a:pt x="84" y="44"/>
                    </a:lnTo>
                    <a:lnTo>
                      <a:pt x="80" y="46"/>
                    </a:lnTo>
                    <a:lnTo>
                      <a:pt x="78" y="48"/>
                    </a:lnTo>
                    <a:lnTo>
                      <a:pt x="70" y="48"/>
                    </a:lnTo>
                    <a:lnTo>
                      <a:pt x="56" y="46"/>
                    </a:lnTo>
                    <a:lnTo>
                      <a:pt x="46" y="42"/>
                    </a:lnTo>
                    <a:lnTo>
                      <a:pt x="38" y="40"/>
                    </a:lnTo>
                    <a:lnTo>
                      <a:pt x="28" y="38"/>
                    </a:lnTo>
                    <a:lnTo>
                      <a:pt x="24" y="38"/>
                    </a:lnTo>
                    <a:lnTo>
                      <a:pt x="24" y="40"/>
                    </a:lnTo>
                    <a:lnTo>
                      <a:pt x="12" y="40"/>
                    </a:lnTo>
                    <a:lnTo>
                      <a:pt x="8" y="40"/>
                    </a:lnTo>
                    <a:lnTo>
                      <a:pt x="4" y="38"/>
                    </a:lnTo>
                    <a:lnTo>
                      <a:pt x="0" y="34"/>
                    </a:lnTo>
                    <a:lnTo>
                      <a:pt x="0" y="30"/>
                    </a:lnTo>
                    <a:lnTo>
                      <a:pt x="6" y="30"/>
                    </a:lnTo>
                    <a:lnTo>
                      <a:pt x="20" y="30"/>
                    </a:lnTo>
                    <a:lnTo>
                      <a:pt x="26" y="30"/>
                    </a:lnTo>
                    <a:lnTo>
                      <a:pt x="34" y="26"/>
                    </a:lnTo>
                    <a:lnTo>
                      <a:pt x="50" y="26"/>
                    </a:lnTo>
                    <a:lnTo>
                      <a:pt x="50" y="24"/>
                    </a:lnTo>
                    <a:lnTo>
                      <a:pt x="48" y="20"/>
                    </a:lnTo>
                    <a:lnTo>
                      <a:pt x="50" y="14"/>
                    </a:lnTo>
                    <a:lnTo>
                      <a:pt x="54" y="12"/>
                    </a:lnTo>
                    <a:lnTo>
                      <a:pt x="58" y="8"/>
                    </a:lnTo>
                    <a:lnTo>
                      <a:pt x="62" y="6"/>
                    </a:lnTo>
                    <a:lnTo>
                      <a:pt x="60"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2" name="Freeform 157"/>
              <p:cNvSpPr>
                <a:spLocks/>
              </p:cNvSpPr>
              <p:nvPr/>
            </p:nvSpPr>
            <p:spPr bwMode="auto">
              <a:xfrm>
                <a:off x="4141594" y="2375342"/>
                <a:ext cx="312350" cy="277290"/>
              </a:xfrm>
              <a:custGeom>
                <a:avLst/>
                <a:gdLst/>
                <a:ahLst/>
                <a:cxnLst>
                  <a:cxn ang="0">
                    <a:pos x="12" y="56"/>
                  </a:cxn>
                  <a:cxn ang="0">
                    <a:pos x="0" y="38"/>
                  </a:cxn>
                  <a:cxn ang="0">
                    <a:pos x="8" y="30"/>
                  </a:cxn>
                  <a:cxn ang="0">
                    <a:pos x="4" y="26"/>
                  </a:cxn>
                  <a:cxn ang="0">
                    <a:pos x="2" y="20"/>
                  </a:cxn>
                  <a:cxn ang="0">
                    <a:pos x="20" y="18"/>
                  </a:cxn>
                  <a:cxn ang="0">
                    <a:pos x="24" y="14"/>
                  </a:cxn>
                  <a:cxn ang="0">
                    <a:pos x="34" y="20"/>
                  </a:cxn>
                  <a:cxn ang="0">
                    <a:pos x="38" y="14"/>
                  </a:cxn>
                  <a:cxn ang="0">
                    <a:pos x="48" y="10"/>
                  </a:cxn>
                  <a:cxn ang="0">
                    <a:pos x="56" y="2"/>
                  </a:cxn>
                  <a:cxn ang="0">
                    <a:pos x="68" y="0"/>
                  </a:cxn>
                  <a:cxn ang="0">
                    <a:pos x="80" y="0"/>
                  </a:cxn>
                  <a:cxn ang="0">
                    <a:pos x="102" y="8"/>
                  </a:cxn>
                  <a:cxn ang="0">
                    <a:pos x="94" y="26"/>
                  </a:cxn>
                  <a:cxn ang="0">
                    <a:pos x="92" y="34"/>
                  </a:cxn>
                  <a:cxn ang="0">
                    <a:pos x="90" y="48"/>
                  </a:cxn>
                  <a:cxn ang="0">
                    <a:pos x="94" y="56"/>
                  </a:cxn>
                  <a:cxn ang="0">
                    <a:pos x="112" y="66"/>
                  </a:cxn>
                  <a:cxn ang="0">
                    <a:pos x="122" y="72"/>
                  </a:cxn>
                  <a:cxn ang="0">
                    <a:pos x="128" y="86"/>
                  </a:cxn>
                  <a:cxn ang="0">
                    <a:pos x="138" y="96"/>
                  </a:cxn>
                  <a:cxn ang="0">
                    <a:pos x="146" y="98"/>
                  </a:cxn>
                  <a:cxn ang="0">
                    <a:pos x="150" y="100"/>
                  </a:cxn>
                  <a:cxn ang="0">
                    <a:pos x="158" y="110"/>
                  </a:cxn>
                  <a:cxn ang="0">
                    <a:pos x="184" y="122"/>
                  </a:cxn>
                  <a:cxn ang="0">
                    <a:pos x="196" y="132"/>
                  </a:cxn>
                  <a:cxn ang="0">
                    <a:pos x="184" y="132"/>
                  </a:cxn>
                  <a:cxn ang="0">
                    <a:pos x="174" y="126"/>
                  </a:cxn>
                  <a:cxn ang="0">
                    <a:pos x="162" y="128"/>
                  </a:cxn>
                  <a:cxn ang="0">
                    <a:pos x="162" y="136"/>
                  </a:cxn>
                  <a:cxn ang="0">
                    <a:pos x="168" y="142"/>
                  </a:cxn>
                  <a:cxn ang="0">
                    <a:pos x="174" y="148"/>
                  </a:cxn>
                  <a:cxn ang="0">
                    <a:pos x="174" y="154"/>
                  </a:cxn>
                  <a:cxn ang="0">
                    <a:pos x="164" y="154"/>
                  </a:cxn>
                  <a:cxn ang="0">
                    <a:pos x="164" y="166"/>
                  </a:cxn>
                  <a:cxn ang="0">
                    <a:pos x="156" y="174"/>
                  </a:cxn>
                  <a:cxn ang="0">
                    <a:pos x="150" y="168"/>
                  </a:cxn>
                  <a:cxn ang="0">
                    <a:pos x="156" y="158"/>
                  </a:cxn>
                  <a:cxn ang="0">
                    <a:pos x="156" y="146"/>
                  </a:cxn>
                  <a:cxn ang="0">
                    <a:pos x="150" y="136"/>
                  </a:cxn>
                  <a:cxn ang="0">
                    <a:pos x="136" y="128"/>
                  </a:cxn>
                  <a:cxn ang="0">
                    <a:pos x="114" y="112"/>
                  </a:cxn>
                  <a:cxn ang="0">
                    <a:pos x="78" y="90"/>
                  </a:cxn>
                  <a:cxn ang="0">
                    <a:pos x="60" y="68"/>
                  </a:cxn>
                  <a:cxn ang="0">
                    <a:pos x="44" y="52"/>
                  </a:cxn>
                  <a:cxn ang="0">
                    <a:pos x="34" y="50"/>
                  </a:cxn>
                  <a:cxn ang="0">
                    <a:pos x="26" y="58"/>
                  </a:cxn>
                  <a:cxn ang="0">
                    <a:pos x="18" y="60"/>
                  </a:cxn>
                </a:cxnLst>
                <a:rect l="0" t="0" r="r" b="b"/>
                <a:pathLst>
                  <a:path w="196" h="174">
                    <a:moveTo>
                      <a:pt x="18" y="60"/>
                    </a:moveTo>
                    <a:lnTo>
                      <a:pt x="12" y="56"/>
                    </a:lnTo>
                    <a:lnTo>
                      <a:pt x="8" y="50"/>
                    </a:lnTo>
                    <a:lnTo>
                      <a:pt x="0" y="38"/>
                    </a:lnTo>
                    <a:lnTo>
                      <a:pt x="8" y="32"/>
                    </a:lnTo>
                    <a:lnTo>
                      <a:pt x="8" y="30"/>
                    </a:lnTo>
                    <a:lnTo>
                      <a:pt x="6" y="28"/>
                    </a:lnTo>
                    <a:lnTo>
                      <a:pt x="4" y="26"/>
                    </a:lnTo>
                    <a:lnTo>
                      <a:pt x="4" y="24"/>
                    </a:lnTo>
                    <a:lnTo>
                      <a:pt x="2" y="20"/>
                    </a:lnTo>
                    <a:lnTo>
                      <a:pt x="18" y="20"/>
                    </a:lnTo>
                    <a:lnTo>
                      <a:pt x="20" y="18"/>
                    </a:lnTo>
                    <a:lnTo>
                      <a:pt x="22" y="16"/>
                    </a:lnTo>
                    <a:lnTo>
                      <a:pt x="24" y="14"/>
                    </a:lnTo>
                    <a:lnTo>
                      <a:pt x="30" y="18"/>
                    </a:lnTo>
                    <a:lnTo>
                      <a:pt x="34" y="20"/>
                    </a:lnTo>
                    <a:lnTo>
                      <a:pt x="38" y="20"/>
                    </a:lnTo>
                    <a:lnTo>
                      <a:pt x="38" y="14"/>
                    </a:lnTo>
                    <a:lnTo>
                      <a:pt x="42" y="12"/>
                    </a:lnTo>
                    <a:lnTo>
                      <a:pt x="48" y="10"/>
                    </a:lnTo>
                    <a:lnTo>
                      <a:pt x="56" y="8"/>
                    </a:lnTo>
                    <a:lnTo>
                      <a:pt x="56" y="2"/>
                    </a:lnTo>
                    <a:lnTo>
                      <a:pt x="68" y="2"/>
                    </a:lnTo>
                    <a:lnTo>
                      <a:pt x="68" y="0"/>
                    </a:lnTo>
                    <a:lnTo>
                      <a:pt x="72" y="0"/>
                    </a:lnTo>
                    <a:lnTo>
                      <a:pt x="80" y="0"/>
                    </a:lnTo>
                    <a:lnTo>
                      <a:pt x="86" y="4"/>
                    </a:lnTo>
                    <a:lnTo>
                      <a:pt x="102" y="8"/>
                    </a:lnTo>
                    <a:lnTo>
                      <a:pt x="102" y="18"/>
                    </a:lnTo>
                    <a:lnTo>
                      <a:pt x="94" y="26"/>
                    </a:lnTo>
                    <a:lnTo>
                      <a:pt x="92" y="30"/>
                    </a:lnTo>
                    <a:lnTo>
                      <a:pt x="92" y="34"/>
                    </a:lnTo>
                    <a:lnTo>
                      <a:pt x="90" y="40"/>
                    </a:lnTo>
                    <a:lnTo>
                      <a:pt x="90" y="48"/>
                    </a:lnTo>
                    <a:lnTo>
                      <a:pt x="90" y="52"/>
                    </a:lnTo>
                    <a:lnTo>
                      <a:pt x="94" y="56"/>
                    </a:lnTo>
                    <a:lnTo>
                      <a:pt x="102" y="62"/>
                    </a:lnTo>
                    <a:lnTo>
                      <a:pt x="112" y="66"/>
                    </a:lnTo>
                    <a:lnTo>
                      <a:pt x="116" y="68"/>
                    </a:lnTo>
                    <a:lnTo>
                      <a:pt x="122" y="72"/>
                    </a:lnTo>
                    <a:lnTo>
                      <a:pt x="126" y="78"/>
                    </a:lnTo>
                    <a:lnTo>
                      <a:pt x="128" y="86"/>
                    </a:lnTo>
                    <a:lnTo>
                      <a:pt x="132" y="92"/>
                    </a:lnTo>
                    <a:lnTo>
                      <a:pt x="138" y="96"/>
                    </a:lnTo>
                    <a:lnTo>
                      <a:pt x="144" y="98"/>
                    </a:lnTo>
                    <a:lnTo>
                      <a:pt x="146" y="98"/>
                    </a:lnTo>
                    <a:lnTo>
                      <a:pt x="148" y="96"/>
                    </a:lnTo>
                    <a:lnTo>
                      <a:pt x="150" y="100"/>
                    </a:lnTo>
                    <a:lnTo>
                      <a:pt x="154" y="106"/>
                    </a:lnTo>
                    <a:lnTo>
                      <a:pt x="158" y="110"/>
                    </a:lnTo>
                    <a:lnTo>
                      <a:pt x="170" y="116"/>
                    </a:lnTo>
                    <a:lnTo>
                      <a:pt x="184" y="122"/>
                    </a:lnTo>
                    <a:lnTo>
                      <a:pt x="190" y="128"/>
                    </a:lnTo>
                    <a:lnTo>
                      <a:pt x="196" y="132"/>
                    </a:lnTo>
                    <a:lnTo>
                      <a:pt x="190" y="134"/>
                    </a:lnTo>
                    <a:lnTo>
                      <a:pt x="184" y="132"/>
                    </a:lnTo>
                    <a:lnTo>
                      <a:pt x="180" y="130"/>
                    </a:lnTo>
                    <a:lnTo>
                      <a:pt x="174" y="126"/>
                    </a:lnTo>
                    <a:lnTo>
                      <a:pt x="168" y="126"/>
                    </a:lnTo>
                    <a:lnTo>
                      <a:pt x="162" y="128"/>
                    </a:lnTo>
                    <a:lnTo>
                      <a:pt x="162" y="132"/>
                    </a:lnTo>
                    <a:lnTo>
                      <a:pt x="162" y="136"/>
                    </a:lnTo>
                    <a:lnTo>
                      <a:pt x="164" y="138"/>
                    </a:lnTo>
                    <a:lnTo>
                      <a:pt x="168" y="142"/>
                    </a:lnTo>
                    <a:lnTo>
                      <a:pt x="172" y="146"/>
                    </a:lnTo>
                    <a:lnTo>
                      <a:pt x="174" y="148"/>
                    </a:lnTo>
                    <a:lnTo>
                      <a:pt x="174" y="150"/>
                    </a:lnTo>
                    <a:lnTo>
                      <a:pt x="174" y="154"/>
                    </a:lnTo>
                    <a:lnTo>
                      <a:pt x="172" y="156"/>
                    </a:lnTo>
                    <a:lnTo>
                      <a:pt x="164" y="154"/>
                    </a:lnTo>
                    <a:lnTo>
                      <a:pt x="164" y="162"/>
                    </a:lnTo>
                    <a:lnTo>
                      <a:pt x="164" y="166"/>
                    </a:lnTo>
                    <a:lnTo>
                      <a:pt x="160" y="170"/>
                    </a:lnTo>
                    <a:lnTo>
                      <a:pt x="156" y="174"/>
                    </a:lnTo>
                    <a:lnTo>
                      <a:pt x="150" y="174"/>
                    </a:lnTo>
                    <a:lnTo>
                      <a:pt x="150" y="168"/>
                    </a:lnTo>
                    <a:lnTo>
                      <a:pt x="154" y="162"/>
                    </a:lnTo>
                    <a:lnTo>
                      <a:pt x="156" y="158"/>
                    </a:lnTo>
                    <a:lnTo>
                      <a:pt x="156" y="152"/>
                    </a:lnTo>
                    <a:lnTo>
                      <a:pt x="156" y="146"/>
                    </a:lnTo>
                    <a:lnTo>
                      <a:pt x="154" y="142"/>
                    </a:lnTo>
                    <a:lnTo>
                      <a:pt x="150" y="136"/>
                    </a:lnTo>
                    <a:lnTo>
                      <a:pt x="144" y="132"/>
                    </a:lnTo>
                    <a:lnTo>
                      <a:pt x="136" y="128"/>
                    </a:lnTo>
                    <a:lnTo>
                      <a:pt x="126" y="120"/>
                    </a:lnTo>
                    <a:lnTo>
                      <a:pt x="114" y="112"/>
                    </a:lnTo>
                    <a:lnTo>
                      <a:pt x="90" y="98"/>
                    </a:lnTo>
                    <a:lnTo>
                      <a:pt x="78" y="90"/>
                    </a:lnTo>
                    <a:lnTo>
                      <a:pt x="68" y="80"/>
                    </a:lnTo>
                    <a:lnTo>
                      <a:pt x="60" y="68"/>
                    </a:lnTo>
                    <a:lnTo>
                      <a:pt x="56" y="54"/>
                    </a:lnTo>
                    <a:lnTo>
                      <a:pt x="44" y="52"/>
                    </a:lnTo>
                    <a:lnTo>
                      <a:pt x="38" y="48"/>
                    </a:lnTo>
                    <a:lnTo>
                      <a:pt x="34" y="50"/>
                    </a:lnTo>
                    <a:lnTo>
                      <a:pt x="30" y="54"/>
                    </a:lnTo>
                    <a:lnTo>
                      <a:pt x="26" y="58"/>
                    </a:lnTo>
                    <a:lnTo>
                      <a:pt x="20" y="60"/>
                    </a:lnTo>
                    <a:lnTo>
                      <a:pt x="18" y="6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3" name="Freeform 158"/>
              <p:cNvSpPr>
                <a:spLocks/>
              </p:cNvSpPr>
              <p:nvPr/>
            </p:nvSpPr>
            <p:spPr bwMode="auto">
              <a:xfrm>
                <a:off x="4300956" y="2381716"/>
                <a:ext cx="253386" cy="181673"/>
              </a:xfrm>
              <a:custGeom>
                <a:avLst/>
                <a:gdLst/>
                <a:ahLst/>
                <a:cxnLst>
                  <a:cxn ang="0">
                    <a:pos x="42" y="2"/>
                  </a:cxn>
                  <a:cxn ang="0">
                    <a:pos x="24" y="4"/>
                  </a:cxn>
                  <a:cxn ang="0">
                    <a:pos x="14" y="6"/>
                  </a:cxn>
                  <a:cxn ang="0">
                    <a:pos x="0" y="4"/>
                  </a:cxn>
                  <a:cxn ang="0">
                    <a:pos x="6" y="20"/>
                  </a:cxn>
                  <a:cxn ang="0">
                    <a:pos x="12" y="34"/>
                  </a:cxn>
                  <a:cxn ang="0">
                    <a:pos x="20" y="32"/>
                  </a:cxn>
                  <a:cxn ang="0">
                    <a:pos x="32" y="46"/>
                  </a:cxn>
                  <a:cxn ang="0">
                    <a:pos x="44" y="62"/>
                  </a:cxn>
                  <a:cxn ang="0">
                    <a:pos x="52" y="62"/>
                  </a:cxn>
                  <a:cxn ang="0">
                    <a:pos x="62" y="62"/>
                  </a:cxn>
                  <a:cxn ang="0">
                    <a:pos x="84" y="74"/>
                  </a:cxn>
                  <a:cxn ang="0">
                    <a:pos x="102" y="90"/>
                  </a:cxn>
                  <a:cxn ang="0">
                    <a:pos x="104" y="84"/>
                  </a:cxn>
                  <a:cxn ang="0">
                    <a:pos x="108" y="82"/>
                  </a:cxn>
                  <a:cxn ang="0">
                    <a:pos x="114" y="84"/>
                  </a:cxn>
                  <a:cxn ang="0">
                    <a:pos x="120" y="98"/>
                  </a:cxn>
                  <a:cxn ang="0">
                    <a:pos x="124" y="112"/>
                  </a:cxn>
                  <a:cxn ang="0">
                    <a:pos x="132" y="114"/>
                  </a:cxn>
                  <a:cxn ang="0">
                    <a:pos x="150" y="110"/>
                  </a:cxn>
                  <a:cxn ang="0">
                    <a:pos x="159" y="106"/>
                  </a:cxn>
                  <a:cxn ang="0">
                    <a:pos x="159" y="92"/>
                  </a:cxn>
                  <a:cxn ang="0">
                    <a:pos x="152" y="88"/>
                  </a:cxn>
                  <a:cxn ang="0">
                    <a:pos x="152" y="76"/>
                  </a:cxn>
                  <a:cxn ang="0">
                    <a:pos x="152" y="62"/>
                  </a:cxn>
                  <a:cxn ang="0">
                    <a:pos x="150" y="54"/>
                  </a:cxn>
                  <a:cxn ang="0">
                    <a:pos x="144" y="46"/>
                  </a:cxn>
                  <a:cxn ang="0">
                    <a:pos x="130" y="38"/>
                  </a:cxn>
                  <a:cxn ang="0">
                    <a:pos x="126" y="30"/>
                  </a:cxn>
                  <a:cxn ang="0">
                    <a:pos x="120" y="28"/>
                  </a:cxn>
                  <a:cxn ang="0">
                    <a:pos x="116" y="22"/>
                  </a:cxn>
                  <a:cxn ang="0">
                    <a:pos x="106" y="16"/>
                  </a:cxn>
                  <a:cxn ang="0">
                    <a:pos x="100" y="10"/>
                  </a:cxn>
                  <a:cxn ang="0">
                    <a:pos x="84" y="18"/>
                  </a:cxn>
                  <a:cxn ang="0">
                    <a:pos x="72" y="20"/>
                  </a:cxn>
                  <a:cxn ang="0">
                    <a:pos x="60" y="12"/>
                  </a:cxn>
                  <a:cxn ang="0">
                    <a:pos x="44" y="2"/>
                  </a:cxn>
                </a:cxnLst>
                <a:rect l="0" t="0" r="r" b="b"/>
                <a:pathLst>
                  <a:path w="159" h="114">
                    <a:moveTo>
                      <a:pt x="44" y="0"/>
                    </a:moveTo>
                    <a:lnTo>
                      <a:pt x="42" y="2"/>
                    </a:lnTo>
                    <a:lnTo>
                      <a:pt x="28" y="2"/>
                    </a:lnTo>
                    <a:lnTo>
                      <a:pt x="24" y="4"/>
                    </a:lnTo>
                    <a:lnTo>
                      <a:pt x="22" y="6"/>
                    </a:lnTo>
                    <a:lnTo>
                      <a:pt x="14" y="6"/>
                    </a:lnTo>
                    <a:lnTo>
                      <a:pt x="2" y="4"/>
                    </a:lnTo>
                    <a:lnTo>
                      <a:pt x="0" y="4"/>
                    </a:lnTo>
                    <a:lnTo>
                      <a:pt x="2" y="14"/>
                    </a:lnTo>
                    <a:lnTo>
                      <a:pt x="6" y="20"/>
                    </a:lnTo>
                    <a:lnTo>
                      <a:pt x="8" y="28"/>
                    </a:lnTo>
                    <a:lnTo>
                      <a:pt x="12" y="34"/>
                    </a:lnTo>
                    <a:lnTo>
                      <a:pt x="18" y="38"/>
                    </a:lnTo>
                    <a:lnTo>
                      <a:pt x="20" y="32"/>
                    </a:lnTo>
                    <a:lnTo>
                      <a:pt x="24" y="26"/>
                    </a:lnTo>
                    <a:lnTo>
                      <a:pt x="32" y="46"/>
                    </a:lnTo>
                    <a:lnTo>
                      <a:pt x="38" y="54"/>
                    </a:lnTo>
                    <a:lnTo>
                      <a:pt x="44" y="62"/>
                    </a:lnTo>
                    <a:lnTo>
                      <a:pt x="48" y="62"/>
                    </a:lnTo>
                    <a:lnTo>
                      <a:pt x="52" y="62"/>
                    </a:lnTo>
                    <a:lnTo>
                      <a:pt x="58" y="62"/>
                    </a:lnTo>
                    <a:lnTo>
                      <a:pt x="62" y="62"/>
                    </a:lnTo>
                    <a:lnTo>
                      <a:pt x="72" y="66"/>
                    </a:lnTo>
                    <a:lnTo>
                      <a:pt x="84" y="74"/>
                    </a:lnTo>
                    <a:lnTo>
                      <a:pt x="94" y="80"/>
                    </a:lnTo>
                    <a:lnTo>
                      <a:pt x="102" y="90"/>
                    </a:lnTo>
                    <a:lnTo>
                      <a:pt x="102" y="88"/>
                    </a:lnTo>
                    <a:lnTo>
                      <a:pt x="104" y="84"/>
                    </a:lnTo>
                    <a:lnTo>
                      <a:pt x="104" y="82"/>
                    </a:lnTo>
                    <a:lnTo>
                      <a:pt x="108" y="82"/>
                    </a:lnTo>
                    <a:lnTo>
                      <a:pt x="112" y="82"/>
                    </a:lnTo>
                    <a:lnTo>
                      <a:pt x="114" y="84"/>
                    </a:lnTo>
                    <a:lnTo>
                      <a:pt x="120" y="90"/>
                    </a:lnTo>
                    <a:lnTo>
                      <a:pt x="120" y="98"/>
                    </a:lnTo>
                    <a:lnTo>
                      <a:pt x="120" y="106"/>
                    </a:lnTo>
                    <a:lnTo>
                      <a:pt x="124" y="112"/>
                    </a:lnTo>
                    <a:lnTo>
                      <a:pt x="128" y="112"/>
                    </a:lnTo>
                    <a:lnTo>
                      <a:pt x="132" y="114"/>
                    </a:lnTo>
                    <a:lnTo>
                      <a:pt x="140" y="112"/>
                    </a:lnTo>
                    <a:lnTo>
                      <a:pt x="150" y="110"/>
                    </a:lnTo>
                    <a:lnTo>
                      <a:pt x="157" y="108"/>
                    </a:lnTo>
                    <a:lnTo>
                      <a:pt x="159" y="106"/>
                    </a:lnTo>
                    <a:lnTo>
                      <a:pt x="159" y="102"/>
                    </a:lnTo>
                    <a:lnTo>
                      <a:pt x="159" y="92"/>
                    </a:lnTo>
                    <a:lnTo>
                      <a:pt x="155" y="90"/>
                    </a:lnTo>
                    <a:lnTo>
                      <a:pt x="152" y="88"/>
                    </a:lnTo>
                    <a:lnTo>
                      <a:pt x="150" y="84"/>
                    </a:lnTo>
                    <a:lnTo>
                      <a:pt x="152" y="76"/>
                    </a:lnTo>
                    <a:lnTo>
                      <a:pt x="157" y="68"/>
                    </a:lnTo>
                    <a:lnTo>
                      <a:pt x="152" y="62"/>
                    </a:lnTo>
                    <a:lnTo>
                      <a:pt x="150" y="56"/>
                    </a:lnTo>
                    <a:lnTo>
                      <a:pt x="150" y="54"/>
                    </a:lnTo>
                    <a:lnTo>
                      <a:pt x="150" y="50"/>
                    </a:lnTo>
                    <a:lnTo>
                      <a:pt x="144" y="46"/>
                    </a:lnTo>
                    <a:lnTo>
                      <a:pt x="136" y="42"/>
                    </a:lnTo>
                    <a:lnTo>
                      <a:pt x="130" y="38"/>
                    </a:lnTo>
                    <a:lnTo>
                      <a:pt x="128" y="34"/>
                    </a:lnTo>
                    <a:lnTo>
                      <a:pt x="126" y="30"/>
                    </a:lnTo>
                    <a:lnTo>
                      <a:pt x="122" y="28"/>
                    </a:lnTo>
                    <a:lnTo>
                      <a:pt x="120" y="28"/>
                    </a:lnTo>
                    <a:lnTo>
                      <a:pt x="120" y="24"/>
                    </a:lnTo>
                    <a:lnTo>
                      <a:pt x="116" y="22"/>
                    </a:lnTo>
                    <a:lnTo>
                      <a:pt x="114" y="16"/>
                    </a:lnTo>
                    <a:lnTo>
                      <a:pt x="106" y="16"/>
                    </a:lnTo>
                    <a:lnTo>
                      <a:pt x="104" y="14"/>
                    </a:lnTo>
                    <a:lnTo>
                      <a:pt x="100" y="10"/>
                    </a:lnTo>
                    <a:lnTo>
                      <a:pt x="90" y="16"/>
                    </a:lnTo>
                    <a:lnTo>
                      <a:pt x="84" y="18"/>
                    </a:lnTo>
                    <a:lnTo>
                      <a:pt x="76" y="20"/>
                    </a:lnTo>
                    <a:lnTo>
                      <a:pt x="72" y="20"/>
                    </a:lnTo>
                    <a:lnTo>
                      <a:pt x="66" y="18"/>
                    </a:lnTo>
                    <a:lnTo>
                      <a:pt x="60" y="12"/>
                    </a:lnTo>
                    <a:lnTo>
                      <a:pt x="52" y="6"/>
                    </a:lnTo>
                    <a:lnTo>
                      <a:pt x="44" y="2"/>
                    </a:lnTo>
                    <a:lnTo>
                      <a:pt x="4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4" name="Freeform 159"/>
              <p:cNvSpPr>
                <a:spLocks/>
              </p:cNvSpPr>
              <p:nvPr/>
            </p:nvSpPr>
            <p:spPr bwMode="auto">
              <a:xfrm>
                <a:off x="4371075" y="2327533"/>
                <a:ext cx="162550" cy="86056"/>
              </a:xfrm>
              <a:custGeom>
                <a:avLst/>
                <a:gdLst/>
                <a:ahLst/>
                <a:cxnLst>
                  <a:cxn ang="0">
                    <a:pos x="62" y="50"/>
                  </a:cxn>
                  <a:cxn ang="0">
                    <a:pos x="60" y="48"/>
                  </a:cxn>
                  <a:cxn ang="0">
                    <a:pos x="56" y="44"/>
                  </a:cxn>
                  <a:cxn ang="0">
                    <a:pos x="46" y="50"/>
                  </a:cxn>
                  <a:cxn ang="0">
                    <a:pos x="40" y="52"/>
                  </a:cxn>
                  <a:cxn ang="0">
                    <a:pos x="32" y="54"/>
                  </a:cxn>
                  <a:cxn ang="0">
                    <a:pos x="28" y="54"/>
                  </a:cxn>
                  <a:cxn ang="0">
                    <a:pos x="22" y="52"/>
                  </a:cxn>
                  <a:cxn ang="0">
                    <a:pos x="16" y="46"/>
                  </a:cxn>
                  <a:cxn ang="0">
                    <a:pos x="8" y="40"/>
                  </a:cxn>
                  <a:cxn ang="0">
                    <a:pos x="0" y="36"/>
                  </a:cxn>
                  <a:cxn ang="0">
                    <a:pos x="4" y="32"/>
                  </a:cxn>
                  <a:cxn ang="0">
                    <a:pos x="6" y="24"/>
                  </a:cxn>
                  <a:cxn ang="0">
                    <a:pos x="10" y="16"/>
                  </a:cxn>
                  <a:cxn ang="0">
                    <a:pos x="14" y="10"/>
                  </a:cxn>
                  <a:cxn ang="0">
                    <a:pos x="20" y="14"/>
                  </a:cxn>
                  <a:cxn ang="0">
                    <a:pos x="30" y="16"/>
                  </a:cxn>
                  <a:cxn ang="0">
                    <a:pos x="46" y="10"/>
                  </a:cxn>
                  <a:cxn ang="0">
                    <a:pos x="56" y="6"/>
                  </a:cxn>
                  <a:cxn ang="0">
                    <a:pos x="62" y="2"/>
                  </a:cxn>
                  <a:cxn ang="0">
                    <a:pos x="64" y="0"/>
                  </a:cxn>
                  <a:cxn ang="0">
                    <a:pos x="68" y="0"/>
                  </a:cxn>
                  <a:cxn ang="0">
                    <a:pos x="76" y="0"/>
                  </a:cxn>
                  <a:cxn ang="0">
                    <a:pos x="84" y="2"/>
                  </a:cxn>
                  <a:cxn ang="0">
                    <a:pos x="90" y="2"/>
                  </a:cxn>
                  <a:cxn ang="0">
                    <a:pos x="90" y="0"/>
                  </a:cxn>
                  <a:cxn ang="0">
                    <a:pos x="92" y="2"/>
                  </a:cxn>
                  <a:cxn ang="0">
                    <a:pos x="94" y="4"/>
                  </a:cxn>
                  <a:cxn ang="0">
                    <a:pos x="102" y="8"/>
                  </a:cxn>
                  <a:cxn ang="0">
                    <a:pos x="100" y="14"/>
                  </a:cxn>
                  <a:cxn ang="0">
                    <a:pos x="96" y="16"/>
                  </a:cxn>
                  <a:cxn ang="0">
                    <a:pos x="92" y="20"/>
                  </a:cxn>
                  <a:cxn ang="0">
                    <a:pos x="88" y="24"/>
                  </a:cxn>
                  <a:cxn ang="0">
                    <a:pos x="86" y="32"/>
                  </a:cxn>
                  <a:cxn ang="0">
                    <a:pos x="84" y="38"/>
                  </a:cxn>
                  <a:cxn ang="0">
                    <a:pos x="82" y="40"/>
                  </a:cxn>
                  <a:cxn ang="0">
                    <a:pos x="78" y="44"/>
                  </a:cxn>
                  <a:cxn ang="0">
                    <a:pos x="72" y="46"/>
                  </a:cxn>
                  <a:cxn ang="0">
                    <a:pos x="66" y="46"/>
                  </a:cxn>
                  <a:cxn ang="0">
                    <a:pos x="64" y="48"/>
                  </a:cxn>
                  <a:cxn ang="0">
                    <a:pos x="62" y="50"/>
                  </a:cxn>
                </a:cxnLst>
                <a:rect l="0" t="0" r="r" b="b"/>
                <a:pathLst>
                  <a:path w="102" h="54">
                    <a:moveTo>
                      <a:pt x="62" y="50"/>
                    </a:moveTo>
                    <a:lnTo>
                      <a:pt x="60" y="48"/>
                    </a:lnTo>
                    <a:lnTo>
                      <a:pt x="56" y="44"/>
                    </a:lnTo>
                    <a:lnTo>
                      <a:pt x="46" y="50"/>
                    </a:lnTo>
                    <a:lnTo>
                      <a:pt x="40" y="52"/>
                    </a:lnTo>
                    <a:lnTo>
                      <a:pt x="32" y="54"/>
                    </a:lnTo>
                    <a:lnTo>
                      <a:pt x="28" y="54"/>
                    </a:lnTo>
                    <a:lnTo>
                      <a:pt x="22" y="52"/>
                    </a:lnTo>
                    <a:lnTo>
                      <a:pt x="16" y="46"/>
                    </a:lnTo>
                    <a:lnTo>
                      <a:pt x="8" y="40"/>
                    </a:lnTo>
                    <a:lnTo>
                      <a:pt x="0" y="36"/>
                    </a:lnTo>
                    <a:lnTo>
                      <a:pt x="4" y="32"/>
                    </a:lnTo>
                    <a:lnTo>
                      <a:pt x="6" y="24"/>
                    </a:lnTo>
                    <a:lnTo>
                      <a:pt x="10" y="16"/>
                    </a:lnTo>
                    <a:lnTo>
                      <a:pt x="14" y="10"/>
                    </a:lnTo>
                    <a:lnTo>
                      <a:pt x="20" y="14"/>
                    </a:lnTo>
                    <a:lnTo>
                      <a:pt x="30" y="16"/>
                    </a:lnTo>
                    <a:lnTo>
                      <a:pt x="46" y="10"/>
                    </a:lnTo>
                    <a:lnTo>
                      <a:pt x="56" y="6"/>
                    </a:lnTo>
                    <a:lnTo>
                      <a:pt x="62" y="2"/>
                    </a:lnTo>
                    <a:lnTo>
                      <a:pt x="64" y="0"/>
                    </a:lnTo>
                    <a:lnTo>
                      <a:pt x="68" y="0"/>
                    </a:lnTo>
                    <a:lnTo>
                      <a:pt x="76" y="0"/>
                    </a:lnTo>
                    <a:lnTo>
                      <a:pt x="84" y="2"/>
                    </a:lnTo>
                    <a:lnTo>
                      <a:pt x="90" y="2"/>
                    </a:lnTo>
                    <a:lnTo>
                      <a:pt x="90" y="0"/>
                    </a:lnTo>
                    <a:lnTo>
                      <a:pt x="92" y="2"/>
                    </a:lnTo>
                    <a:lnTo>
                      <a:pt x="94" y="4"/>
                    </a:lnTo>
                    <a:lnTo>
                      <a:pt x="102" y="8"/>
                    </a:lnTo>
                    <a:lnTo>
                      <a:pt x="100" y="14"/>
                    </a:lnTo>
                    <a:lnTo>
                      <a:pt x="96" y="16"/>
                    </a:lnTo>
                    <a:lnTo>
                      <a:pt x="92" y="20"/>
                    </a:lnTo>
                    <a:lnTo>
                      <a:pt x="88" y="24"/>
                    </a:lnTo>
                    <a:lnTo>
                      <a:pt x="86" y="32"/>
                    </a:lnTo>
                    <a:lnTo>
                      <a:pt x="84" y="38"/>
                    </a:lnTo>
                    <a:lnTo>
                      <a:pt x="82" y="40"/>
                    </a:lnTo>
                    <a:lnTo>
                      <a:pt x="78" y="44"/>
                    </a:lnTo>
                    <a:lnTo>
                      <a:pt x="72" y="46"/>
                    </a:lnTo>
                    <a:lnTo>
                      <a:pt x="66" y="46"/>
                    </a:lnTo>
                    <a:lnTo>
                      <a:pt x="64" y="48"/>
                    </a:lnTo>
                    <a:lnTo>
                      <a:pt x="62" y="5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5" name="Freeform 160"/>
              <p:cNvSpPr>
                <a:spLocks/>
              </p:cNvSpPr>
              <p:nvPr/>
            </p:nvSpPr>
            <p:spPr bwMode="auto">
              <a:xfrm>
                <a:off x="4536812" y="2461397"/>
                <a:ext cx="151394" cy="89243"/>
              </a:xfrm>
              <a:custGeom>
                <a:avLst/>
                <a:gdLst/>
                <a:ahLst/>
                <a:cxnLst>
                  <a:cxn ang="0">
                    <a:pos x="11" y="52"/>
                  </a:cxn>
                  <a:cxn ang="0">
                    <a:pos x="11" y="42"/>
                  </a:cxn>
                  <a:cxn ang="0">
                    <a:pos x="7" y="40"/>
                  </a:cxn>
                  <a:cxn ang="0">
                    <a:pos x="4" y="38"/>
                  </a:cxn>
                  <a:cxn ang="0">
                    <a:pos x="2" y="34"/>
                  </a:cxn>
                  <a:cxn ang="0">
                    <a:pos x="4" y="26"/>
                  </a:cxn>
                  <a:cxn ang="0">
                    <a:pos x="9" y="18"/>
                  </a:cxn>
                  <a:cxn ang="0">
                    <a:pos x="4" y="12"/>
                  </a:cxn>
                  <a:cxn ang="0">
                    <a:pos x="2" y="6"/>
                  </a:cxn>
                  <a:cxn ang="0">
                    <a:pos x="0" y="4"/>
                  </a:cxn>
                  <a:cxn ang="0">
                    <a:pos x="0" y="2"/>
                  </a:cxn>
                  <a:cxn ang="0">
                    <a:pos x="0" y="0"/>
                  </a:cxn>
                  <a:cxn ang="0">
                    <a:pos x="2" y="0"/>
                  </a:cxn>
                  <a:cxn ang="0">
                    <a:pos x="4" y="2"/>
                  </a:cxn>
                  <a:cxn ang="0">
                    <a:pos x="7" y="4"/>
                  </a:cxn>
                  <a:cxn ang="0">
                    <a:pos x="13" y="6"/>
                  </a:cxn>
                  <a:cxn ang="0">
                    <a:pos x="17" y="6"/>
                  </a:cxn>
                  <a:cxn ang="0">
                    <a:pos x="23" y="6"/>
                  </a:cxn>
                  <a:cxn ang="0">
                    <a:pos x="27" y="8"/>
                  </a:cxn>
                  <a:cxn ang="0">
                    <a:pos x="51" y="8"/>
                  </a:cxn>
                  <a:cxn ang="0">
                    <a:pos x="57" y="8"/>
                  </a:cxn>
                  <a:cxn ang="0">
                    <a:pos x="61" y="4"/>
                  </a:cxn>
                  <a:cxn ang="0">
                    <a:pos x="65" y="2"/>
                  </a:cxn>
                  <a:cxn ang="0">
                    <a:pos x="73" y="0"/>
                  </a:cxn>
                  <a:cxn ang="0">
                    <a:pos x="77" y="0"/>
                  </a:cxn>
                  <a:cxn ang="0">
                    <a:pos x="83" y="2"/>
                  </a:cxn>
                  <a:cxn ang="0">
                    <a:pos x="93" y="8"/>
                  </a:cxn>
                  <a:cxn ang="0">
                    <a:pos x="91" y="14"/>
                  </a:cxn>
                  <a:cxn ang="0">
                    <a:pos x="91" y="24"/>
                  </a:cxn>
                  <a:cxn ang="0">
                    <a:pos x="91" y="32"/>
                  </a:cxn>
                  <a:cxn ang="0">
                    <a:pos x="95" y="40"/>
                  </a:cxn>
                  <a:cxn ang="0">
                    <a:pos x="77" y="42"/>
                  </a:cxn>
                  <a:cxn ang="0">
                    <a:pos x="69" y="44"/>
                  </a:cxn>
                  <a:cxn ang="0">
                    <a:pos x="67" y="46"/>
                  </a:cxn>
                  <a:cxn ang="0">
                    <a:pos x="65" y="48"/>
                  </a:cxn>
                  <a:cxn ang="0">
                    <a:pos x="63" y="50"/>
                  </a:cxn>
                  <a:cxn ang="0">
                    <a:pos x="61" y="54"/>
                  </a:cxn>
                  <a:cxn ang="0">
                    <a:pos x="57" y="54"/>
                  </a:cxn>
                  <a:cxn ang="0">
                    <a:pos x="55" y="56"/>
                  </a:cxn>
                  <a:cxn ang="0">
                    <a:pos x="53" y="56"/>
                  </a:cxn>
                  <a:cxn ang="0">
                    <a:pos x="47" y="56"/>
                  </a:cxn>
                  <a:cxn ang="0">
                    <a:pos x="43" y="54"/>
                  </a:cxn>
                  <a:cxn ang="0">
                    <a:pos x="39" y="52"/>
                  </a:cxn>
                  <a:cxn ang="0">
                    <a:pos x="35" y="50"/>
                  </a:cxn>
                  <a:cxn ang="0">
                    <a:pos x="29" y="52"/>
                  </a:cxn>
                  <a:cxn ang="0">
                    <a:pos x="23" y="54"/>
                  </a:cxn>
                  <a:cxn ang="0">
                    <a:pos x="17" y="54"/>
                  </a:cxn>
                  <a:cxn ang="0">
                    <a:pos x="11" y="54"/>
                  </a:cxn>
                  <a:cxn ang="0">
                    <a:pos x="11" y="52"/>
                  </a:cxn>
                </a:cxnLst>
                <a:rect l="0" t="0" r="r" b="b"/>
                <a:pathLst>
                  <a:path w="95" h="56">
                    <a:moveTo>
                      <a:pt x="11" y="52"/>
                    </a:moveTo>
                    <a:lnTo>
                      <a:pt x="11" y="42"/>
                    </a:lnTo>
                    <a:lnTo>
                      <a:pt x="7" y="40"/>
                    </a:lnTo>
                    <a:lnTo>
                      <a:pt x="4" y="38"/>
                    </a:lnTo>
                    <a:lnTo>
                      <a:pt x="2" y="34"/>
                    </a:lnTo>
                    <a:lnTo>
                      <a:pt x="4" y="26"/>
                    </a:lnTo>
                    <a:lnTo>
                      <a:pt x="9" y="18"/>
                    </a:lnTo>
                    <a:lnTo>
                      <a:pt x="4" y="12"/>
                    </a:lnTo>
                    <a:lnTo>
                      <a:pt x="2" y="6"/>
                    </a:lnTo>
                    <a:lnTo>
                      <a:pt x="0" y="4"/>
                    </a:lnTo>
                    <a:lnTo>
                      <a:pt x="0" y="2"/>
                    </a:lnTo>
                    <a:lnTo>
                      <a:pt x="0" y="0"/>
                    </a:lnTo>
                    <a:lnTo>
                      <a:pt x="2" y="0"/>
                    </a:lnTo>
                    <a:lnTo>
                      <a:pt x="4" y="2"/>
                    </a:lnTo>
                    <a:lnTo>
                      <a:pt x="7" y="4"/>
                    </a:lnTo>
                    <a:lnTo>
                      <a:pt x="13" y="6"/>
                    </a:lnTo>
                    <a:lnTo>
                      <a:pt x="17" y="6"/>
                    </a:lnTo>
                    <a:lnTo>
                      <a:pt x="23" y="6"/>
                    </a:lnTo>
                    <a:lnTo>
                      <a:pt x="27" y="8"/>
                    </a:lnTo>
                    <a:lnTo>
                      <a:pt x="51" y="8"/>
                    </a:lnTo>
                    <a:lnTo>
                      <a:pt x="57" y="8"/>
                    </a:lnTo>
                    <a:lnTo>
                      <a:pt x="61" y="4"/>
                    </a:lnTo>
                    <a:lnTo>
                      <a:pt x="65" y="2"/>
                    </a:lnTo>
                    <a:lnTo>
                      <a:pt x="73" y="0"/>
                    </a:lnTo>
                    <a:lnTo>
                      <a:pt x="77" y="0"/>
                    </a:lnTo>
                    <a:lnTo>
                      <a:pt x="83" y="2"/>
                    </a:lnTo>
                    <a:lnTo>
                      <a:pt x="93" y="8"/>
                    </a:lnTo>
                    <a:lnTo>
                      <a:pt x="91" y="14"/>
                    </a:lnTo>
                    <a:lnTo>
                      <a:pt x="91" y="24"/>
                    </a:lnTo>
                    <a:lnTo>
                      <a:pt x="91" y="32"/>
                    </a:lnTo>
                    <a:lnTo>
                      <a:pt x="95" y="40"/>
                    </a:lnTo>
                    <a:lnTo>
                      <a:pt x="77" y="42"/>
                    </a:lnTo>
                    <a:lnTo>
                      <a:pt x="69" y="44"/>
                    </a:lnTo>
                    <a:lnTo>
                      <a:pt x="67" y="46"/>
                    </a:lnTo>
                    <a:lnTo>
                      <a:pt x="65" y="48"/>
                    </a:lnTo>
                    <a:lnTo>
                      <a:pt x="63" y="50"/>
                    </a:lnTo>
                    <a:lnTo>
                      <a:pt x="61" y="54"/>
                    </a:lnTo>
                    <a:lnTo>
                      <a:pt x="57" y="54"/>
                    </a:lnTo>
                    <a:lnTo>
                      <a:pt x="55" y="56"/>
                    </a:lnTo>
                    <a:lnTo>
                      <a:pt x="53" y="56"/>
                    </a:lnTo>
                    <a:lnTo>
                      <a:pt x="47" y="56"/>
                    </a:lnTo>
                    <a:lnTo>
                      <a:pt x="43" y="54"/>
                    </a:lnTo>
                    <a:lnTo>
                      <a:pt x="39" y="52"/>
                    </a:lnTo>
                    <a:lnTo>
                      <a:pt x="35" y="50"/>
                    </a:lnTo>
                    <a:lnTo>
                      <a:pt x="29" y="52"/>
                    </a:lnTo>
                    <a:lnTo>
                      <a:pt x="23" y="54"/>
                    </a:lnTo>
                    <a:lnTo>
                      <a:pt x="17" y="54"/>
                    </a:lnTo>
                    <a:lnTo>
                      <a:pt x="11" y="54"/>
                    </a:lnTo>
                    <a:lnTo>
                      <a:pt x="11" y="5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6" name="Freeform 161"/>
              <p:cNvSpPr>
                <a:spLocks/>
              </p:cNvSpPr>
              <p:nvPr/>
            </p:nvSpPr>
            <p:spPr bwMode="auto">
              <a:xfrm>
                <a:off x="4489004" y="2537891"/>
                <a:ext cx="160955" cy="168924"/>
              </a:xfrm>
              <a:custGeom>
                <a:avLst/>
                <a:gdLst/>
                <a:ahLst/>
                <a:cxnLst>
                  <a:cxn ang="0">
                    <a:pos x="22" y="14"/>
                  </a:cxn>
                  <a:cxn ang="0">
                    <a:pos x="39" y="10"/>
                  </a:cxn>
                  <a:cxn ang="0">
                    <a:pos x="41" y="4"/>
                  </a:cxn>
                  <a:cxn ang="0">
                    <a:pos x="47" y="6"/>
                  </a:cxn>
                  <a:cxn ang="0">
                    <a:pos x="59" y="4"/>
                  </a:cxn>
                  <a:cxn ang="0">
                    <a:pos x="69" y="4"/>
                  </a:cxn>
                  <a:cxn ang="0">
                    <a:pos x="77" y="8"/>
                  </a:cxn>
                  <a:cxn ang="0">
                    <a:pos x="85" y="8"/>
                  </a:cxn>
                  <a:cxn ang="0">
                    <a:pos x="91" y="6"/>
                  </a:cxn>
                  <a:cxn ang="0">
                    <a:pos x="95" y="0"/>
                  </a:cxn>
                  <a:cxn ang="0">
                    <a:pos x="97" y="6"/>
                  </a:cxn>
                  <a:cxn ang="0">
                    <a:pos x="101" y="18"/>
                  </a:cxn>
                  <a:cxn ang="0">
                    <a:pos x="65" y="22"/>
                  </a:cxn>
                  <a:cxn ang="0">
                    <a:pos x="63" y="26"/>
                  </a:cxn>
                  <a:cxn ang="0">
                    <a:pos x="61" y="32"/>
                  </a:cxn>
                  <a:cxn ang="0">
                    <a:pos x="51" y="28"/>
                  </a:cxn>
                  <a:cxn ang="0">
                    <a:pos x="43" y="24"/>
                  </a:cxn>
                  <a:cxn ang="0">
                    <a:pos x="45" y="30"/>
                  </a:cxn>
                  <a:cxn ang="0">
                    <a:pos x="49" y="42"/>
                  </a:cxn>
                  <a:cxn ang="0">
                    <a:pos x="59" y="52"/>
                  </a:cxn>
                  <a:cxn ang="0">
                    <a:pos x="77" y="66"/>
                  </a:cxn>
                  <a:cxn ang="0">
                    <a:pos x="73" y="70"/>
                  </a:cxn>
                  <a:cxn ang="0">
                    <a:pos x="65" y="74"/>
                  </a:cxn>
                  <a:cxn ang="0">
                    <a:pos x="57" y="70"/>
                  </a:cxn>
                  <a:cxn ang="0">
                    <a:pos x="63" y="80"/>
                  </a:cxn>
                  <a:cxn ang="0">
                    <a:pos x="51" y="80"/>
                  </a:cxn>
                  <a:cxn ang="0">
                    <a:pos x="55" y="92"/>
                  </a:cxn>
                  <a:cxn ang="0">
                    <a:pos x="59" y="106"/>
                  </a:cxn>
                  <a:cxn ang="0">
                    <a:pos x="47" y="98"/>
                  </a:cxn>
                  <a:cxn ang="0">
                    <a:pos x="41" y="92"/>
                  </a:cxn>
                  <a:cxn ang="0">
                    <a:pos x="32" y="90"/>
                  </a:cxn>
                  <a:cxn ang="0">
                    <a:pos x="26" y="84"/>
                  </a:cxn>
                  <a:cxn ang="0">
                    <a:pos x="20" y="64"/>
                  </a:cxn>
                  <a:cxn ang="0">
                    <a:pos x="12" y="50"/>
                  </a:cxn>
                  <a:cxn ang="0">
                    <a:pos x="4" y="34"/>
                  </a:cxn>
                  <a:cxn ang="0">
                    <a:pos x="12" y="24"/>
                  </a:cxn>
                </a:cxnLst>
                <a:rect l="0" t="0" r="r" b="b"/>
                <a:pathLst>
                  <a:path w="101" h="106">
                    <a:moveTo>
                      <a:pt x="14" y="16"/>
                    </a:moveTo>
                    <a:lnTo>
                      <a:pt x="22" y="14"/>
                    </a:lnTo>
                    <a:lnTo>
                      <a:pt x="32" y="12"/>
                    </a:lnTo>
                    <a:lnTo>
                      <a:pt x="39" y="10"/>
                    </a:lnTo>
                    <a:lnTo>
                      <a:pt x="41" y="8"/>
                    </a:lnTo>
                    <a:lnTo>
                      <a:pt x="41" y="4"/>
                    </a:lnTo>
                    <a:lnTo>
                      <a:pt x="41" y="6"/>
                    </a:lnTo>
                    <a:lnTo>
                      <a:pt x="47" y="6"/>
                    </a:lnTo>
                    <a:lnTo>
                      <a:pt x="53" y="6"/>
                    </a:lnTo>
                    <a:lnTo>
                      <a:pt x="59" y="4"/>
                    </a:lnTo>
                    <a:lnTo>
                      <a:pt x="65" y="2"/>
                    </a:lnTo>
                    <a:lnTo>
                      <a:pt x="69" y="4"/>
                    </a:lnTo>
                    <a:lnTo>
                      <a:pt x="73" y="6"/>
                    </a:lnTo>
                    <a:lnTo>
                      <a:pt x="77" y="8"/>
                    </a:lnTo>
                    <a:lnTo>
                      <a:pt x="83" y="8"/>
                    </a:lnTo>
                    <a:lnTo>
                      <a:pt x="85" y="8"/>
                    </a:lnTo>
                    <a:lnTo>
                      <a:pt x="87" y="6"/>
                    </a:lnTo>
                    <a:lnTo>
                      <a:pt x="91" y="6"/>
                    </a:lnTo>
                    <a:lnTo>
                      <a:pt x="93" y="2"/>
                    </a:lnTo>
                    <a:lnTo>
                      <a:pt x="95" y="0"/>
                    </a:lnTo>
                    <a:lnTo>
                      <a:pt x="97" y="4"/>
                    </a:lnTo>
                    <a:lnTo>
                      <a:pt x="97" y="6"/>
                    </a:lnTo>
                    <a:lnTo>
                      <a:pt x="101" y="8"/>
                    </a:lnTo>
                    <a:lnTo>
                      <a:pt x="101" y="18"/>
                    </a:lnTo>
                    <a:lnTo>
                      <a:pt x="63" y="18"/>
                    </a:lnTo>
                    <a:lnTo>
                      <a:pt x="65" y="22"/>
                    </a:lnTo>
                    <a:lnTo>
                      <a:pt x="67" y="26"/>
                    </a:lnTo>
                    <a:lnTo>
                      <a:pt x="63" y="26"/>
                    </a:lnTo>
                    <a:lnTo>
                      <a:pt x="61" y="28"/>
                    </a:lnTo>
                    <a:lnTo>
                      <a:pt x="61" y="32"/>
                    </a:lnTo>
                    <a:lnTo>
                      <a:pt x="55" y="30"/>
                    </a:lnTo>
                    <a:lnTo>
                      <a:pt x="51" y="28"/>
                    </a:lnTo>
                    <a:lnTo>
                      <a:pt x="45" y="22"/>
                    </a:lnTo>
                    <a:lnTo>
                      <a:pt x="43" y="24"/>
                    </a:lnTo>
                    <a:lnTo>
                      <a:pt x="43" y="26"/>
                    </a:lnTo>
                    <a:lnTo>
                      <a:pt x="45" y="30"/>
                    </a:lnTo>
                    <a:lnTo>
                      <a:pt x="45" y="36"/>
                    </a:lnTo>
                    <a:lnTo>
                      <a:pt x="49" y="42"/>
                    </a:lnTo>
                    <a:lnTo>
                      <a:pt x="53" y="48"/>
                    </a:lnTo>
                    <a:lnTo>
                      <a:pt x="59" y="52"/>
                    </a:lnTo>
                    <a:lnTo>
                      <a:pt x="71" y="60"/>
                    </a:lnTo>
                    <a:lnTo>
                      <a:pt x="77" y="66"/>
                    </a:lnTo>
                    <a:lnTo>
                      <a:pt x="81" y="70"/>
                    </a:lnTo>
                    <a:lnTo>
                      <a:pt x="73" y="70"/>
                    </a:lnTo>
                    <a:lnTo>
                      <a:pt x="69" y="74"/>
                    </a:lnTo>
                    <a:lnTo>
                      <a:pt x="65" y="74"/>
                    </a:lnTo>
                    <a:lnTo>
                      <a:pt x="61" y="72"/>
                    </a:lnTo>
                    <a:lnTo>
                      <a:pt x="57" y="70"/>
                    </a:lnTo>
                    <a:lnTo>
                      <a:pt x="59" y="76"/>
                    </a:lnTo>
                    <a:lnTo>
                      <a:pt x="63" y="80"/>
                    </a:lnTo>
                    <a:lnTo>
                      <a:pt x="57" y="82"/>
                    </a:lnTo>
                    <a:lnTo>
                      <a:pt x="51" y="80"/>
                    </a:lnTo>
                    <a:lnTo>
                      <a:pt x="53" y="88"/>
                    </a:lnTo>
                    <a:lnTo>
                      <a:pt x="55" y="92"/>
                    </a:lnTo>
                    <a:lnTo>
                      <a:pt x="57" y="98"/>
                    </a:lnTo>
                    <a:lnTo>
                      <a:pt x="59" y="106"/>
                    </a:lnTo>
                    <a:lnTo>
                      <a:pt x="53" y="100"/>
                    </a:lnTo>
                    <a:lnTo>
                      <a:pt x="47" y="98"/>
                    </a:lnTo>
                    <a:lnTo>
                      <a:pt x="43" y="96"/>
                    </a:lnTo>
                    <a:lnTo>
                      <a:pt x="41" y="92"/>
                    </a:lnTo>
                    <a:lnTo>
                      <a:pt x="37" y="92"/>
                    </a:lnTo>
                    <a:lnTo>
                      <a:pt x="32" y="90"/>
                    </a:lnTo>
                    <a:lnTo>
                      <a:pt x="28" y="88"/>
                    </a:lnTo>
                    <a:lnTo>
                      <a:pt x="26" y="84"/>
                    </a:lnTo>
                    <a:lnTo>
                      <a:pt x="22" y="74"/>
                    </a:lnTo>
                    <a:lnTo>
                      <a:pt x="20" y="64"/>
                    </a:lnTo>
                    <a:lnTo>
                      <a:pt x="18" y="56"/>
                    </a:lnTo>
                    <a:lnTo>
                      <a:pt x="12" y="50"/>
                    </a:lnTo>
                    <a:lnTo>
                      <a:pt x="0" y="40"/>
                    </a:lnTo>
                    <a:lnTo>
                      <a:pt x="4" y="34"/>
                    </a:lnTo>
                    <a:lnTo>
                      <a:pt x="8" y="28"/>
                    </a:lnTo>
                    <a:lnTo>
                      <a:pt x="12" y="24"/>
                    </a:lnTo>
                    <a:lnTo>
                      <a:pt x="14" y="1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7" name="Freeform 162"/>
              <p:cNvSpPr>
                <a:spLocks/>
              </p:cNvSpPr>
              <p:nvPr/>
            </p:nvSpPr>
            <p:spPr bwMode="auto">
              <a:xfrm>
                <a:off x="4176653" y="2674943"/>
                <a:ext cx="108366" cy="229482"/>
              </a:xfrm>
              <a:custGeom>
                <a:avLst/>
                <a:gdLst/>
                <a:ahLst/>
                <a:cxnLst>
                  <a:cxn ang="0">
                    <a:pos x="34" y="138"/>
                  </a:cxn>
                  <a:cxn ang="0">
                    <a:pos x="34" y="140"/>
                  </a:cxn>
                  <a:cxn ang="0">
                    <a:pos x="28" y="112"/>
                  </a:cxn>
                  <a:cxn ang="0">
                    <a:pos x="24" y="106"/>
                  </a:cxn>
                  <a:cxn ang="0">
                    <a:pos x="20" y="100"/>
                  </a:cxn>
                  <a:cxn ang="0">
                    <a:pos x="16" y="94"/>
                  </a:cxn>
                  <a:cxn ang="0">
                    <a:pos x="12" y="88"/>
                  </a:cxn>
                  <a:cxn ang="0">
                    <a:pos x="10" y="84"/>
                  </a:cxn>
                  <a:cxn ang="0">
                    <a:pos x="6" y="80"/>
                  </a:cxn>
                  <a:cxn ang="0">
                    <a:pos x="0" y="74"/>
                  </a:cxn>
                  <a:cxn ang="0">
                    <a:pos x="0" y="68"/>
                  </a:cxn>
                  <a:cxn ang="0">
                    <a:pos x="0" y="64"/>
                  </a:cxn>
                  <a:cxn ang="0">
                    <a:pos x="4" y="60"/>
                  </a:cxn>
                  <a:cxn ang="0">
                    <a:pos x="8" y="58"/>
                  </a:cxn>
                  <a:cxn ang="0">
                    <a:pos x="10" y="54"/>
                  </a:cxn>
                  <a:cxn ang="0">
                    <a:pos x="12" y="46"/>
                  </a:cxn>
                  <a:cxn ang="0">
                    <a:pos x="12" y="40"/>
                  </a:cxn>
                  <a:cxn ang="0">
                    <a:pos x="12" y="26"/>
                  </a:cxn>
                  <a:cxn ang="0">
                    <a:pos x="12" y="16"/>
                  </a:cxn>
                  <a:cxn ang="0">
                    <a:pos x="14" y="6"/>
                  </a:cxn>
                  <a:cxn ang="0">
                    <a:pos x="14" y="4"/>
                  </a:cxn>
                  <a:cxn ang="0">
                    <a:pos x="16" y="2"/>
                  </a:cxn>
                  <a:cxn ang="0">
                    <a:pos x="22" y="0"/>
                  </a:cxn>
                  <a:cxn ang="0">
                    <a:pos x="32" y="0"/>
                  </a:cxn>
                  <a:cxn ang="0">
                    <a:pos x="38" y="0"/>
                  </a:cxn>
                  <a:cxn ang="0">
                    <a:pos x="42" y="2"/>
                  </a:cxn>
                  <a:cxn ang="0">
                    <a:pos x="46" y="4"/>
                  </a:cxn>
                  <a:cxn ang="0">
                    <a:pos x="52" y="6"/>
                  </a:cxn>
                  <a:cxn ang="0">
                    <a:pos x="50" y="10"/>
                  </a:cxn>
                  <a:cxn ang="0">
                    <a:pos x="48" y="14"/>
                  </a:cxn>
                  <a:cxn ang="0">
                    <a:pos x="48" y="18"/>
                  </a:cxn>
                  <a:cxn ang="0">
                    <a:pos x="46" y="22"/>
                  </a:cxn>
                  <a:cxn ang="0">
                    <a:pos x="48" y="26"/>
                  </a:cxn>
                  <a:cxn ang="0">
                    <a:pos x="50" y="30"/>
                  </a:cxn>
                  <a:cxn ang="0">
                    <a:pos x="54" y="32"/>
                  </a:cxn>
                  <a:cxn ang="0">
                    <a:pos x="56" y="36"/>
                  </a:cxn>
                  <a:cxn ang="0">
                    <a:pos x="54" y="46"/>
                  </a:cxn>
                  <a:cxn ang="0">
                    <a:pos x="50" y="50"/>
                  </a:cxn>
                  <a:cxn ang="0">
                    <a:pos x="46" y="56"/>
                  </a:cxn>
                  <a:cxn ang="0">
                    <a:pos x="44" y="62"/>
                  </a:cxn>
                  <a:cxn ang="0">
                    <a:pos x="46" y="66"/>
                  </a:cxn>
                  <a:cxn ang="0">
                    <a:pos x="50" y="70"/>
                  </a:cxn>
                  <a:cxn ang="0">
                    <a:pos x="58" y="72"/>
                  </a:cxn>
                  <a:cxn ang="0">
                    <a:pos x="68" y="78"/>
                  </a:cxn>
                  <a:cxn ang="0">
                    <a:pos x="64" y="82"/>
                  </a:cxn>
                  <a:cxn ang="0">
                    <a:pos x="64" y="88"/>
                  </a:cxn>
                  <a:cxn ang="0">
                    <a:pos x="64" y="92"/>
                  </a:cxn>
                  <a:cxn ang="0">
                    <a:pos x="64" y="98"/>
                  </a:cxn>
                  <a:cxn ang="0">
                    <a:pos x="54" y="104"/>
                  </a:cxn>
                  <a:cxn ang="0">
                    <a:pos x="48" y="110"/>
                  </a:cxn>
                  <a:cxn ang="0">
                    <a:pos x="44" y="116"/>
                  </a:cxn>
                  <a:cxn ang="0">
                    <a:pos x="44" y="120"/>
                  </a:cxn>
                  <a:cxn ang="0">
                    <a:pos x="46" y="122"/>
                  </a:cxn>
                  <a:cxn ang="0">
                    <a:pos x="40" y="134"/>
                  </a:cxn>
                  <a:cxn ang="0">
                    <a:pos x="36" y="138"/>
                  </a:cxn>
                  <a:cxn ang="0">
                    <a:pos x="36" y="144"/>
                  </a:cxn>
                  <a:cxn ang="0">
                    <a:pos x="34" y="138"/>
                  </a:cxn>
                </a:cxnLst>
                <a:rect l="0" t="0" r="r" b="b"/>
                <a:pathLst>
                  <a:path w="68" h="144">
                    <a:moveTo>
                      <a:pt x="34" y="138"/>
                    </a:moveTo>
                    <a:lnTo>
                      <a:pt x="34" y="140"/>
                    </a:lnTo>
                    <a:lnTo>
                      <a:pt x="28" y="112"/>
                    </a:lnTo>
                    <a:lnTo>
                      <a:pt x="24" y="106"/>
                    </a:lnTo>
                    <a:lnTo>
                      <a:pt x="20" y="100"/>
                    </a:lnTo>
                    <a:lnTo>
                      <a:pt x="16" y="94"/>
                    </a:lnTo>
                    <a:lnTo>
                      <a:pt x="12" y="88"/>
                    </a:lnTo>
                    <a:lnTo>
                      <a:pt x="10" y="84"/>
                    </a:lnTo>
                    <a:lnTo>
                      <a:pt x="6" y="80"/>
                    </a:lnTo>
                    <a:lnTo>
                      <a:pt x="0" y="74"/>
                    </a:lnTo>
                    <a:lnTo>
                      <a:pt x="0" y="68"/>
                    </a:lnTo>
                    <a:lnTo>
                      <a:pt x="0" y="64"/>
                    </a:lnTo>
                    <a:lnTo>
                      <a:pt x="4" y="60"/>
                    </a:lnTo>
                    <a:lnTo>
                      <a:pt x="8" y="58"/>
                    </a:lnTo>
                    <a:lnTo>
                      <a:pt x="10" y="54"/>
                    </a:lnTo>
                    <a:lnTo>
                      <a:pt x="12" y="46"/>
                    </a:lnTo>
                    <a:lnTo>
                      <a:pt x="12" y="40"/>
                    </a:lnTo>
                    <a:lnTo>
                      <a:pt x="12" y="26"/>
                    </a:lnTo>
                    <a:lnTo>
                      <a:pt x="12" y="16"/>
                    </a:lnTo>
                    <a:lnTo>
                      <a:pt x="14" y="6"/>
                    </a:lnTo>
                    <a:lnTo>
                      <a:pt x="14" y="4"/>
                    </a:lnTo>
                    <a:lnTo>
                      <a:pt x="16" y="2"/>
                    </a:lnTo>
                    <a:lnTo>
                      <a:pt x="22" y="0"/>
                    </a:lnTo>
                    <a:lnTo>
                      <a:pt x="32" y="0"/>
                    </a:lnTo>
                    <a:lnTo>
                      <a:pt x="38" y="0"/>
                    </a:lnTo>
                    <a:lnTo>
                      <a:pt x="42" y="2"/>
                    </a:lnTo>
                    <a:lnTo>
                      <a:pt x="46" y="4"/>
                    </a:lnTo>
                    <a:lnTo>
                      <a:pt x="52" y="6"/>
                    </a:lnTo>
                    <a:lnTo>
                      <a:pt x="50" y="10"/>
                    </a:lnTo>
                    <a:lnTo>
                      <a:pt x="48" y="14"/>
                    </a:lnTo>
                    <a:lnTo>
                      <a:pt x="48" y="18"/>
                    </a:lnTo>
                    <a:lnTo>
                      <a:pt x="46" y="22"/>
                    </a:lnTo>
                    <a:lnTo>
                      <a:pt x="48" y="26"/>
                    </a:lnTo>
                    <a:lnTo>
                      <a:pt x="50" y="30"/>
                    </a:lnTo>
                    <a:lnTo>
                      <a:pt x="54" y="32"/>
                    </a:lnTo>
                    <a:lnTo>
                      <a:pt x="56" y="36"/>
                    </a:lnTo>
                    <a:lnTo>
                      <a:pt x="54" y="46"/>
                    </a:lnTo>
                    <a:lnTo>
                      <a:pt x="50" y="50"/>
                    </a:lnTo>
                    <a:lnTo>
                      <a:pt x="46" y="56"/>
                    </a:lnTo>
                    <a:lnTo>
                      <a:pt x="44" y="62"/>
                    </a:lnTo>
                    <a:lnTo>
                      <a:pt x="46" y="66"/>
                    </a:lnTo>
                    <a:lnTo>
                      <a:pt x="50" y="70"/>
                    </a:lnTo>
                    <a:lnTo>
                      <a:pt x="58" y="72"/>
                    </a:lnTo>
                    <a:lnTo>
                      <a:pt x="68" y="78"/>
                    </a:lnTo>
                    <a:lnTo>
                      <a:pt x="64" y="82"/>
                    </a:lnTo>
                    <a:lnTo>
                      <a:pt x="64" y="88"/>
                    </a:lnTo>
                    <a:lnTo>
                      <a:pt x="64" y="92"/>
                    </a:lnTo>
                    <a:lnTo>
                      <a:pt x="64" y="98"/>
                    </a:lnTo>
                    <a:lnTo>
                      <a:pt x="54" y="104"/>
                    </a:lnTo>
                    <a:lnTo>
                      <a:pt x="48" y="110"/>
                    </a:lnTo>
                    <a:lnTo>
                      <a:pt x="44" y="116"/>
                    </a:lnTo>
                    <a:lnTo>
                      <a:pt x="44" y="120"/>
                    </a:lnTo>
                    <a:lnTo>
                      <a:pt x="46" y="122"/>
                    </a:lnTo>
                    <a:lnTo>
                      <a:pt x="40" y="134"/>
                    </a:lnTo>
                    <a:lnTo>
                      <a:pt x="36" y="138"/>
                    </a:lnTo>
                    <a:lnTo>
                      <a:pt x="36" y="144"/>
                    </a:lnTo>
                    <a:lnTo>
                      <a:pt x="34" y="13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8" name="Freeform 163"/>
              <p:cNvSpPr>
                <a:spLocks/>
              </p:cNvSpPr>
              <p:nvPr/>
            </p:nvSpPr>
            <p:spPr bwMode="auto">
              <a:xfrm>
                <a:off x="3539204" y="2980918"/>
                <a:ext cx="213545" cy="197609"/>
              </a:xfrm>
              <a:custGeom>
                <a:avLst/>
                <a:gdLst/>
                <a:ahLst/>
                <a:cxnLst>
                  <a:cxn ang="0">
                    <a:pos x="134" y="0"/>
                  </a:cxn>
                  <a:cxn ang="0">
                    <a:pos x="134" y="34"/>
                  </a:cxn>
                  <a:cxn ang="0">
                    <a:pos x="80" y="34"/>
                  </a:cxn>
                  <a:cxn ang="0">
                    <a:pos x="80" y="84"/>
                  </a:cxn>
                  <a:cxn ang="0">
                    <a:pos x="70" y="88"/>
                  </a:cxn>
                  <a:cxn ang="0">
                    <a:pos x="62" y="96"/>
                  </a:cxn>
                  <a:cxn ang="0">
                    <a:pos x="60" y="124"/>
                  </a:cxn>
                  <a:cxn ang="0">
                    <a:pos x="0" y="124"/>
                  </a:cxn>
                  <a:cxn ang="0">
                    <a:pos x="0" y="116"/>
                  </a:cxn>
                  <a:cxn ang="0">
                    <a:pos x="2" y="108"/>
                  </a:cxn>
                  <a:cxn ang="0">
                    <a:pos x="10" y="94"/>
                  </a:cxn>
                  <a:cxn ang="0">
                    <a:pos x="20" y="80"/>
                  </a:cxn>
                  <a:cxn ang="0">
                    <a:pos x="26" y="70"/>
                  </a:cxn>
                  <a:cxn ang="0">
                    <a:pos x="40" y="44"/>
                  </a:cxn>
                  <a:cxn ang="0">
                    <a:pos x="54" y="22"/>
                  </a:cxn>
                  <a:cxn ang="0">
                    <a:pos x="58" y="12"/>
                  </a:cxn>
                  <a:cxn ang="0">
                    <a:pos x="64" y="2"/>
                  </a:cxn>
                  <a:cxn ang="0">
                    <a:pos x="134" y="0"/>
                  </a:cxn>
                </a:cxnLst>
                <a:rect l="0" t="0" r="r" b="b"/>
                <a:pathLst>
                  <a:path w="134" h="124">
                    <a:moveTo>
                      <a:pt x="134" y="0"/>
                    </a:moveTo>
                    <a:lnTo>
                      <a:pt x="134" y="34"/>
                    </a:lnTo>
                    <a:lnTo>
                      <a:pt x="80" y="34"/>
                    </a:lnTo>
                    <a:lnTo>
                      <a:pt x="80" y="84"/>
                    </a:lnTo>
                    <a:lnTo>
                      <a:pt x="70" y="88"/>
                    </a:lnTo>
                    <a:lnTo>
                      <a:pt x="62" y="96"/>
                    </a:lnTo>
                    <a:lnTo>
                      <a:pt x="60" y="124"/>
                    </a:lnTo>
                    <a:lnTo>
                      <a:pt x="0" y="124"/>
                    </a:lnTo>
                    <a:lnTo>
                      <a:pt x="0" y="116"/>
                    </a:lnTo>
                    <a:lnTo>
                      <a:pt x="2" y="108"/>
                    </a:lnTo>
                    <a:lnTo>
                      <a:pt x="10" y="94"/>
                    </a:lnTo>
                    <a:lnTo>
                      <a:pt x="20" y="80"/>
                    </a:lnTo>
                    <a:lnTo>
                      <a:pt x="26" y="70"/>
                    </a:lnTo>
                    <a:lnTo>
                      <a:pt x="40" y="44"/>
                    </a:lnTo>
                    <a:lnTo>
                      <a:pt x="54" y="22"/>
                    </a:lnTo>
                    <a:lnTo>
                      <a:pt x="58" y="12"/>
                    </a:lnTo>
                    <a:lnTo>
                      <a:pt x="64" y="2"/>
                    </a:lnTo>
                    <a:lnTo>
                      <a:pt x="13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09" name="Freeform 164"/>
              <p:cNvSpPr>
                <a:spLocks/>
              </p:cNvSpPr>
              <p:nvPr/>
            </p:nvSpPr>
            <p:spPr bwMode="auto">
              <a:xfrm>
                <a:off x="3539204" y="2980918"/>
                <a:ext cx="315537" cy="407967"/>
              </a:xfrm>
              <a:custGeom>
                <a:avLst/>
                <a:gdLst/>
                <a:ahLst/>
                <a:cxnLst>
                  <a:cxn ang="0">
                    <a:pos x="132" y="0"/>
                  </a:cxn>
                  <a:cxn ang="0">
                    <a:pos x="134" y="0"/>
                  </a:cxn>
                  <a:cxn ang="0">
                    <a:pos x="134" y="34"/>
                  </a:cxn>
                  <a:cxn ang="0">
                    <a:pos x="80" y="34"/>
                  </a:cxn>
                  <a:cxn ang="0">
                    <a:pos x="80" y="84"/>
                  </a:cxn>
                  <a:cxn ang="0">
                    <a:pos x="70" y="88"/>
                  </a:cxn>
                  <a:cxn ang="0">
                    <a:pos x="62" y="96"/>
                  </a:cxn>
                  <a:cxn ang="0">
                    <a:pos x="60" y="124"/>
                  </a:cxn>
                  <a:cxn ang="0">
                    <a:pos x="0" y="124"/>
                  </a:cxn>
                  <a:cxn ang="0">
                    <a:pos x="2" y="132"/>
                  </a:cxn>
                  <a:cxn ang="0">
                    <a:pos x="6" y="138"/>
                  </a:cxn>
                  <a:cxn ang="0">
                    <a:pos x="10" y="144"/>
                  </a:cxn>
                  <a:cxn ang="0">
                    <a:pos x="12" y="148"/>
                  </a:cxn>
                  <a:cxn ang="0">
                    <a:pos x="10" y="152"/>
                  </a:cxn>
                  <a:cxn ang="0">
                    <a:pos x="8" y="156"/>
                  </a:cxn>
                  <a:cxn ang="0">
                    <a:pos x="6" y="160"/>
                  </a:cxn>
                  <a:cxn ang="0">
                    <a:pos x="6" y="164"/>
                  </a:cxn>
                  <a:cxn ang="0">
                    <a:pos x="6" y="168"/>
                  </a:cxn>
                  <a:cxn ang="0">
                    <a:pos x="10" y="170"/>
                  </a:cxn>
                  <a:cxn ang="0">
                    <a:pos x="14" y="178"/>
                  </a:cxn>
                  <a:cxn ang="0">
                    <a:pos x="12" y="178"/>
                  </a:cxn>
                  <a:cxn ang="0">
                    <a:pos x="14" y="188"/>
                  </a:cxn>
                  <a:cxn ang="0">
                    <a:pos x="12" y="200"/>
                  </a:cxn>
                  <a:cxn ang="0">
                    <a:pos x="10" y="210"/>
                  </a:cxn>
                  <a:cxn ang="0">
                    <a:pos x="6" y="220"/>
                  </a:cxn>
                  <a:cxn ang="0">
                    <a:pos x="10" y="220"/>
                  </a:cxn>
                  <a:cxn ang="0">
                    <a:pos x="12" y="220"/>
                  </a:cxn>
                  <a:cxn ang="0">
                    <a:pos x="16" y="220"/>
                  </a:cxn>
                  <a:cxn ang="0">
                    <a:pos x="18" y="218"/>
                  </a:cxn>
                  <a:cxn ang="0">
                    <a:pos x="22" y="216"/>
                  </a:cxn>
                  <a:cxn ang="0">
                    <a:pos x="28" y="216"/>
                  </a:cxn>
                  <a:cxn ang="0">
                    <a:pos x="36" y="218"/>
                  </a:cxn>
                  <a:cxn ang="0">
                    <a:pos x="44" y="222"/>
                  </a:cxn>
                  <a:cxn ang="0">
                    <a:pos x="50" y="226"/>
                  </a:cxn>
                  <a:cxn ang="0">
                    <a:pos x="54" y="232"/>
                  </a:cxn>
                  <a:cxn ang="0">
                    <a:pos x="64" y="246"/>
                  </a:cxn>
                  <a:cxn ang="0">
                    <a:pos x="68" y="252"/>
                  </a:cxn>
                  <a:cxn ang="0">
                    <a:pos x="74" y="256"/>
                  </a:cxn>
                  <a:cxn ang="0">
                    <a:pos x="80" y="244"/>
                  </a:cxn>
                  <a:cxn ang="0">
                    <a:pos x="84" y="238"/>
                  </a:cxn>
                  <a:cxn ang="0">
                    <a:pos x="88" y="238"/>
                  </a:cxn>
                  <a:cxn ang="0">
                    <a:pos x="94" y="236"/>
                  </a:cxn>
                  <a:cxn ang="0">
                    <a:pos x="92" y="242"/>
                  </a:cxn>
                  <a:cxn ang="0">
                    <a:pos x="94" y="246"/>
                  </a:cxn>
                  <a:cxn ang="0">
                    <a:pos x="98" y="240"/>
                  </a:cxn>
                  <a:cxn ang="0">
                    <a:pos x="100" y="240"/>
                  </a:cxn>
                  <a:cxn ang="0">
                    <a:pos x="102" y="238"/>
                  </a:cxn>
                  <a:cxn ang="0">
                    <a:pos x="104" y="240"/>
                  </a:cxn>
                  <a:cxn ang="0">
                    <a:pos x="106" y="242"/>
                  </a:cxn>
                  <a:cxn ang="0">
                    <a:pos x="108" y="244"/>
                  </a:cxn>
                  <a:cxn ang="0">
                    <a:pos x="110" y="244"/>
                  </a:cxn>
                  <a:cxn ang="0">
                    <a:pos x="114" y="242"/>
                  </a:cxn>
                  <a:cxn ang="0">
                    <a:pos x="118" y="240"/>
                  </a:cxn>
                  <a:cxn ang="0">
                    <a:pos x="184" y="240"/>
                  </a:cxn>
                  <a:cxn ang="0">
                    <a:pos x="186" y="232"/>
                  </a:cxn>
                  <a:cxn ang="0">
                    <a:pos x="188" y="224"/>
                  </a:cxn>
                  <a:cxn ang="0">
                    <a:pos x="184" y="224"/>
                  </a:cxn>
                  <a:cxn ang="0">
                    <a:pos x="182" y="220"/>
                  </a:cxn>
                  <a:cxn ang="0">
                    <a:pos x="168" y="54"/>
                  </a:cxn>
                  <a:cxn ang="0">
                    <a:pos x="198" y="54"/>
                  </a:cxn>
                  <a:cxn ang="0">
                    <a:pos x="136" y="6"/>
                  </a:cxn>
                  <a:cxn ang="0">
                    <a:pos x="132" y="0"/>
                  </a:cxn>
                </a:cxnLst>
                <a:rect l="0" t="0" r="r" b="b"/>
                <a:pathLst>
                  <a:path w="198" h="256">
                    <a:moveTo>
                      <a:pt x="132" y="0"/>
                    </a:moveTo>
                    <a:lnTo>
                      <a:pt x="134" y="0"/>
                    </a:lnTo>
                    <a:lnTo>
                      <a:pt x="134" y="34"/>
                    </a:lnTo>
                    <a:lnTo>
                      <a:pt x="80" y="34"/>
                    </a:lnTo>
                    <a:lnTo>
                      <a:pt x="80" y="84"/>
                    </a:lnTo>
                    <a:lnTo>
                      <a:pt x="70" y="88"/>
                    </a:lnTo>
                    <a:lnTo>
                      <a:pt x="62" y="96"/>
                    </a:lnTo>
                    <a:lnTo>
                      <a:pt x="60" y="124"/>
                    </a:lnTo>
                    <a:lnTo>
                      <a:pt x="0" y="124"/>
                    </a:lnTo>
                    <a:lnTo>
                      <a:pt x="2" y="132"/>
                    </a:lnTo>
                    <a:lnTo>
                      <a:pt x="6" y="138"/>
                    </a:lnTo>
                    <a:lnTo>
                      <a:pt x="10" y="144"/>
                    </a:lnTo>
                    <a:lnTo>
                      <a:pt x="12" y="148"/>
                    </a:lnTo>
                    <a:lnTo>
                      <a:pt x="10" y="152"/>
                    </a:lnTo>
                    <a:lnTo>
                      <a:pt x="8" y="156"/>
                    </a:lnTo>
                    <a:lnTo>
                      <a:pt x="6" y="160"/>
                    </a:lnTo>
                    <a:lnTo>
                      <a:pt x="6" y="164"/>
                    </a:lnTo>
                    <a:lnTo>
                      <a:pt x="6" y="168"/>
                    </a:lnTo>
                    <a:lnTo>
                      <a:pt x="10" y="170"/>
                    </a:lnTo>
                    <a:lnTo>
                      <a:pt x="14" y="178"/>
                    </a:lnTo>
                    <a:lnTo>
                      <a:pt x="12" y="178"/>
                    </a:lnTo>
                    <a:lnTo>
                      <a:pt x="14" y="188"/>
                    </a:lnTo>
                    <a:lnTo>
                      <a:pt x="12" y="200"/>
                    </a:lnTo>
                    <a:lnTo>
                      <a:pt x="10" y="210"/>
                    </a:lnTo>
                    <a:lnTo>
                      <a:pt x="6" y="220"/>
                    </a:lnTo>
                    <a:lnTo>
                      <a:pt x="10" y="220"/>
                    </a:lnTo>
                    <a:lnTo>
                      <a:pt x="12" y="220"/>
                    </a:lnTo>
                    <a:lnTo>
                      <a:pt x="16" y="220"/>
                    </a:lnTo>
                    <a:lnTo>
                      <a:pt x="18" y="218"/>
                    </a:lnTo>
                    <a:lnTo>
                      <a:pt x="22" y="216"/>
                    </a:lnTo>
                    <a:lnTo>
                      <a:pt x="28" y="216"/>
                    </a:lnTo>
                    <a:lnTo>
                      <a:pt x="36" y="218"/>
                    </a:lnTo>
                    <a:lnTo>
                      <a:pt x="44" y="222"/>
                    </a:lnTo>
                    <a:lnTo>
                      <a:pt x="50" y="226"/>
                    </a:lnTo>
                    <a:lnTo>
                      <a:pt x="54" y="232"/>
                    </a:lnTo>
                    <a:lnTo>
                      <a:pt x="64" y="246"/>
                    </a:lnTo>
                    <a:lnTo>
                      <a:pt x="68" y="252"/>
                    </a:lnTo>
                    <a:lnTo>
                      <a:pt x="74" y="256"/>
                    </a:lnTo>
                    <a:lnTo>
                      <a:pt x="80" y="244"/>
                    </a:lnTo>
                    <a:lnTo>
                      <a:pt x="84" y="238"/>
                    </a:lnTo>
                    <a:lnTo>
                      <a:pt x="88" y="238"/>
                    </a:lnTo>
                    <a:lnTo>
                      <a:pt x="94" y="236"/>
                    </a:lnTo>
                    <a:lnTo>
                      <a:pt x="92" y="242"/>
                    </a:lnTo>
                    <a:lnTo>
                      <a:pt x="94" y="246"/>
                    </a:lnTo>
                    <a:lnTo>
                      <a:pt x="98" y="240"/>
                    </a:lnTo>
                    <a:lnTo>
                      <a:pt x="100" y="240"/>
                    </a:lnTo>
                    <a:lnTo>
                      <a:pt x="102" y="238"/>
                    </a:lnTo>
                    <a:lnTo>
                      <a:pt x="104" y="240"/>
                    </a:lnTo>
                    <a:lnTo>
                      <a:pt x="106" y="242"/>
                    </a:lnTo>
                    <a:lnTo>
                      <a:pt x="108" y="244"/>
                    </a:lnTo>
                    <a:lnTo>
                      <a:pt x="110" y="244"/>
                    </a:lnTo>
                    <a:lnTo>
                      <a:pt x="114" y="242"/>
                    </a:lnTo>
                    <a:lnTo>
                      <a:pt x="118" y="240"/>
                    </a:lnTo>
                    <a:lnTo>
                      <a:pt x="184" y="240"/>
                    </a:lnTo>
                    <a:lnTo>
                      <a:pt x="186" y="232"/>
                    </a:lnTo>
                    <a:lnTo>
                      <a:pt x="188" y="224"/>
                    </a:lnTo>
                    <a:lnTo>
                      <a:pt x="184" y="224"/>
                    </a:lnTo>
                    <a:lnTo>
                      <a:pt x="182" y="220"/>
                    </a:lnTo>
                    <a:lnTo>
                      <a:pt x="168" y="54"/>
                    </a:lnTo>
                    <a:lnTo>
                      <a:pt x="198" y="54"/>
                    </a:lnTo>
                    <a:lnTo>
                      <a:pt x="136" y="6"/>
                    </a:lnTo>
                    <a:lnTo>
                      <a:pt x="132"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0" name="Freeform 165"/>
              <p:cNvSpPr>
                <a:spLocks/>
              </p:cNvSpPr>
              <p:nvPr/>
            </p:nvSpPr>
            <p:spPr bwMode="auto">
              <a:xfrm>
                <a:off x="5124858" y="3433507"/>
                <a:ext cx="54183" cy="66932"/>
              </a:xfrm>
              <a:custGeom>
                <a:avLst/>
                <a:gdLst/>
                <a:ahLst/>
                <a:cxnLst>
                  <a:cxn ang="0">
                    <a:pos x="16" y="0"/>
                  </a:cxn>
                  <a:cxn ang="0">
                    <a:pos x="24" y="8"/>
                  </a:cxn>
                  <a:cxn ang="0">
                    <a:pos x="32" y="14"/>
                  </a:cxn>
                  <a:cxn ang="0">
                    <a:pos x="34" y="20"/>
                  </a:cxn>
                  <a:cxn ang="0">
                    <a:pos x="32" y="26"/>
                  </a:cxn>
                  <a:cxn ang="0">
                    <a:pos x="26" y="30"/>
                  </a:cxn>
                  <a:cxn ang="0">
                    <a:pos x="22" y="36"/>
                  </a:cxn>
                  <a:cxn ang="0">
                    <a:pos x="16" y="40"/>
                  </a:cxn>
                  <a:cxn ang="0">
                    <a:pos x="6" y="42"/>
                  </a:cxn>
                  <a:cxn ang="0">
                    <a:pos x="2" y="40"/>
                  </a:cxn>
                  <a:cxn ang="0">
                    <a:pos x="0" y="34"/>
                  </a:cxn>
                  <a:cxn ang="0">
                    <a:pos x="2" y="24"/>
                  </a:cxn>
                  <a:cxn ang="0">
                    <a:pos x="8" y="16"/>
                  </a:cxn>
                  <a:cxn ang="0">
                    <a:pos x="22" y="6"/>
                  </a:cxn>
                  <a:cxn ang="0">
                    <a:pos x="16" y="0"/>
                  </a:cxn>
                </a:cxnLst>
                <a:rect l="0" t="0" r="r" b="b"/>
                <a:pathLst>
                  <a:path w="34" h="42">
                    <a:moveTo>
                      <a:pt x="16" y="0"/>
                    </a:moveTo>
                    <a:lnTo>
                      <a:pt x="24" y="8"/>
                    </a:lnTo>
                    <a:lnTo>
                      <a:pt x="32" y="14"/>
                    </a:lnTo>
                    <a:lnTo>
                      <a:pt x="34" y="20"/>
                    </a:lnTo>
                    <a:lnTo>
                      <a:pt x="32" y="26"/>
                    </a:lnTo>
                    <a:lnTo>
                      <a:pt x="26" y="30"/>
                    </a:lnTo>
                    <a:lnTo>
                      <a:pt x="22" y="36"/>
                    </a:lnTo>
                    <a:lnTo>
                      <a:pt x="16" y="40"/>
                    </a:lnTo>
                    <a:lnTo>
                      <a:pt x="6" y="42"/>
                    </a:lnTo>
                    <a:lnTo>
                      <a:pt x="2" y="40"/>
                    </a:lnTo>
                    <a:lnTo>
                      <a:pt x="0" y="34"/>
                    </a:lnTo>
                    <a:lnTo>
                      <a:pt x="2" y="24"/>
                    </a:lnTo>
                    <a:lnTo>
                      <a:pt x="8" y="16"/>
                    </a:lnTo>
                    <a:lnTo>
                      <a:pt x="22" y="6"/>
                    </a:lnTo>
                    <a:lnTo>
                      <a:pt x="1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1" name="Freeform 166"/>
              <p:cNvSpPr>
                <a:spLocks/>
              </p:cNvSpPr>
              <p:nvPr/>
            </p:nvSpPr>
            <p:spPr bwMode="auto">
              <a:xfrm>
                <a:off x="3532830" y="3325141"/>
                <a:ext cx="140239" cy="140239"/>
              </a:xfrm>
              <a:custGeom>
                <a:avLst/>
                <a:gdLst/>
                <a:ahLst/>
                <a:cxnLst>
                  <a:cxn ang="0">
                    <a:pos x="6" y="84"/>
                  </a:cxn>
                  <a:cxn ang="0">
                    <a:pos x="4" y="80"/>
                  </a:cxn>
                  <a:cxn ang="0">
                    <a:pos x="4" y="74"/>
                  </a:cxn>
                  <a:cxn ang="0">
                    <a:pos x="4" y="68"/>
                  </a:cxn>
                  <a:cxn ang="0">
                    <a:pos x="16" y="68"/>
                  </a:cxn>
                  <a:cxn ang="0">
                    <a:pos x="30" y="66"/>
                  </a:cxn>
                  <a:cxn ang="0">
                    <a:pos x="30" y="62"/>
                  </a:cxn>
                  <a:cxn ang="0">
                    <a:pos x="36" y="64"/>
                  </a:cxn>
                  <a:cxn ang="0">
                    <a:pos x="44" y="68"/>
                  </a:cxn>
                  <a:cxn ang="0">
                    <a:pos x="48" y="66"/>
                  </a:cxn>
                  <a:cxn ang="0">
                    <a:pos x="52" y="62"/>
                  </a:cxn>
                  <a:cxn ang="0">
                    <a:pos x="40" y="60"/>
                  </a:cxn>
                  <a:cxn ang="0">
                    <a:pos x="34" y="58"/>
                  </a:cxn>
                  <a:cxn ang="0">
                    <a:pos x="32" y="54"/>
                  </a:cxn>
                  <a:cxn ang="0">
                    <a:pos x="28" y="56"/>
                  </a:cxn>
                  <a:cxn ang="0">
                    <a:pos x="24" y="58"/>
                  </a:cxn>
                  <a:cxn ang="0">
                    <a:pos x="22" y="60"/>
                  </a:cxn>
                  <a:cxn ang="0">
                    <a:pos x="18" y="62"/>
                  </a:cxn>
                  <a:cxn ang="0">
                    <a:pos x="6" y="62"/>
                  </a:cxn>
                  <a:cxn ang="0">
                    <a:pos x="6" y="56"/>
                  </a:cxn>
                  <a:cxn ang="0">
                    <a:pos x="8" y="50"/>
                  </a:cxn>
                  <a:cxn ang="0">
                    <a:pos x="6" y="44"/>
                  </a:cxn>
                  <a:cxn ang="0">
                    <a:pos x="4" y="40"/>
                  </a:cxn>
                  <a:cxn ang="0">
                    <a:pos x="2" y="36"/>
                  </a:cxn>
                  <a:cxn ang="0">
                    <a:pos x="0" y="32"/>
                  </a:cxn>
                  <a:cxn ang="0">
                    <a:pos x="2" y="26"/>
                  </a:cxn>
                  <a:cxn ang="0">
                    <a:pos x="4" y="18"/>
                  </a:cxn>
                  <a:cxn ang="0">
                    <a:pos x="10" y="4"/>
                  </a:cxn>
                  <a:cxn ang="0">
                    <a:pos x="14" y="4"/>
                  </a:cxn>
                  <a:cxn ang="0">
                    <a:pos x="16" y="4"/>
                  </a:cxn>
                  <a:cxn ang="0">
                    <a:pos x="20" y="4"/>
                  </a:cxn>
                  <a:cxn ang="0">
                    <a:pos x="22" y="2"/>
                  </a:cxn>
                  <a:cxn ang="0">
                    <a:pos x="26" y="0"/>
                  </a:cxn>
                  <a:cxn ang="0">
                    <a:pos x="32" y="0"/>
                  </a:cxn>
                  <a:cxn ang="0">
                    <a:pos x="40" y="2"/>
                  </a:cxn>
                  <a:cxn ang="0">
                    <a:pos x="48" y="6"/>
                  </a:cxn>
                  <a:cxn ang="0">
                    <a:pos x="54" y="10"/>
                  </a:cxn>
                  <a:cxn ang="0">
                    <a:pos x="58" y="16"/>
                  </a:cxn>
                  <a:cxn ang="0">
                    <a:pos x="68" y="30"/>
                  </a:cxn>
                  <a:cxn ang="0">
                    <a:pos x="72" y="36"/>
                  </a:cxn>
                  <a:cxn ang="0">
                    <a:pos x="78" y="40"/>
                  </a:cxn>
                  <a:cxn ang="0">
                    <a:pos x="78" y="38"/>
                  </a:cxn>
                  <a:cxn ang="0">
                    <a:pos x="76" y="38"/>
                  </a:cxn>
                  <a:cxn ang="0">
                    <a:pos x="80" y="52"/>
                  </a:cxn>
                  <a:cxn ang="0">
                    <a:pos x="84" y="62"/>
                  </a:cxn>
                  <a:cxn ang="0">
                    <a:pos x="88" y="72"/>
                  </a:cxn>
                  <a:cxn ang="0">
                    <a:pos x="88" y="78"/>
                  </a:cxn>
                  <a:cxn ang="0">
                    <a:pos x="88" y="86"/>
                  </a:cxn>
                  <a:cxn ang="0">
                    <a:pos x="84" y="86"/>
                  </a:cxn>
                  <a:cxn ang="0">
                    <a:pos x="78" y="88"/>
                  </a:cxn>
                  <a:cxn ang="0">
                    <a:pos x="72" y="86"/>
                  </a:cxn>
                  <a:cxn ang="0">
                    <a:pos x="66" y="84"/>
                  </a:cxn>
                  <a:cxn ang="0">
                    <a:pos x="60" y="82"/>
                  </a:cxn>
                  <a:cxn ang="0">
                    <a:pos x="52" y="80"/>
                  </a:cxn>
                  <a:cxn ang="0">
                    <a:pos x="40" y="80"/>
                  </a:cxn>
                  <a:cxn ang="0">
                    <a:pos x="28" y="82"/>
                  </a:cxn>
                  <a:cxn ang="0">
                    <a:pos x="18" y="84"/>
                  </a:cxn>
                  <a:cxn ang="0">
                    <a:pos x="6" y="84"/>
                  </a:cxn>
                </a:cxnLst>
                <a:rect l="0" t="0" r="r" b="b"/>
                <a:pathLst>
                  <a:path w="88" h="88">
                    <a:moveTo>
                      <a:pt x="6" y="84"/>
                    </a:moveTo>
                    <a:lnTo>
                      <a:pt x="4" y="80"/>
                    </a:lnTo>
                    <a:lnTo>
                      <a:pt x="4" y="74"/>
                    </a:lnTo>
                    <a:lnTo>
                      <a:pt x="4" y="68"/>
                    </a:lnTo>
                    <a:lnTo>
                      <a:pt x="16" y="68"/>
                    </a:lnTo>
                    <a:lnTo>
                      <a:pt x="30" y="66"/>
                    </a:lnTo>
                    <a:lnTo>
                      <a:pt x="30" y="62"/>
                    </a:lnTo>
                    <a:lnTo>
                      <a:pt x="36" y="64"/>
                    </a:lnTo>
                    <a:lnTo>
                      <a:pt x="44" y="68"/>
                    </a:lnTo>
                    <a:lnTo>
                      <a:pt x="48" y="66"/>
                    </a:lnTo>
                    <a:lnTo>
                      <a:pt x="52" y="62"/>
                    </a:lnTo>
                    <a:lnTo>
                      <a:pt x="40" y="60"/>
                    </a:lnTo>
                    <a:lnTo>
                      <a:pt x="34" y="58"/>
                    </a:lnTo>
                    <a:lnTo>
                      <a:pt x="32" y="54"/>
                    </a:lnTo>
                    <a:lnTo>
                      <a:pt x="28" y="56"/>
                    </a:lnTo>
                    <a:lnTo>
                      <a:pt x="24" y="58"/>
                    </a:lnTo>
                    <a:lnTo>
                      <a:pt x="22" y="60"/>
                    </a:lnTo>
                    <a:lnTo>
                      <a:pt x="18" y="62"/>
                    </a:lnTo>
                    <a:lnTo>
                      <a:pt x="6" y="62"/>
                    </a:lnTo>
                    <a:lnTo>
                      <a:pt x="6" y="56"/>
                    </a:lnTo>
                    <a:lnTo>
                      <a:pt x="8" y="50"/>
                    </a:lnTo>
                    <a:lnTo>
                      <a:pt x="6" y="44"/>
                    </a:lnTo>
                    <a:lnTo>
                      <a:pt x="4" y="40"/>
                    </a:lnTo>
                    <a:lnTo>
                      <a:pt x="2" y="36"/>
                    </a:lnTo>
                    <a:lnTo>
                      <a:pt x="0" y="32"/>
                    </a:lnTo>
                    <a:lnTo>
                      <a:pt x="2" y="26"/>
                    </a:lnTo>
                    <a:lnTo>
                      <a:pt x="4" y="18"/>
                    </a:lnTo>
                    <a:lnTo>
                      <a:pt x="10" y="4"/>
                    </a:lnTo>
                    <a:lnTo>
                      <a:pt x="14" y="4"/>
                    </a:lnTo>
                    <a:lnTo>
                      <a:pt x="16" y="4"/>
                    </a:lnTo>
                    <a:lnTo>
                      <a:pt x="20" y="4"/>
                    </a:lnTo>
                    <a:lnTo>
                      <a:pt x="22" y="2"/>
                    </a:lnTo>
                    <a:lnTo>
                      <a:pt x="26" y="0"/>
                    </a:lnTo>
                    <a:lnTo>
                      <a:pt x="32" y="0"/>
                    </a:lnTo>
                    <a:lnTo>
                      <a:pt x="40" y="2"/>
                    </a:lnTo>
                    <a:lnTo>
                      <a:pt x="48" y="6"/>
                    </a:lnTo>
                    <a:lnTo>
                      <a:pt x="54" y="10"/>
                    </a:lnTo>
                    <a:lnTo>
                      <a:pt x="58" y="16"/>
                    </a:lnTo>
                    <a:lnTo>
                      <a:pt x="68" y="30"/>
                    </a:lnTo>
                    <a:lnTo>
                      <a:pt x="72" y="36"/>
                    </a:lnTo>
                    <a:lnTo>
                      <a:pt x="78" y="40"/>
                    </a:lnTo>
                    <a:lnTo>
                      <a:pt x="78" y="38"/>
                    </a:lnTo>
                    <a:lnTo>
                      <a:pt x="76" y="38"/>
                    </a:lnTo>
                    <a:lnTo>
                      <a:pt x="80" y="52"/>
                    </a:lnTo>
                    <a:lnTo>
                      <a:pt x="84" y="62"/>
                    </a:lnTo>
                    <a:lnTo>
                      <a:pt x="88" y="72"/>
                    </a:lnTo>
                    <a:lnTo>
                      <a:pt x="88" y="78"/>
                    </a:lnTo>
                    <a:lnTo>
                      <a:pt x="88" y="86"/>
                    </a:lnTo>
                    <a:lnTo>
                      <a:pt x="84" y="86"/>
                    </a:lnTo>
                    <a:lnTo>
                      <a:pt x="78" y="88"/>
                    </a:lnTo>
                    <a:lnTo>
                      <a:pt x="72" y="86"/>
                    </a:lnTo>
                    <a:lnTo>
                      <a:pt x="66" y="84"/>
                    </a:lnTo>
                    <a:lnTo>
                      <a:pt x="60" y="82"/>
                    </a:lnTo>
                    <a:lnTo>
                      <a:pt x="52" y="80"/>
                    </a:lnTo>
                    <a:lnTo>
                      <a:pt x="40" y="80"/>
                    </a:lnTo>
                    <a:lnTo>
                      <a:pt x="28" y="82"/>
                    </a:lnTo>
                    <a:lnTo>
                      <a:pt x="18" y="84"/>
                    </a:lnTo>
                    <a:lnTo>
                      <a:pt x="6" y="8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2" name="Freeform 167"/>
              <p:cNvSpPr>
                <a:spLocks/>
              </p:cNvSpPr>
              <p:nvPr/>
            </p:nvSpPr>
            <p:spPr bwMode="auto">
              <a:xfrm>
                <a:off x="3896176" y="3500439"/>
                <a:ext cx="124303" cy="191235"/>
              </a:xfrm>
              <a:custGeom>
                <a:avLst/>
                <a:gdLst/>
                <a:ahLst/>
                <a:cxnLst>
                  <a:cxn ang="0">
                    <a:pos x="78" y="96"/>
                  </a:cxn>
                  <a:cxn ang="0">
                    <a:pos x="66" y="102"/>
                  </a:cxn>
                  <a:cxn ang="0">
                    <a:pos x="54" y="106"/>
                  </a:cxn>
                  <a:cxn ang="0">
                    <a:pos x="38" y="116"/>
                  </a:cxn>
                  <a:cxn ang="0">
                    <a:pos x="30" y="118"/>
                  </a:cxn>
                  <a:cxn ang="0">
                    <a:pos x="18" y="120"/>
                  </a:cxn>
                  <a:cxn ang="0">
                    <a:pos x="10" y="120"/>
                  </a:cxn>
                  <a:cxn ang="0">
                    <a:pos x="4" y="100"/>
                  </a:cxn>
                  <a:cxn ang="0">
                    <a:pos x="0" y="84"/>
                  </a:cxn>
                  <a:cxn ang="0">
                    <a:pos x="2" y="74"/>
                  </a:cxn>
                  <a:cxn ang="0">
                    <a:pos x="6" y="66"/>
                  </a:cxn>
                  <a:cxn ang="0">
                    <a:pos x="10" y="58"/>
                  </a:cxn>
                  <a:cxn ang="0">
                    <a:pos x="12" y="48"/>
                  </a:cxn>
                  <a:cxn ang="0">
                    <a:pos x="12" y="42"/>
                  </a:cxn>
                  <a:cxn ang="0">
                    <a:pos x="10" y="38"/>
                  </a:cxn>
                  <a:cxn ang="0">
                    <a:pos x="6" y="28"/>
                  </a:cxn>
                  <a:cxn ang="0">
                    <a:pos x="6" y="16"/>
                  </a:cxn>
                  <a:cxn ang="0">
                    <a:pos x="6" y="0"/>
                  </a:cxn>
                  <a:cxn ang="0">
                    <a:pos x="14" y="0"/>
                  </a:cxn>
                  <a:cxn ang="0">
                    <a:pos x="22" y="0"/>
                  </a:cxn>
                  <a:cxn ang="0">
                    <a:pos x="42" y="0"/>
                  </a:cxn>
                  <a:cxn ang="0">
                    <a:pos x="54" y="0"/>
                  </a:cxn>
                  <a:cxn ang="0">
                    <a:pos x="56" y="6"/>
                  </a:cxn>
                  <a:cxn ang="0">
                    <a:pos x="58" y="12"/>
                  </a:cxn>
                  <a:cxn ang="0">
                    <a:pos x="60" y="16"/>
                  </a:cxn>
                  <a:cxn ang="0">
                    <a:pos x="62" y="22"/>
                  </a:cxn>
                  <a:cxn ang="0">
                    <a:pos x="60" y="28"/>
                  </a:cxn>
                  <a:cxn ang="0">
                    <a:pos x="60" y="30"/>
                  </a:cxn>
                  <a:cxn ang="0">
                    <a:pos x="62" y="32"/>
                  </a:cxn>
                  <a:cxn ang="0">
                    <a:pos x="64" y="38"/>
                  </a:cxn>
                  <a:cxn ang="0">
                    <a:pos x="64" y="44"/>
                  </a:cxn>
                  <a:cxn ang="0">
                    <a:pos x="64" y="48"/>
                  </a:cxn>
                  <a:cxn ang="0">
                    <a:pos x="66" y="54"/>
                  </a:cxn>
                  <a:cxn ang="0">
                    <a:pos x="66" y="80"/>
                  </a:cxn>
                  <a:cxn ang="0">
                    <a:pos x="62" y="82"/>
                  </a:cxn>
                  <a:cxn ang="0">
                    <a:pos x="68" y="90"/>
                  </a:cxn>
                  <a:cxn ang="0">
                    <a:pos x="76" y="98"/>
                  </a:cxn>
                  <a:cxn ang="0">
                    <a:pos x="78" y="96"/>
                  </a:cxn>
                </a:cxnLst>
                <a:rect l="0" t="0" r="r" b="b"/>
                <a:pathLst>
                  <a:path w="78" h="120">
                    <a:moveTo>
                      <a:pt x="78" y="96"/>
                    </a:moveTo>
                    <a:lnTo>
                      <a:pt x="66" y="102"/>
                    </a:lnTo>
                    <a:lnTo>
                      <a:pt x="54" y="106"/>
                    </a:lnTo>
                    <a:lnTo>
                      <a:pt x="38" y="116"/>
                    </a:lnTo>
                    <a:lnTo>
                      <a:pt x="30" y="118"/>
                    </a:lnTo>
                    <a:lnTo>
                      <a:pt x="18" y="120"/>
                    </a:lnTo>
                    <a:lnTo>
                      <a:pt x="10" y="120"/>
                    </a:lnTo>
                    <a:lnTo>
                      <a:pt x="4" y="100"/>
                    </a:lnTo>
                    <a:lnTo>
                      <a:pt x="0" y="84"/>
                    </a:lnTo>
                    <a:lnTo>
                      <a:pt x="2" y="74"/>
                    </a:lnTo>
                    <a:lnTo>
                      <a:pt x="6" y="66"/>
                    </a:lnTo>
                    <a:lnTo>
                      <a:pt x="10" y="58"/>
                    </a:lnTo>
                    <a:lnTo>
                      <a:pt x="12" y="48"/>
                    </a:lnTo>
                    <a:lnTo>
                      <a:pt x="12" y="42"/>
                    </a:lnTo>
                    <a:lnTo>
                      <a:pt x="10" y="38"/>
                    </a:lnTo>
                    <a:lnTo>
                      <a:pt x="6" y="28"/>
                    </a:lnTo>
                    <a:lnTo>
                      <a:pt x="6" y="16"/>
                    </a:lnTo>
                    <a:lnTo>
                      <a:pt x="6" y="0"/>
                    </a:lnTo>
                    <a:lnTo>
                      <a:pt x="14" y="0"/>
                    </a:lnTo>
                    <a:lnTo>
                      <a:pt x="22" y="0"/>
                    </a:lnTo>
                    <a:lnTo>
                      <a:pt x="42" y="0"/>
                    </a:lnTo>
                    <a:lnTo>
                      <a:pt x="54" y="0"/>
                    </a:lnTo>
                    <a:lnTo>
                      <a:pt x="56" y="6"/>
                    </a:lnTo>
                    <a:lnTo>
                      <a:pt x="58" y="12"/>
                    </a:lnTo>
                    <a:lnTo>
                      <a:pt x="60" y="16"/>
                    </a:lnTo>
                    <a:lnTo>
                      <a:pt x="62" y="22"/>
                    </a:lnTo>
                    <a:lnTo>
                      <a:pt x="60" y="28"/>
                    </a:lnTo>
                    <a:lnTo>
                      <a:pt x="60" y="30"/>
                    </a:lnTo>
                    <a:lnTo>
                      <a:pt x="62" y="32"/>
                    </a:lnTo>
                    <a:lnTo>
                      <a:pt x="64" y="38"/>
                    </a:lnTo>
                    <a:lnTo>
                      <a:pt x="64" y="44"/>
                    </a:lnTo>
                    <a:lnTo>
                      <a:pt x="64" y="48"/>
                    </a:lnTo>
                    <a:lnTo>
                      <a:pt x="66" y="54"/>
                    </a:lnTo>
                    <a:lnTo>
                      <a:pt x="66" y="80"/>
                    </a:lnTo>
                    <a:lnTo>
                      <a:pt x="62" y="82"/>
                    </a:lnTo>
                    <a:lnTo>
                      <a:pt x="68" y="90"/>
                    </a:lnTo>
                    <a:lnTo>
                      <a:pt x="76" y="98"/>
                    </a:lnTo>
                    <a:lnTo>
                      <a:pt x="78" y="9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3" name="Freeform 168"/>
              <p:cNvSpPr>
                <a:spLocks/>
              </p:cNvSpPr>
              <p:nvPr/>
            </p:nvSpPr>
            <p:spPr bwMode="auto">
              <a:xfrm>
                <a:off x="4007729" y="3462192"/>
                <a:ext cx="76494" cy="188047"/>
              </a:xfrm>
              <a:custGeom>
                <a:avLst/>
                <a:gdLst/>
                <a:ahLst/>
                <a:cxnLst>
                  <a:cxn ang="0">
                    <a:pos x="16" y="118"/>
                  </a:cxn>
                  <a:cxn ang="0">
                    <a:pos x="32" y="112"/>
                  </a:cxn>
                  <a:cxn ang="0">
                    <a:pos x="32" y="64"/>
                  </a:cxn>
                  <a:cxn ang="0">
                    <a:pos x="42" y="50"/>
                  </a:cxn>
                  <a:cxn ang="0">
                    <a:pos x="46" y="40"/>
                  </a:cxn>
                  <a:cxn ang="0">
                    <a:pos x="48" y="32"/>
                  </a:cxn>
                  <a:cxn ang="0">
                    <a:pos x="46" y="20"/>
                  </a:cxn>
                  <a:cxn ang="0">
                    <a:pos x="42" y="12"/>
                  </a:cxn>
                  <a:cxn ang="0">
                    <a:pos x="36" y="6"/>
                  </a:cxn>
                  <a:cxn ang="0">
                    <a:pos x="32" y="0"/>
                  </a:cxn>
                  <a:cxn ang="0">
                    <a:pos x="22" y="2"/>
                  </a:cxn>
                  <a:cxn ang="0">
                    <a:pos x="22" y="0"/>
                  </a:cxn>
                  <a:cxn ang="0">
                    <a:pos x="22" y="6"/>
                  </a:cxn>
                  <a:cxn ang="0">
                    <a:pos x="22" y="10"/>
                  </a:cxn>
                  <a:cxn ang="0">
                    <a:pos x="20" y="12"/>
                  </a:cxn>
                  <a:cxn ang="0">
                    <a:pos x="12" y="16"/>
                  </a:cxn>
                  <a:cxn ang="0">
                    <a:pos x="6" y="18"/>
                  </a:cxn>
                  <a:cxn ang="0">
                    <a:pos x="4" y="20"/>
                  </a:cxn>
                  <a:cxn ang="0">
                    <a:pos x="4" y="24"/>
                  </a:cxn>
                  <a:cxn ang="0">
                    <a:pos x="0" y="28"/>
                  </a:cxn>
                  <a:cxn ang="0">
                    <a:pos x="0" y="34"/>
                  </a:cxn>
                  <a:cxn ang="0">
                    <a:pos x="0" y="38"/>
                  </a:cxn>
                  <a:cxn ang="0">
                    <a:pos x="2" y="42"/>
                  </a:cxn>
                  <a:cxn ang="0">
                    <a:pos x="10" y="48"/>
                  </a:cxn>
                  <a:cxn ang="0">
                    <a:pos x="10" y="52"/>
                  </a:cxn>
                  <a:cxn ang="0">
                    <a:pos x="10" y="68"/>
                  </a:cxn>
                  <a:cxn ang="0">
                    <a:pos x="12" y="80"/>
                  </a:cxn>
                  <a:cxn ang="0">
                    <a:pos x="12" y="92"/>
                  </a:cxn>
                  <a:cxn ang="0">
                    <a:pos x="14" y="114"/>
                  </a:cxn>
                  <a:cxn ang="0">
                    <a:pos x="16" y="118"/>
                  </a:cxn>
                </a:cxnLst>
                <a:rect l="0" t="0" r="r" b="b"/>
                <a:pathLst>
                  <a:path w="48" h="118">
                    <a:moveTo>
                      <a:pt x="16" y="118"/>
                    </a:moveTo>
                    <a:lnTo>
                      <a:pt x="32" y="112"/>
                    </a:lnTo>
                    <a:lnTo>
                      <a:pt x="32" y="64"/>
                    </a:lnTo>
                    <a:lnTo>
                      <a:pt x="42" y="50"/>
                    </a:lnTo>
                    <a:lnTo>
                      <a:pt x="46" y="40"/>
                    </a:lnTo>
                    <a:lnTo>
                      <a:pt x="48" y="32"/>
                    </a:lnTo>
                    <a:lnTo>
                      <a:pt x="46" y="20"/>
                    </a:lnTo>
                    <a:lnTo>
                      <a:pt x="42" y="12"/>
                    </a:lnTo>
                    <a:lnTo>
                      <a:pt x="36" y="6"/>
                    </a:lnTo>
                    <a:lnTo>
                      <a:pt x="32" y="0"/>
                    </a:lnTo>
                    <a:lnTo>
                      <a:pt x="22" y="2"/>
                    </a:lnTo>
                    <a:lnTo>
                      <a:pt x="22" y="0"/>
                    </a:lnTo>
                    <a:lnTo>
                      <a:pt x="22" y="6"/>
                    </a:lnTo>
                    <a:lnTo>
                      <a:pt x="22" y="10"/>
                    </a:lnTo>
                    <a:lnTo>
                      <a:pt x="20" y="12"/>
                    </a:lnTo>
                    <a:lnTo>
                      <a:pt x="12" y="16"/>
                    </a:lnTo>
                    <a:lnTo>
                      <a:pt x="6" y="18"/>
                    </a:lnTo>
                    <a:lnTo>
                      <a:pt x="4" y="20"/>
                    </a:lnTo>
                    <a:lnTo>
                      <a:pt x="4" y="24"/>
                    </a:lnTo>
                    <a:lnTo>
                      <a:pt x="0" y="28"/>
                    </a:lnTo>
                    <a:lnTo>
                      <a:pt x="0" y="34"/>
                    </a:lnTo>
                    <a:lnTo>
                      <a:pt x="0" y="38"/>
                    </a:lnTo>
                    <a:lnTo>
                      <a:pt x="2" y="42"/>
                    </a:lnTo>
                    <a:lnTo>
                      <a:pt x="10" y="48"/>
                    </a:lnTo>
                    <a:lnTo>
                      <a:pt x="10" y="52"/>
                    </a:lnTo>
                    <a:lnTo>
                      <a:pt x="10" y="68"/>
                    </a:lnTo>
                    <a:lnTo>
                      <a:pt x="12" y="80"/>
                    </a:lnTo>
                    <a:lnTo>
                      <a:pt x="12" y="92"/>
                    </a:lnTo>
                    <a:lnTo>
                      <a:pt x="14" y="114"/>
                    </a:lnTo>
                    <a:lnTo>
                      <a:pt x="16" y="11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4" name="Freeform 169"/>
              <p:cNvSpPr>
                <a:spLocks/>
              </p:cNvSpPr>
              <p:nvPr/>
            </p:nvSpPr>
            <p:spPr bwMode="auto">
              <a:xfrm>
                <a:off x="5214101" y="2898050"/>
                <a:ext cx="70119" cy="47809"/>
              </a:xfrm>
              <a:custGeom>
                <a:avLst/>
                <a:gdLst/>
                <a:ahLst/>
                <a:cxnLst>
                  <a:cxn ang="0">
                    <a:pos x="44" y="30"/>
                  </a:cxn>
                  <a:cxn ang="0">
                    <a:pos x="24" y="30"/>
                  </a:cxn>
                  <a:cxn ang="0">
                    <a:pos x="20" y="26"/>
                  </a:cxn>
                  <a:cxn ang="0">
                    <a:pos x="16" y="24"/>
                  </a:cxn>
                  <a:cxn ang="0">
                    <a:pos x="0" y="20"/>
                  </a:cxn>
                  <a:cxn ang="0">
                    <a:pos x="4" y="10"/>
                  </a:cxn>
                  <a:cxn ang="0">
                    <a:pos x="8" y="4"/>
                  </a:cxn>
                  <a:cxn ang="0">
                    <a:pos x="12" y="0"/>
                  </a:cxn>
                  <a:cxn ang="0">
                    <a:pos x="18" y="0"/>
                  </a:cxn>
                  <a:cxn ang="0">
                    <a:pos x="22" y="2"/>
                  </a:cxn>
                  <a:cxn ang="0">
                    <a:pos x="26" y="2"/>
                  </a:cxn>
                  <a:cxn ang="0">
                    <a:pos x="32" y="2"/>
                  </a:cxn>
                  <a:cxn ang="0">
                    <a:pos x="24" y="4"/>
                  </a:cxn>
                  <a:cxn ang="0">
                    <a:pos x="26" y="12"/>
                  </a:cxn>
                  <a:cxn ang="0">
                    <a:pos x="30" y="16"/>
                  </a:cxn>
                  <a:cxn ang="0">
                    <a:pos x="40" y="22"/>
                  </a:cxn>
                  <a:cxn ang="0">
                    <a:pos x="42" y="26"/>
                  </a:cxn>
                  <a:cxn ang="0">
                    <a:pos x="44" y="28"/>
                  </a:cxn>
                  <a:cxn ang="0">
                    <a:pos x="44" y="30"/>
                  </a:cxn>
                </a:cxnLst>
                <a:rect l="0" t="0" r="r" b="b"/>
                <a:pathLst>
                  <a:path w="44" h="30">
                    <a:moveTo>
                      <a:pt x="44" y="30"/>
                    </a:moveTo>
                    <a:lnTo>
                      <a:pt x="24" y="30"/>
                    </a:lnTo>
                    <a:lnTo>
                      <a:pt x="20" y="26"/>
                    </a:lnTo>
                    <a:lnTo>
                      <a:pt x="16" y="24"/>
                    </a:lnTo>
                    <a:lnTo>
                      <a:pt x="0" y="20"/>
                    </a:lnTo>
                    <a:lnTo>
                      <a:pt x="4" y="10"/>
                    </a:lnTo>
                    <a:lnTo>
                      <a:pt x="8" y="4"/>
                    </a:lnTo>
                    <a:lnTo>
                      <a:pt x="12" y="0"/>
                    </a:lnTo>
                    <a:lnTo>
                      <a:pt x="18" y="0"/>
                    </a:lnTo>
                    <a:lnTo>
                      <a:pt x="22" y="2"/>
                    </a:lnTo>
                    <a:lnTo>
                      <a:pt x="26" y="2"/>
                    </a:lnTo>
                    <a:lnTo>
                      <a:pt x="32" y="2"/>
                    </a:lnTo>
                    <a:lnTo>
                      <a:pt x="24" y="4"/>
                    </a:lnTo>
                    <a:lnTo>
                      <a:pt x="26" y="12"/>
                    </a:lnTo>
                    <a:lnTo>
                      <a:pt x="30" y="16"/>
                    </a:lnTo>
                    <a:lnTo>
                      <a:pt x="40" y="22"/>
                    </a:lnTo>
                    <a:lnTo>
                      <a:pt x="42" y="26"/>
                    </a:lnTo>
                    <a:lnTo>
                      <a:pt x="44" y="28"/>
                    </a:lnTo>
                    <a:lnTo>
                      <a:pt x="44" y="3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5" name="Freeform 170"/>
              <p:cNvSpPr>
                <a:spLocks/>
              </p:cNvSpPr>
              <p:nvPr/>
            </p:nvSpPr>
            <p:spPr bwMode="auto">
              <a:xfrm>
                <a:off x="4269084" y="2257414"/>
                <a:ext cx="152988" cy="70119"/>
              </a:xfrm>
              <a:custGeom>
                <a:avLst/>
                <a:gdLst/>
                <a:ahLst/>
                <a:cxnLst>
                  <a:cxn ang="0">
                    <a:pos x="96" y="18"/>
                  </a:cxn>
                  <a:cxn ang="0">
                    <a:pos x="90" y="16"/>
                  </a:cxn>
                  <a:cxn ang="0">
                    <a:pos x="84" y="14"/>
                  </a:cxn>
                  <a:cxn ang="0">
                    <a:pos x="76" y="12"/>
                  </a:cxn>
                  <a:cxn ang="0">
                    <a:pos x="72" y="8"/>
                  </a:cxn>
                  <a:cxn ang="0">
                    <a:pos x="70" y="12"/>
                  </a:cxn>
                  <a:cxn ang="0">
                    <a:pos x="66" y="12"/>
                  </a:cxn>
                  <a:cxn ang="0">
                    <a:pos x="64" y="12"/>
                  </a:cxn>
                  <a:cxn ang="0">
                    <a:pos x="62" y="8"/>
                  </a:cxn>
                  <a:cxn ang="0">
                    <a:pos x="40" y="0"/>
                  </a:cxn>
                  <a:cxn ang="0">
                    <a:pos x="34" y="0"/>
                  </a:cxn>
                  <a:cxn ang="0">
                    <a:pos x="30" y="0"/>
                  </a:cxn>
                  <a:cxn ang="0">
                    <a:pos x="0" y="12"/>
                  </a:cxn>
                  <a:cxn ang="0">
                    <a:pos x="2" y="16"/>
                  </a:cxn>
                  <a:cxn ang="0">
                    <a:pos x="4" y="22"/>
                  </a:cxn>
                  <a:cxn ang="0">
                    <a:pos x="12" y="28"/>
                  </a:cxn>
                  <a:cxn ang="0">
                    <a:pos x="20" y="36"/>
                  </a:cxn>
                  <a:cxn ang="0">
                    <a:pos x="26" y="42"/>
                  </a:cxn>
                  <a:cxn ang="0">
                    <a:pos x="32" y="44"/>
                  </a:cxn>
                  <a:cxn ang="0">
                    <a:pos x="38" y="42"/>
                  </a:cxn>
                  <a:cxn ang="0">
                    <a:pos x="40" y="40"/>
                  </a:cxn>
                  <a:cxn ang="0">
                    <a:pos x="44" y="38"/>
                  </a:cxn>
                  <a:cxn ang="0">
                    <a:pos x="48" y="36"/>
                  </a:cxn>
                  <a:cxn ang="0">
                    <a:pos x="54" y="38"/>
                  </a:cxn>
                  <a:cxn ang="0">
                    <a:pos x="58" y="40"/>
                  </a:cxn>
                  <a:cxn ang="0">
                    <a:pos x="64" y="42"/>
                  </a:cxn>
                  <a:cxn ang="0">
                    <a:pos x="70" y="42"/>
                  </a:cxn>
                  <a:cxn ang="0">
                    <a:pos x="72" y="40"/>
                  </a:cxn>
                  <a:cxn ang="0">
                    <a:pos x="76" y="36"/>
                  </a:cxn>
                  <a:cxn ang="0">
                    <a:pos x="82" y="34"/>
                  </a:cxn>
                  <a:cxn ang="0">
                    <a:pos x="90" y="30"/>
                  </a:cxn>
                  <a:cxn ang="0">
                    <a:pos x="92" y="28"/>
                  </a:cxn>
                  <a:cxn ang="0">
                    <a:pos x="92" y="24"/>
                  </a:cxn>
                  <a:cxn ang="0">
                    <a:pos x="94" y="24"/>
                  </a:cxn>
                  <a:cxn ang="0">
                    <a:pos x="96" y="18"/>
                  </a:cxn>
                </a:cxnLst>
                <a:rect l="0" t="0" r="r" b="b"/>
                <a:pathLst>
                  <a:path w="96" h="44">
                    <a:moveTo>
                      <a:pt x="96" y="18"/>
                    </a:moveTo>
                    <a:lnTo>
                      <a:pt x="90" y="16"/>
                    </a:lnTo>
                    <a:lnTo>
                      <a:pt x="84" y="14"/>
                    </a:lnTo>
                    <a:lnTo>
                      <a:pt x="76" y="12"/>
                    </a:lnTo>
                    <a:lnTo>
                      <a:pt x="72" y="8"/>
                    </a:lnTo>
                    <a:lnTo>
                      <a:pt x="70" y="12"/>
                    </a:lnTo>
                    <a:lnTo>
                      <a:pt x="66" y="12"/>
                    </a:lnTo>
                    <a:lnTo>
                      <a:pt x="64" y="12"/>
                    </a:lnTo>
                    <a:lnTo>
                      <a:pt x="62" y="8"/>
                    </a:lnTo>
                    <a:lnTo>
                      <a:pt x="40" y="0"/>
                    </a:lnTo>
                    <a:lnTo>
                      <a:pt x="34" y="0"/>
                    </a:lnTo>
                    <a:lnTo>
                      <a:pt x="30" y="0"/>
                    </a:lnTo>
                    <a:lnTo>
                      <a:pt x="0" y="12"/>
                    </a:lnTo>
                    <a:lnTo>
                      <a:pt x="2" y="16"/>
                    </a:lnTo>
                    <a:lnTo>
                      <a:pt x="4" y="22"/>
                    </a:lnTo>
                    <a:lnTo>
                      <a:pt x="12" y="28"/>
                    </a:lnTo>
                    <a:lnTo>
                      <a:pt x="20" y="36"/>
                    </a:lnTo>
                    <a:lnTo>
                      <a:pt x="26" y="42"/>
                    </a:lnTo>
                    <a:lnTo>
                      <a:pt x="32" y="44"/>
                    </a:lnTo>
                    <a:lnTo>
                      <a:pt x="38" y="42"/>
                    </a:lnTo>
                    <a:lnTo>
                      <a:pt x="40" y="40"/>
                    </a:lnTo>
                    <a:lnTo>
                      <a:pt x="44" y="38"/>
                    </a:lnTo>
                    <a:lnTo>
                      <a:pt x="48" y="36"/>
                    </a:lnTo>
                    <a:lnTo>
                      <a:pt x="54" y="38"/>
                    </a:lnTo>
                    <a:lnTo>
                      <a:pt x="58" y="40"/>
                    </a:lnTo>
                    <a:lnTo>
                      <a:pt x="64" y="42"/>
                    </a:lnTo>
                    <a:lnTo>
                      <a:pt x="70" y="42"/>
                    </a:lnTo>
                    <a:lnTo>
                      <a:pt x="72" y="40"/>
                    </a:lnTo>
                    <a:lnTo>
                      <a:pt x="76" y="36"/>
                    </a:lnTo>
                    <a:lnTo>
                      <a:pt x="82" y="34"/>
                    </a:lnTo>
                    <a:lnTo>
                      <a:pt x="90" y="30"/>
                    </a:lnTo>
                    <a:lnTo>
                      <a:pt x="92" y="28"/>
                    </a:lnTo>
                    <a:lnTo>
                      <a:pt x="92" y="24"/>
                    </a:lnTo>
                    <a:lnTo>
                      <a:pt x="94" y="24"/>
                    </a:lnTo>
                    <a:lnTo>
                      <a:pt x="96" y="1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6" name="Freeform 171"/>
              <p:cNvSpPr>
                <a:spLocks/>
              </p:cNvSpPr>
              <p:nvPr/>
            </p:nvSpPr>
            <p:spPr bwMode="auto">
              <a:xfrm>
                <a:off x="4627648" y="2324346"/>
                <a:ext cx="86056" cy="86056"/>
              </a:xfrm>
              <a:custGeom>
                <a:avLst/>
                <a:gdLst/>
                <a:ahLst/>
                <a:cxnLst>
                  <a:cxn ang="0">
                    <a:pos x="26" y="54"/>
                  </a:cxn>
                  <a:cxn ang="0">
                    <a:pos x="22" y="40"/>
                  </a:cxn>
                  <a:cxn ang="0">
                    <a:pos x="20" y="26"/>
                  </a:cxn>
                  <a:cxn ang="0">
                    <a:pos x="16" y="16"/>
                  </a:cxn>
                  <a:cxn ang="0">
                    <a:pos x="10" y="10"/>
                  </a:cxn>
                  <a:cxn ang="0">
                    <a:pos x="0" y="8"/>
                  </a:cxn>
                  <a:cxn ang="0">
                    <a:pos x="18" y="0"/>
                  </a:cxn>
                  <a:cxn ang="0">
                    <a:pos x="26" y="2"/>
                  </a:cxn>
                  <a:cxn ang="0">
                    <a:pos x="34" y="6"/>
                  </a:cxn>
                  <a:cxn ang="0">
                    <a:pos x="44" y="18"/>
                  </a:cxn>
                  <a:cxn ang="0">
                    <a:pos x="48" y="26"/>
                  </a:cxn>
                  <a:cxn ang="0">
                    <a:pos x="54" y="38"/>
                  </a:cxn>
                  <a:cxn ang="0">
                    <a:pos x="36" y="36"/>
                  </a:cxn>
                  <a:cxn ang="0">
                    <a:pos x="36" y="48"/>
                  </a:cxn>
                  <a:cxn ang="0">
                    <a:pos x="26" y="54"/>
                  </a:cxn>
                </a:cxnLst>
                <a:rect l="0" t="0" r="r" b="b"/>
                <a:pathLst>
                  <a:path w="54" h="54">
                    <a:moveTo>
                      <a:pt x="26" y="54"/>
                    </a:moveTo>
                    <a:lnTo>
                      <a:pt x="22" y="40"/>
                    </a:lnTo>
                    <a:lnTo>
                      <a:pt x="20" y="26"/>
                    </a:lnTo>
                    <a:lnTo>
                      <a:pt x="16" y="16"/>
                    </a:lnTo>
                    <a:lnTo>
                      <a:pt x="10" y="10"/>
                    </a:lnTo>
                    <a:lnTo>
                      <a:pt x="0" y="8"/>
                    </a:lnTo>
                    <a:lnTo>
                      <a:pt x="18" y="0"/>
                    </a:lnTo>
                    <a:lnTo>
                      <a:pt x="26" y="2"/>
                    </a:lnTo>
                    <a:lnTo>
                      <a:pt x="34" y="6"/>
                    </a:lnTo>
                    <a:lnTo>
                      <a:pt x="44" y="18"/>
                    </a:lnTo>
                    <a:lnTo>
                      <a:pt x="48" y="26"/>
                    </a:lnTo>
                    <a:lnTo>
                      <a:pt x="54" y="38"/>
                    </a:lnTo>
                    <a:lnTo>
                      <a:pt x="36" y="36"/>
                    </a:lnTo>
                    <a:lnTo>
                      <a:pt x="36" y="48"/>
                    </a:lnTo>
                    <a:lnTo>
                      <a:pt x="26" y="5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7" name="Freeform 172"/>
              <p:cNvSpPr>
                <a:spLocks/>
              </p:cNvSpPr>
              <p:nvPr/>
            </p:nvSpPr>
            <p:spPr bwMode="auto">
              <a:xfrm>
                <a:off x="5714499" y="2563389"/>
                <a:ext cx="191235" cy="114741"/>
              </a:xfrm>
              <a:custGeom>
                <a:avLst/>
                <a:gdLst/>
                <a:ahLst/>
                <a:cxnLst>
                  <a:cxn ang="0">
                    <a:pos x="0" y="28"/>
                  </a:cxn>
                  <a:cxn ang="0">
                    <a:pos x="16" y="28"/>
                  </a:cxn>
                  <a:cxn ang="0">
                    <a:pos x="18" y="18"/>
                  </a:cxn>
                  <a:cxn ang="0">
                    <a:pos x="24" y="16"/>
                  </a:cxn>
                  <a:cxn ang="0">
                    <a:pos x="24" y="4"/>
                  </a:cxn>
                  <a:cxn ang="0">
                    <a:pos x="34" y="6"/>
                  </a:cxn>
                  <a:cxn ang="0">
                    <a:pos x="40" y="0"/>
                  </a:cxn>
                  <a:cxn ang="0">
                    <a:pos x="48" y="6"/>
                  </a:cxn>
                  <a:cxn ang="0">
                    <a:pos x="48" y="10"/>
                  </a:cxn>
                  <a:cxn ang="0">
                    <a:pos x="40" y="14"/>
                  </a:cxn>
                  <a:cxn ang="0">
                    <a:pos x="34" y="18"/>
                  </a:cxn>
                  <a:cxn ang="0">
                    <a:pos x="44" y="18"/>
                  </a:cxn>
                  <a:cxn ang="0">
                    <a:pos x="50" y="20"/>
                  </a:cxn>
                  <a:cxn ang="0">
                    <a:pos x="48" y="30"/>
                  </a:cxn>
                  <a:cxn ang="0">
                    <a:pos x="62" y="30"/>
                  </a:cxn>
                  <a:cxn ang="0">
                    <a:pos x="70" y="32"/>
                  </a:cxn>
                  <a:cxn ang="0">
                    <a:pos x="78" y="32"/>
                  </a:cxn>
                  <a:cxn ang="0">
                    <a:pos x="92" y="30"/>
                  </a:cxn>
                  <a:cxn ang="0">
                    <a:pos x="96" y="34"/>
                  </a:cxn>
                  <a:cxn ang="0">
                    <a:pos x="106" y="40"/>
                  </a:cxn>
                  <a:cxn ang="0">
                    <a:pos x="112" y="46"/>
                  </a:cxn>
                  <a:cxn ang="0">
                    <a:pos x="116" y="52"/>
                  </a:cxn>
                  <a:cxn ang="0">
                    <a:pos x="120" y="62"/>
                  </a:cxn>
                  <a:cxn ang="0">
                    <a:pos x="114" y="62"/>
                  </a:cxn>
                  <a:cxn ang="0">
                    <a:pos x="106" y="64"/>
                  </a:cxn>
                  <a:cxn ang="0">
                    <a:pos x="98" y="66"/>
                  </a:cxn>
                  <a:cxn ang="0">
                    <a:pos x="90" y="70"/>
                  </a:cxn>
                  <a:cxn ang="0">
                    <a:pos x="82" y="72"/>
                  </a:cxn>
                  <a:cxn ang="0">
                    <a:pos x="80" y="72"/>
                  </a:cxn>
                  <a:cxn ang="0">
                    <a:pos x="76" y="72"/>
                  </a:cxn>
                  <a:cxn ang="0">
                    <a:pos x="74" y="70"/>
                  </a:cxn>
                  <a:cxn ang="0">
                    <a:pos x="66" y="62"/>
                  </a:cxn>
                  <a:cxn ang="0">
                    <a:pos x="62" y="54"/>
                  </a:cxn>
                  <a:cxn ang="0">
                    <a:pos x="58" y="40"/>
                  </a:cxn>
                  <a:cxn ang="0">
                    <a:pos x="52" y="42"/>
                  </a:cxn>
                  <a:cxn ang="0">
                    <a:pos x="46" y="48"/>
                  </a:cxn>
                  <a:cxn ang="0">
                    <a:pos x="42" y="54"/>
                  </a:cxn>
                  <a:cxn ang="0">
                    <a:pos x="36" y="60"/>
                  </a:cxn>
                  <a:cxn ang="0">
                    <a:pos x="32" y="64"/>
                  </a:cxn>
                  <a:cxn ang="0">
                    <a:pos x="26" y="68"/>
                  </a:cxn>
                  <a:cxn ang="0">
                    <a:pos x="14" y="70"/>
                  </a:cxn>
                  <a:cxn ang="0">
                    <a:pos x="18" y="60"/>
                  </a:cxn>
                  <a:cxn ang="0">
                    <a:pos x="18" y="50"/>
                  </a:cxn>
                  <a:cxn ang="0">
                    <a:pos x="14" y="44"/>
                  </a:cxn>
                  <a:cxn ang="0">
                    <a:pos x="8" y="40"/>
                  </a:cxn>
                  <a:cxn ang="0">
                    <a:pos x="0" y="34"/>
                  </a:cxn>
                  <a:cxn ang="0">
                    <a:pos x="0" y="28"/>
                  </a:cxn>
                </a:cxnLst>
                <a:rect l="0" t="0" r="r" b="b"/>
                <a:pathLst>
                  <a:path w="120" h="72">
                    <a:moveTo>
                      <a:pt x="0" y="28"/>
                    </a:moveTo>
                    <a:lnTo>
                      <a:pt x="16" y="28"/>
                    </a:lnTo>
                    <a:lnTo>
                      <a:pt x="18" y="18"/>
                    </a:lnTo>
                    <a:lnTo>
                      <a:pt x="24" y="16"/>
                    </a:lnTo>
                    <a:lnTo>
                      <a:pt x="24" y="4"/>
                    </a:lnTo>
                    <a:lnTo>
                      <a:pt x="34" y="6"/>
                    </a:lnTo>
                    <a:lnTo>
                      <a:pt x="40" y="0"/>
                    </a:lnTo>
                    <a:lnTo>
                      <a:pt x="48" y="6"/>
                    </a:lnTo>
                    <a:lnTo>
                      <a:pt x="48" y="10"/>
                    </a:lnTo>
                    <a:lnTo>
                      <a:pt x="40" y="14"/>
                    </a:lnTo>
                    <a:lnTo>
                      <a:pt x="34" y="18"/>
                    </a:lnTo>
                    <a:lnTo>
                      <a:pt x="44" y="18"/>
                    </a:lnTo>
                    <a:lnTo>
                      <a:pt x="50" y="20"/>
                    </a:lnTo>
                    <a:lnTo>
                      <a:pt x="48" y="30"/>
                    </a:lnTo>
                    <a:lnTo>
                      <a:pt x="62" y="30"/>
                    </a:lnTo>
                    <a:lnTo>
                      <a:pt x="70" y="32"/>
                    </a:lnTo>
                    <a:lnTo>
                      <a:pt x="78" y="32"/>
                    </a:lnTo>
                    <a:lnTo>
                      <a:pt x="92" y="30"/>
                    </a:lnTo>
                    <a:lnTo>
                      <a:pt x="96" y="34"/>
                    </a:lnTo>
                    <a:lnTo>
                      <a:pt x="106" y="40"/>
                    </a:lnTo>
                    <a:lnTo>
                      <a:pt x="112" y="46"/>
                    </a:lnTo>
                    <a:lnTo>
                      <a:pt x="116" y="52"/>
                    </a:lnTo>
                    <a:lnTo>
                      <a:pt x="120" y="62"/>
                    </a:lnTo>
                    <a:lnTo>
                      <a:pt x="114" y="62"/>
                    </a:lnTo>
                    <a:lnTo>
                      <a:pt x="106" y="64"/>
                    </a:lnTo>
                    <a:lnTo>
                      <a:pt x="98" y="66"/>
                    </a:lnTo>
                    <a:lnTo>
                      <a:pt x="90" y="70"/>
                    </a:lnTo>
                    <a:lnTo>
                      <a:pt x="82" y="72"/>
                    </a:lnTo>
                    <a:lnTo>
                      <a:pt x="80" y="72"/>
                    </a:lnTo>
                    <a:lnTo>
                      <a:pt x="76" y="72"/>
                    </a:lnTo>
                    <a:lnTo>
                      <a:pt x="74" y="70"/>
                    </a:lnTo>
                    <a:lnTo>
                      <a:pt x="66" y="62"/>
                    </a:lnTo>
                    <a:lnTo>
                      <a:pt x="62" y="54"/>
                    </a:lnTo>
                    <a:lnTo>
                      <a:pt x="58" y="40"/>
                    </a:lnTo>
                    <a:lnTo>
                      <a:pt x="52" y="42"/>
                    </a:lnTo>
                    <a:lnTo>
                      <a:pt x="46" y="48"/>
                    </a:lnTo>
                    <a:lnTo>
                      <a:pt x="42" y="54"/>
                    </a:lnTo>
                    <a:lnTo>
                      <a:pt x="36" y="60"/>
                    </a:lnTo>
                    <a:lnTo>
                      <a:pt x="32" y="64"/>
                    </a:lnTo>
                    <a:lnTo>
                      <a:pt x="26" y="68"/>
                    </a:lnTo>
                    <a:lnTo>
                      <a:pt x="14" y="70"/>
                    </a:lnTo>
                    <a:lnTo>
                      <a:pt x="18" y="60"/>
                    </a:lnTo>
                    <a:lnTo>
                      <a:pt x="18" y="50"/>
                    </a:lnTo>
                    <a:lnTo>
                      <a:pt x="14" y="44"/>
                    </a:lnTo>
                    <a:lnTo>
                      <a:pt x="8" y="40"/>
                    </a:lnTo>
                    <a:lnTo>
                      <a:pt x="0" y="34"/>
                    </a:lnTo>
                    <a:lnTo>
                      <a:pt x="0" y="2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8" name="Freeform 173"/>
              <p:cNvSpPr>
                <a:spLocks/>
              </p:cNvSpPr>
              <p:nvPr/>
            </p:nvSpPr>
            <p:spPr bwMode="auto">
              <a:xfrm>
                <a:off x="4978245" y="2477334"/>
                <a:ext cx="178486" cy="76494"/>
              </a:xfrm>
              <a:custGeom>
                <a:avLst/>
                <a:gdLst/>
                <a:ahLst/>
                <a:cxnLst>
                  <a:cxn ang="0">
                    <a:pos x="34" y="34"/>
                  </a:cxn>
                  <a:cxn ang="0">
                    <a:pos x="42" y="34"/>
                  </a:cxn>
                  <a:cxn ang="0">
                    <a:pos x="50" y="34"/>
                  </a:cxn>
                  <a:cxn ang="0">
                    <a:pos x="58" y="36"/>
                  </a:cxn>
                  <a:cxn ang="0">
                    <a:pos x="64" y="42"/>
                  </a:cxn>
                  <a:cxn ang="0">
                    <a:pos x="66" y="44"/>
                  </a:cxn>
                  <a:cxn ang="0">
                    <a:pos x="66" y="46"/>
                  </a:cxn>
                  <a:cxn ang="0">
                    <a:pos x="78" y="46"/>
                  </a:cxn>
                  <a:cxn ang="0">
                    <a:pos x="88" y="46"/>
                  </a:cxn>
                  <a:cxn ang="0">
                    <a:pos x="90" y="40"/>
                  </a:cxn>
                  <a:cxn ang="0">
                    <a:pos x="98" y="44"/>
                  </a:cxn>
                  <a:cxn ang="0">
                    <a:pos x="102" y="48"/>
                  </a:cxn>
                  <a:cxn ang="0">
                    <a:pos x="112" y="48"/>
                  </a:cxn>
                  <a:cxn ang="0">
                    <a:pos x="108" y="42"/>
                  </a:cxn>
                  <a:cxn ang="0">
                    <a:pos x="106" y="36"/>
                  </a:cxn>
                  <a:cxn ang="0">
                    <a:pos x="110" y="32"/>
                  </a:cxn>
                  <a:cxn ang="0">
                    <a:pos x="100" y="30"/>
                  </a:cxn>
                  <a:cxn ang="0">
                    <a:pos x="94" y="22"/>
                  </a:cxn>
                  <a:cxn ang="0">
                    <a:pos x="80" y="16"/>
                  </a:cxn>
                  <a:cxn ang="0">
                    <a:pos x="62" y="16"/>
                  </a:cxn>
                  <a:cxn ang="0">
                    <a:pos x="48" y="8"/>
                  </a:cxn>
                  <a:cxn ang="0">
                    <a:pos x="38" y="6"/>
                  </a:cxn>
                  <a:cxn ang="0">
                    <a:pos x="26" y="4"/>
                  </a:cxn>
                  <a:cxn ang="0">
                    <a:pos x="14" y="0"/>
                  </a:cxn>
                  <a:cxn ang="0">
                    <a:pos x="0" y="0"/>
                  </a:cxn>
                  <a:cxn ang="0">
                    <a:pos x="4" y="2"/>
                  </a:cxn>
                  <a:cxn ang="0">
                    <a:pos x="8" y="6"/>
                  </a:cxn>
                  <a:cxn ang="0">
                    <a:pos x="16" y="10"/>
                  </a:cxn>
                  <a:cxn ang="0">
                    <a:pos x="20" y="14"/>
                  </a:cxn>
                  <a:cxn ang="0">
                    <a:pos x="28" y="16"/>
                  </a:cxn>
                  <a:cxn ang="0">
                    <a:pos x="30" y="22"/>
                  </a:cxn>
                  <a:cxn ang="0">
                    <a:pos x="30" y="24"/>
                  </a:cxn>
                  <a:cxn ang="0">
                    <a:pos x="32" y="26"/>
                  </a:cxn>
                  <a:cxn ang="0">
                    <a:pos x="34" y="30"/>
                  </a:cxn>
                  <a:cxn ang="0">
                    <a:pos x="34" y="34"/>
                  </a:cxn>
                </a:cxnLst>
                <a:rect l="0" t="0" r="r" b="b"/>
                <a:pathLst>
                  <a:path w="112" h="48">
                    <a:moveTo>
                      <a:pt x="34" y="34"/>
                    </a:moveTo>
                    <a:lnTo>
                      <a:pt x="42" y="34"/>
                    </a:lnTo>
                    <a:lnTo>
                      <a:pt x="50" y="34"/>
                    </a:lnTo>
                    <a:lnTo>
                      <a:pt x="58" y="36"/>
                    </a:lnTo>
                    <a:lnTo>
                      <a:pt x="64" y="42"/>
                    </a:lnTo>
                    <a:lnTo>
                      <a:pt x="66" y="44"/>
                    </a:lnTo>
                    <a:lnTo>
                      <a:pt x="66" y="46"/>
                    </a:lnTo>
                    <a:lnTo>
                      <a:pt x="78" y="46"/>
                    </a:lnTo>
                    <a:lnTo>
                      <a:pt x="88" y="46"/>
                    </a:lnTo>
                    <a:lnTo>
                      <a:pt x="90" y="40"/>
                    </a:lnTo>
                    <a:lnTo>
                      <a:pt x="98" y="44"/>
                    </a:lnTo>
                    <a:lnTo>
                      <a:pt x="102" y="48"/>
                    </a:lnTo>
                    <a:lnTo>
                      <a:pt x="112" y="48"/>
                    </a:lnTo>
                    <a:lnTo>
                      <a:pt x="108" y="42"/>
                    </a:lnTo>
                    <a:lnTo>
                      <a:pt x="106" y="36"/>
                    </a:lnTo>
                    <a:lnTo>
                      <a:pt x="110" y="32"/>
                    </a:lnTo>
                    <a:lnTo>
                      <a:pt x="100" y="30"/>
                    </a:lnTo>
                    <a:lnTo>
                      <a:pt x="94" y="22"/>
                    </a:lnTo>
                    <a:lnTo>
                      <a:pt x="80" y="16"/>
                    </a:lnTo>
                    <a:lnTo>
                      <a:pt x="62" y="16"/>
                    </a:lnTo>
                    <a:lnTo>
                      <a:pt x="48" y="8"/>
                    </a:lnTo>
                    <a:lnTo>
                      <a:pt x="38" y="6"/>
                    </a:lnTo>
                    <a:lnTo>
                      <a:pt x="26" y="4"/>
                    </a:lnTo>
                    <a:lnTo>
                      <a:pt x="14" y="0"/>
                    </a:lnTo>
                    <a:lnTo>
                      <a:pt x="0" y="0"/>
                    </a:lnTo>
                    <a:lnTo>
                      <a:pt x="4" y="2"/>
                    </a:lnTo>
                    <a:lnTo>
                      <a:pt x="8" y="6"/>
                    </a:lnTo>
                    <a:lnTo>
                      <a:pt x="16" y="10"/>
                    </a:lnTo>
                    <a:lnTo>
                      <a:pt x="20" y="14"/>
                    </a:lnTo>
                    <a:lnTo>
                      <a:pt x="28" y="16"/>
                    </a:lnTo>
                    <a:lnTo>
                      <a:pt x="30" y="22"/>
                    </a:lnTo>
                    <a:lnTo>
                      <a:pt x="30" y="24"/>
                    </a:lnTo>
                    <a:lnTo>
                      <a:pt x="32" y="26"/>
                    </a:lnTo>
                    <a:lnTo>
                      <a:pt x="34" y="30"/>
                    </a:lnTo>
                    <a:lnTo>
                      <a:pt x="34" y="3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19" name="Freeform 174"/>
              <p:cNvSpPr>
                <a:spLocks/>
              </p:cNvSpPr>
              <p:nvPr/>
            </p:nvSpPr>
            <p:spPr bwMode="auto">
              <a:xfrm>
                <a:off x="5118484" y="2528330"/>
                <a:ext cx="127490" cy="101992"/>
              </a:xfrm>
              <a:custGeom>
                <a:avLst/>
                <a:gdLst/>
                <a:ahLst/>
                <a:cxnLst>
                  <a:cxn ang="0">
                    <a:pos x="54" y="6"/>
                  </a:cxn>
                  <a:cxn ang="0">
                    <a:pos x="50" y="8"/>
                  </a:cxn>
                  <a:cxn ang="0">
                    <a:pos x="44" y="14"/>
                  </a:cxn>
                  <a:cxn ang="0">
                    <a:pos x="38" y="14"/>
                  </a:cxn>
                  <a:cxn ang="0">
                    <a:pos x="34" y="10"/>
                  </a:cxn>
                  <a:cxn ang="0">
                    <a:pos x="28" y="6"/>
                  </a:cxn>
                  <a:cxn ang="0">
                    <a:pos x="22" y="0"/>
                  </a:cxn>
                  <a:cxn ang="0">
                    <a:pos x="18" y="4"/>
                  </a:cxn>
                  <a:cxn ang="0">
                    <a:pos x="20" y="10"/>
                  </a:cxn>
                  <a:cxn ang="0">
                    <a:pos x="24" y="16"/>
                  </a:cxn>
                  <a:cxn ang="0">
                    <a:pos x="20" y="16"/>
                  </a:cxn>
                  <a:cxn ang="0">
                    <a:pos x="14" y="16"/>
                  </a:cxn>
                  <a:cxn ang="0">
                    <a:pos x="10" y="12"/>
                  </a:cxn>
                  <a:cxn ang="0">
                    <a:pos x="2" y="8"/>
                  </a:cxn>
                  <a:cxn ang="0">
                    <a:pos x="0" y="14"/>
                  </a:cxn>
                  <a:cxn ang="0">
                    <a:pos x="6" y="20"/>
                  </a:cxn>
                  <a:cxn ang="0">
                    <a:pos x="8" y="22"/>
                  </a:cxn>
                  <a:cxn ang="0">
                    <a:pos x="10" y="26"/>
                  </a:cxn>
                  <a:cxn ang="0">
                    <a:pos x="12" y="30"/>
                  </a:cxn>
                  <a:cxn ang="0">
                    <a:pos x="14" y="34"/>
                  </a:cxn>
                  <a:cxn ang="0">
                    <a:pos x="20" y="38"/>
                  </a:cxn>
                  <a:cxn ang="0">
                    <a:pos x="28" y="42"/>
                  </a:cxn>
                  <a:cxn ang="0">
                    <a:pos x="34" y="56"/>
                  </a:cxn>
                  <a:cxn ang="0">
                    <a:pos x="40" y="50"/>
                  </a:cxn>
                  <a:cxn ang="0">
                    <a:pos x="44" y="44"/>
                  </a:cxn>
                  <a:cxn ang="0">
                    <a:pos x="48" y="42"/>
                  </a:cxn>
                  <a:cxn ang="0">
                    <a:pos x="56" y="42"/>
                  </a:cxn>
                  <a:cxn ang="0">
                    <a:pos x="58" y="48"/>
                  </a:cxn>
                  <a:cxn ang="0">
                    <a:pos x="58" y="50"/>
                  </a:cxn>
                  <a:cxn ang="0">
                    <a:pos x="58" y="56"/>
                  </a:cxn>
                  <a:cxn ang="0">
                    <a:pos x="62" y="58"/>
                  </a:cxn>
                  <a:cxn ang="0">
                    <a:pos x="64" y="60"/>
                  </a:cxn>
                  <a:cxn ang="0">
                    <a:pos x="66" y="62"/>
                  </a:cxn>
                  <a:cxn ang="0">
                    <a:pos x="72" y="64"/>
                  </a:cxn>
                  <a:cxn ang="0">
                    <a:pos x="76" y="28"/>
                  </a:cxn>
                  <a:cxn ang="0">
                    <a:pos x="80" y="28"/>
                  </a:cxn>
                  <a:cxn ang="0">
                    <a:pos x="72" y="22"/>
                  </a:cxn>
                  <a:cxn ang="0">
                    <a:pos x="66" y="16"/>
                  </a:cxn>
                  <a:cxn ang="0">
                    <a:pos x="60" y="12"/>
                  </a:cxn>
                  <a:cxn ang="0">
                    <a:pos x="54" y="6"/>
                  </a:cxn>
                </a:cxnLst>
                <a:rect l="0" t="0" r="r" b="b"/>
                <a:pathLst>
                  <a:path w="80" h="64">
                    <a:moveTo>
                      <a:pt x="54" y="6"/>
                    </a:moveTo>
                    <a:lnTo>
                      <a:pt x="50" y="8"/>
                    </a:lnTo>
                    <a:lnTo>
                      <a:pt x="44" y="14"/>
                    </a:lnTo>
                    <a:lnTo>
                      <a:pt x="38" y="14"/>
                    </a:lnTo>
                    <a:lnTo>
                      <a:pt x="34" y="10"/>
                    </a:lnTo>
                    <a:lnTo>
                      <a:pt x="28" y="6"/>
                    </a:lnTo>
                    <a:lnTo>
                      <a:pt x="22" y="0"/>
                    </a:lnTo>
                    <a:lnTo>
                      <a:pt x="18" y="4"/>
                    </a:lnTo>
                    <a:lnTo>
                      <a:pt x="20" y="10"/>
                    </a:lnTo>
                    <a:lnTo>
                      <a:pt x="24" y="16"/>
                    </a:lnTo>
                    <a:lnTo>
                      <a:pt x="20" y="16"/>
                    </a:lnTo>
                    <a:lnTo>
                      <a:pt x="14" y="16"/>
                    </a:lnTo>
                    <a:lnTo>
                      <a:pt x="10" y="12"/>
                    </a:lnTo>
                    <a:lnTo>
                      <a:pt x="2" y="8"/>
                    </a:lnTo>
                    <a:lnTo>
                      <a:pt x="0" y="14"/>
                    </a:lnTo>
                    <a:lnTo>
                      <a:pt x="6" y="20"/>
                    </a:lnTo>
                    <a:lnTo>
                      <a:pt x="8" y="22"/>
                    </a:lnTo>
                    <a:lnTo>
                      <a:pt x="10" y="26"/>
                    </a:lnTo>
                    <a:lnTo>
                      <a:pt x="12" y="30"/>
                    </a:lnTo>
                    <a:lnTo>
                      <a:pt x="14" y="34"/>
                    </a:lnTo>
                    <a:lnTo>
                      <a:pt x="20" y="38"/>
                    </a:lnTo>
                    <a:lnTo>
                      <a:pt x="28" y="42"/>
                    </a:lnTo>
                    <a:lnTo>
                      <a:pt x="34" y="56"/>
                    </a:lnTo>
                    <a:lnTo>
                      <a:pt x="40" y="50"/>
                    </a:lnTo>
                    <a:lnTo>
                      <a:pt x="44" y="44"/>
                    </a:lnTo>
                    <a:lnTo>
                      <a:pt x="48" y="42"/>
                    </a:lnTo>
                    <a:lnTo>
                      <a:pt x="56" y="42"/>
                    </a:lnTo>
                    <a:lnTo>
                      <a:pt x="58" y="48"/>
                    </a:lnTo>
                    <a:lnTo>
                      <a:pt x="58" y="50"/>
                    </a:lnTo>
                    <a:lnTo>
                      <a:pt x="58" y="56"/>
                    </a:lnTo>
                    <a:lnTo>
                      <a:pt x="62" y="58"/>
                    </a:lnTo>
                    <a:lnTo>
                      <a:pt x="64" y="60"/>
                    </a:lnTo>
                    <a:lnTo>
                      <a:pt x="66" y="62"/>
                    </a:lnTo>
                    <a:lnTo>
                      <a:pt x="72" y="64"/>
                    </a:lnTo>
                    <a:lnTo>
                      <a:pt x="76" y="28"/>
                    </a:lnTo>
                    <a:lnTo>
                      <a:pt x="80" y="28"/>
                    </a:lnTo>
                    <a:lnTo>
                      <a:pt x="72" y="22"/>
                    </a:lnTo>
                    <a:lnTo>
                      <a:pt x="66" y="16"/>
                    </a:lnTo>
                    <a:lnTo>
                      <a:pt x="60" y="12"/>
                    </a:lnTo>
                    <a:lnTo>
                      <a:pt x="54"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0" name="Freeform 175"/>
              <p:cNvSpPr>
                <a:spLocks/>
              </p:cNvSpPr>
              <p:nvPr/>
            </p:nvSpPr>
            <p:spPr bwMode="auto">
              <a:xfrm>
                <a:off x="4780636" y="3870160"/>
                <a:ext cx="50996" cy="57370"/>
              </a:xfrm>
              <a:custGeom>
                <a:avLst/>
                <a:gdLst/>
                <a:ahLst/>
                <a:cxnLst>
                  <a:cxn ang="0">
                    <a:pos x="28" y="30"/>
                  </a:cxn>
                  <a:cxn ang="0">
                    <a:pos x="30" y="28"/>
                  </a:cxn>
                  <a:cxn ang="0">
                    <a:pos x="30" y="24"/>
                  </a:cxn>
                  <a:cxn ang="0">
                    <a:pos x="32" y="24"/>
                  </a:cxn>
                  <a:cxn ang="0">
                    <a:pos x="32" y="18"/>
                  </a:cxn>
                  <a:cxn ang="0">
                    <a:pos x="30" y="12"/>
                  </a:cxn>
                  <a:cxn ang="0">
                    <a:pos x="28" y="6"/>
                  </a:cxn>
                  <a:cxn ang="0">
                    <a:pos x="28" y="0"/>
                  </a:cxn>
                  <a:cxn ang="0">
                    <a:pos x="30" y="0"/>
                  </a:cxn>
                  <a:cxn ang="0">
                    <a:pos x="24" y="4"/>
                  </a:cxn>
                  <a:cxn ang="0">
                    <a:pos x="20" y="10"/>
                  </a:cxn>
                  <a:cxn ang="0">
                    <a:pos x="10" y="10"/>
                  </a:cxn>
                  <a:cxn ang="0">
                    <a:pos x="2" y="20"/>
                  </a:cxn>
                  <a:cxn ang="0">
                    <a:pos x="0" y="26"/>
                  </a:cxn>
                  <a:cxn ang="0">
                    <a:pos x="0" y="32"/>
                  </a:cxn>
                  <a:cxn ang="0">
                    <a:pos x="0" y="34"/>
                  </a:cxn>
                  <a:cxn ang="0">
                    <a:pos x="0" y="36"/>
                  </a:cxn>
                  <a:cxn ang="0">
                    <a:pos x="14" y="36"/>
                  </a:cxn>
                  <a:cxn ang="0">
                    <a:pos x="16" y="32"/>
                  </a:cxn>
                  <a:cxn ang="0">
                    <a:pos x="16" y="30"/>
                  </a:cxn>
                  <a:cxn ang="0">
                    <a:pos x="18" y="28"/>
                  </a:cxn>
                  <a:cxn ang="0">
                    <a:pos x="28" y="28"/>
                  </a:cxn>
                  <a:cxn ang="0">
                    <a:pos x="28" y="30"/>
                  </a:cxn>
                </a:cxnLst>
                <a:rect l="0" t="0" r="r" b="b"/>
                <a:pathLst>
                  <a:path w="32" h="36">
                    <a:moveTo>
                      <a:pt x="28" y="30"/>
                    </a:moveTo>
                    <a:lnTo>
                      <a:pt x="30" y="28"/>
                    </a:lnTo>
                    <a:lnTo>
                      <a:pt x="30" y="24"/>
                    </a:lnTo>
                    <a:lnTo>
                      <a:pt x="32" y="24"/>
                    </a:lnTo>
                    <a:lnTo>
                      <a:pt x="32" y="18"/>
                    </a:lnTo>
                    <a:lnTo>
                      <a:pt x="30" y="12"/>
                    </a:lnTo>
                    <a:lnTo>
                      <a:pt x="28" y="6"/>
                    </a:lnTo>
                    <a:lnTo>
                      <a:pt x="28" y="0"/>
                    </a:lnTo>
                    <a:lnTo>
                      <a:pt x="30" y="0"/>
                    </a:lnTo>
                    <a:lnTo>
                      <a:pt x="24" y="4"/>
                    </a:lnTo>
                    <a:lnTo>
                      <a:pt x="20" y="10"/>
                    </a:lnTo>
                    <a:lnTo>
                      <a:pt x="10" y="10"/>
                    </a:lnTo>
                    <a:lnTo>
                      <a:pt x="2" y="20"/>
                    </a:lnTo>
                    <a:lnTo>
                      <a:pt x="0" y="26"/>
                    </a:lnTo>
                    <a:lnTo>
                      <a:pt x="0" y="32"/>
                    </a:lnTo>
                    <a:lnTo>
                      <a:pt x="0" y="34"/>
                    </a:lnTo>
                    <a:lnTo>
                      <a:pt x="0" y="36"/>
                    </a:lnTo>
                    <a:lnTo>
                      <a:pt x="14" y="36"/>
                    </a:lnTo>
                    <a:lnTo>
                      <a:pt x="16" y="32"/>
                    </a:lnTo>
                    <a:lnTo>
                      <a:pt x="16" y="30"/>
                    </a:lnTo>
                    <a:lnTo>
                      <a:pt x="18" y="28"/>
                    </a:lnTo>
                    <a:lnTo>
                      <a:pt x="28" y="28"/>
                    </a:lnTo>
                    <a:lnTo>
                      <a:pt x="28" y="3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1" name="Freeform 176"/>
              <p:cNvSpPr>
                <a:spLocks/>
              </p:cNvSpPr>
              <p:nvPr/>
            </p:nvSpPr>
            <p:spPr bwMode="auto">
              <a:xfrm>
                <a:off x="4780636" y="3914781"/>
                <a:ext cx="47809" cy="70119"/>
              </a:xfrm>
              <a:custGeom>
                <a:avLst/>
                <a:gdLst/>
                <a:ahLst/>
                <a:cxnLst>
                  <a:cxn ang="0">
                    <a:pos x="0" y="8"/>
                  </a:cxn>
                  <a:cxn ang="0">
                    <a:pos x="2" y="12"/>
                  </a:cxn>
                  <a:cxn ang="0">
                    <a:pos x="6" y="14"/>
                  </a:cxn>
                  <a:cxn ang="0">
                    <a:pos x="6" y="18"/>
                  </a:cxn>
                  <a:cxn ang="0">
                    <a:pos x="4" y="22"/>
                  </a:cxn>
                  <a:cxn ang="0">
                    <a:pos x="4" y="26"/>
                  </a:cxn>
                  <a:cxn ang="0">
                    <a:pos x="4" y="30"/>
                  </a:cxn>
                  <a:cxn ang="0">
                    <a:pos x="6" y="36"/>
                  </a:cxn>
                  <a:cxn ang="0">
                    <a:pos x="10" y="44"/>
                  </a:cxn>
                  <a:cxn ang="0">
                    <a:pos x="16" y="36"/>
                  </a:cxn>
                  <a:cxn ang="0">
                    <a:pos x="24" y="30"/>
                  </a:cxn>
                  <a:cxn ang="0">
                    <a:pos x="28" y="24"/>
                  </a:cxn>
                  <a:cxn ang="0">
                    <a:pos x="30" y="20"/>
                  </a:cxn>
                  <a:cxn ang="0">
                    <a:pos x="30" y="16"/>
                  </a:cxn>
                  <a:cxn ang="0">
                    <a:pos x="30" y="14"/>
                  </a:cxn>
                  <a:cxn ang="0">
                    <a:pos x="28" y="12"/>
                  </a:cxn>
                  <a:cxn ang="0">
                    <a:pos x="26" y="10"/>
                  </a:cxn>
                  <a:cxn ang="0">
                    <a:pos x="24" y="8"/>
                  </a:cxn>
                  <a:cxn ang="0">
                    <a:pos x="26" y="4"/>
                  </a:cxn>
                  <a:cxn ang="0">
                    <a:pos x="28" y="2"/>
                  </a:cxn>
                  <a:cxn ang="0">
                    <a:pos x="18" y="0"/>
                  </a:cxn>
                  <a:cxn ang="0">
                    <a:pos x="16" y="2"/>
                  </a:cxn>
                  <a:cxn ang="0">
                    <a:pos x="16" y="4"/>
                  </a:cxn>
                  <a:cxn ang="0">
                    <a:pos x="14" y="8"/>
                  </a:cxn>
                  <a:cxn ang="0">
                    <a:pos x="0" y="8"/>
                  </a:cxn>
                  <a:cxn ang="0">
                    <a:pos x="0" y="6"/>
                  </a:cxn>
                  <a:cxn ang="0">
                    <a:pos x="0" y="4"/>
                  </a:cxn>
                  <a:cxn ang="0">
                    <a:pos x="0" y="8"/>
                  </a:cxn>
                </a:cxnLst>
                <a:rect l="0" t="0" r="r" b="b"/>
                <a:pathLst>
                  <a:path w="30" h="44">
                    <a:moveTo>
                      <a:pt x="0" y="8"/>
                    </a:moveTo>
                    <a:lnTo>
                      <a:pt x="2" y="12"/>
                    </a:lnTo>
                    <a:lnTo>
                      <a:pt x="6" y="14"/>
                    </a:lnTo>
                    <a:lnTo>
                      <a:pt x="6" y="18"/>
                    </a:lnTo>
                    <a:lnTo>
                      <a:pt x="4" y="22"/>
                    </a:lnTo>
                    <a:lnTo>
                      <a:pt x="4" y="26"/>
                    </a:lnTo>
                    <a:lnTo>
                      <a:pt x="4" y="30"/>
                    </a:lnTo>
                    <a:lnTo>
                      <a:pt x="6" y="36"/>
                    </a:lnTo>
                    <a:lnTo>
                      <a:pt x="10" y="44"/>
                    </a:lnTo>
                    <a:lnTo>
                      <a:pt x="16" y="36"/>
                    </a:lnTo>
                    <a:lnTo>
                      <a:pt x="24" y="30"/>
                    </a:lnTo>
                    <a:lnTo>
                      <a:pt x="28" y="24"/>
                    </a:lnTo>
                    <a:lnTo>
                      <a:pt x="30" y="20"/>
                    </a:lnTo>
                    <a:lnTo>
                      <a:pt x="30" y="16"/>
                    </a:lnTo>
                    <a:lnTo>
                      <a:pt x="30" y="14"/>
                    </a:lnTo>
                    <a:lnTo>
                      <a:pt x="28" y="12"/>
                    </a:lnTo>
                    <a:lnTo>
                      <a:pt x="26" y="10"/>
                    </a:lnTo>
                    <a:lnTo>
                      <a:pt x="24" y="8"/>
                    </a:lnTo>
                    <a:lnTo>
                      <a:pt x="26" y="4"/>
                    </a:lnTo>
                    <a:lnTo>
                      <a:pt x="28" y="2"/>
                    </a:lnTo>
                    <a:lnTo>
                      <a:pt x="18" y="0"/>
                    </a:lnTo>
                    <a:lnTo>
                      <a:pt x="16" y="2"/>
                    </a:lnTo>
                    <a:lnTo>
                      <a:pt x="16" y="4"/>
                    </a:lnTo>
                    <a:lnTo>
                      <a:pt x="14" y="8"/>
                    </a:lnTo>
                    <a:lnTo>
                      <a:pt x="0" y="8"/>
                    </a:lnTo>
                    <a:lnTo>
                      <a:pt x="0" y="6"/>
                    </a:lnTo>
                    <a:lnTo>
                      <a:pt x="0" y="4"/>
                    </a:lnTo>
                    <a:lnTo>
                      <a:pt x="0"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2" name="Freeform 177"/>
              <p:cNvSpPr>
                <a:spLocks/>
              </p:cNvSpPr>
              <p:nvPr/>
            </p:nvSpPr>
            <p:spPr bwMode="auto">
              <a:xfrm>
                <a:off x="4704142" y="4740278"/>
                <a:ext cx="57370" cy="60558"/>
              </a:xfrm>
              <a:custGeom>
                <a:avLst/>
                <a:gdLst/>
                <a:ahLst/>
                <a:cxnLst>
                  <a:cxn ang="0">
                    <a:pos x="30" y="0"/>
                  </a:cxn>
                  <a:cxn ang="0">
                    <a:pos x="22" y="0"/>
                  </a:cxn>
                  <a:cxn ang="0">
                    <a:pos x="8" y="10"/>
                  </a:cxn>
                  <a:cxn ang="0">
                    <a:pos x="2" y="18"/>
                  </a:cxn>
                  <a:cxn ang="0">
                    <a:pos x="0" y="22"/>
                  </a:cxn>
                  <a:cxn ang="0">
                    <a:pos x="0" y="26"/>
                  </a:cxn>
                  <a:cxn ang="0">
                    <a:pos x="2" y="34"/>
                  </a:cxn>
                  <a:cxn ang="0">
                    <a:pos x="6" y="36"/>
                  </a:cxn>
                  <a:cxn ang="0">
                    <a:pos x="10" y="38"/>
                  </a:cxn>
                  <a:cxn ang="0">
                    <a:pos x="14" y="38"/>
                  </a:cxn>
                  <a:cxn ang="0">
                    <a:pos x="18" y="34"/>
                  </a:cxn>
                  <a:cxn ang="0">
                    <a:pos x="26" y="28"/>
                  </a:cxn>
                  <a:cxn ang="0">
                    <a:pos x="34" y="18"/>
                  </a:cxn>
                  <a:cxn ang="0">
                    <a:pos x="36" y="10"/>
                  </a:cxn>
                  <a:cxn ang="0">
                    <a:pos x="32" y="6"/>
                  </a:cxn>
                  <a:cxn ang="0">
                    <a:pos x="30" y="4"/>
                  </a:cxn>
                  <a:cxn ang="0">
                    <a:pos x="30" y="0"/>
                  </a:cxn>
                </a:cxnLst>
                <a:rect l="0" t="0" r="r" b="b"/>
                <a:pathLst>
                  <a:path w="36" h="38">
                    <a:moveTo>
                      <a:pt x="30" y="0"/>
                    </a:moveTo>
                    <a:lnTo>
                      <a:pt x="22" y="0"/>
                    </a:lnTo>
                    <a:lnTo>
                      <a:pt x="8" y="10"/>
                    </a:lnTo>
                    <a:lnTo>
                      <a:pt x="2" y="18"/>
                    </a:lnTo>
                    <a:lnTo>
                      <a:pt x="0" y="22"/>
                    </a:lnTo>
                    <a:lnTo>
                      <a:pt x="0" y="26"/>
                    </a:lnTo>
                    <a:lnTo>
                      <a:pt x="2" y="34"/>
                    </a:lnTo>
                    <a:lnTo>
                      <a:pt x="6" y="36"/>
                    </a:lnTo>
                    <a:lnTo>
                      <a:pt x="10" y="38"/>
                    </a:lnTo>
                    <a:lnTo>
                      <a:pt x="14" y="38"/>
                    </a:lnTo>
                    <a:lnTo>
                      <a:pt x="18" y="34"/>
                    </a:lnTo>
                    <a:lnTo>
                      <a:pt x="26" y="28"/>
                    </a:lnTo>
                    <a:lnTo>
                      <a:pt x="34" y="18"/>
                    </a:lnTo>
                    <a:lnTo>
                      <a:pt x="36" y="10"/>
                    </a:lnTo>
                    <a:lnTo>
                      <a:pt x="32" y="6"/>
                    </a:lnTo>
                    <a:lnTo>
                      <a:pt x="30" y="4"/>
                    </a:lnTo>
                    <a:lnTo>
                      <a:pt x="3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3" name="Freeform 178"/>
              <p:cNvSpPr>
                <a:spLocks/>
              </p:cNvSpPr>
              <p:nvPr/>
            </p:nvSpPr>
            <p:spPr bwMode="auto">
              <a:xfrm>
                <a:off x="4802947" y="4654222"/>
                <a:ext cx="35060" cy="41434"/>
              </a:xfrm>
              <a:custGeom>
                <a:avLst/>
                <a:gdLst/>
                <a:ahLst/>
                <a:cxnLst>
                  <a:cxn ang="0">
                    <a:pos x="22" y="18"/>
                  </a:cxn>
                  <a:cxn ang="0">
                    <a:pos x="18" y="24"/>
                  </a:cxn>
                  <a:cxn ang="0">
                    <a:pos x="16" y="26"/>
                  </a:cxn>
                  <a:cxn ang="0">
                    <a:pos x="14" y="26"/>
                  </a:cxn>
                  <a:cxn ang="0">
                    <a:pos x="6" y="26"/>
                  </a:cxn>
                  <a:cxn ang="0">
                    <a:pos x="2" y="22"/>
                  </a:cxn>
                  <a:cxn ang="0">
                    <a:pos x="0" y="18"/>
                  </a:cxn>
                  <a:cxn ang="0">
                    <a:pos x="0" y="12"/>
                  </a:cxn>
                  <a:cxn ang="0">
                    <a:pos x="0" y="8"/>
                  </a:cxn>
                  <a:cxn ang="0">
                    <a:pos x="2" y="6"/>
                  </a:cxn>
                  <a:cxn ang="0">
                    <a:pos x="8" y="2"/>
                  </a:cxn>
                  <a:cxn ang="0">
                    <a:pos x="14" y="0"/>
                  </a:cxn>
                  <a:cxn ang="0">
                    <a:pos x="22" y="0"/>
                  </a:cxn>
                  <a:cxn ang="0">
                    <a:pos x="22" y="18"/>
                  </a:cxn>
                </a:cxnLst>
                <a:rect l="0" t="0" r="r" b="b"/>
                <a:pathLst>
                  <a:path w="22" h="26">
                    <a:moveTo>
                      <a:pt x="22" y="18"/>
                    </a:moveTo>
                    <a:lnTo>
                      <a:pt x="18" y="24"/>
                    </a:lnTo>
                    <a:lnTo>
                      <a:pt x="16" y="26"/>
                    </a:lnTo>
                    <a:lnTo>
                      <a:pt x="14" y="26"/>
                    </a:lnTo>
                    <a:lnTo>
                      <a:pt x="6" y="26"/>
                    </a:lnTo>
                    <a:lnTo>
                      <a:pt x="2" y="22"/>
                    </a:lnTo>
                    <a:lnTo>
                      <a:pt x="0" y="18"/>
                    </a:lnTo>
                    <a:lnTo>
                      <a:pt x="0" y="12"/>
                    </a:lnTo>
                    <a:lnTo>
                      <a:pt x="0" y="8"/>
                    </a:lnTo>
                    <a:lnTo>
                      <a:pt x="2" y="6"/>
                    </a:lnTo>
                    <a:lnTo>
                      <a:pt x="8" y="2"/>
                    </a:lnTo>
                    <a:lnTo>
                      <a:pt x="14" y="0"/>
                    </a:lnTo>
                    <a:lnTo>
                      <a:pt x="22" y="0"/>
                    </a:lnTo>
                    <a:lnTo>
                      <a:pt x="22" y="1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4" name="Freeform 179"/>
              <p:cNvSpPr>
                <a:spLocks/>
              </p:cNvSpPr>
              <p:nvPr/>
            </p:nvSpPr>
            <p:spPr bwMode="auto">
              <a:xfrm>
                <a:off x="4879441" y="4144263"/>
                <a:ext cx="82868" cy="232669"/>
              </a:xfrm>
              <a:custGeom>
                <a:avLst/>
                <a:gdLst/>
                <a:ahLst/>
                <a:cxnLst>
                  <a:cxn ang="0">
                    <a:pos x="0" y="88"/>
                  </a:cxn>
                  <a:cxn ang="0">
                    <a:pos x="8" y="88"/>
                  </a:cxn>
                  <a:cxn ang="0">
                    <a:pos x="10" y="94"/>
                  </a:cxn>
                  <a:cxn ang="0">
                    <a:pos x="14" y="96"/>
                  </a:cxn>
                  <a:cxn ang="0">
                    <a:pos x="20" y="96"/>
                  </a:cxn>
                  <a:cxn ang="0">
                    <a:pos x="28" y="96"/>
                  </a:cxn>
                  <a:cxn ang="0">
                    <a:pos x="28" y="108"/>
                  </a:cxn>
                  <a:cxn ang="0">
                    <a:pos x="26" y="116"/>
                  </a:cxn>
                  <a:cxn ang="0">
                    <a:pos x="24" y="126"/>
                  </a:cxn>
                  <a:cxn ang="0">
                    <a:pos x="26" y="134"/>
                  </a:cxn>
                  <a:cxn ang="0">
                    <a:pos x="30" y="138"/>
                  </a:cxn>
                  <a:cxn ang="0">
                    <a:pos x="36" y="142"/>
                  </a:cxn>
                  <a:cxn ang="0">
                    <a:pos x="38" y="146"/>
                  </a:cxn>
                  <a:cxn ang="0">
                    <a:pos x="38" y="136"/>
                  </a:cxn>
                  <a:cxn ang="0">
                    <a:pos x="40" y="134"/>
                  </a:cxn>
                  <a:cxn ang="0">
                    <a:pos x="42" y="132"/>
                  </a:cxn>
                  <a:cxn ang="0">
                    <a:pos x="46" y="128"/>
                  </a:cxn>
                  <a:cxn ang="0">
                    <a:pos x="48" y="126"/>
                  </a:cxn>
                  <a:cxn ang="0">
                    <a:pos x="50" y="120"/>
                  </a:cxn>
                  <a:cxn ang="0">
                    <a:pos x="52" y="114"/>
                  </a:cxn>
                  <a:cxn ang="0">
                    <a:pos x="52" y="104"/>
                  </a:cxn>
                  <a:cxn ang="0">
                    <a:pos x="52" y="98"/>
                  </a:cxn>
                  <a:cxn ang="0">
                    <a:pos x="48" y="92"/>
                  </a:cxn>
                  <a:cxn ang="0">
                    <a:pos x="40" y="80"/>
                  </a:cxn>
                  <a:cxn ang="0">
                    <a:pos x="32" y="70"/>
                  </a:cxn>
                  <a:cxn ang="0">
                    <a:pos x="30" y="64"/>
                  </a:cxn>
                  <a:cxn ang="0">
                    <a:pos x="28" y="58"/>
                  </a:cxn>
                  <a:cxn ang="0">
                    <a:pos x="30" y="48"/>
                  </a:cxn>
                  <a:cxn ang="0">
                    <a:pos x="34" y="40"/>
                  </a:cxn>
                  <a:cxn ang="0">
                    <a:pos x="32" y="12"/>
                  </a:cxn>
                  <a:cxn ang="0">
                    <a:pos x="30" y="10"/>
                  </a:cxn>
                  <a:cxn ang="0">
                    <a:pos x="28" y="6"/>
                  </a:cxn>
                  <a:cxn ang="0">
                    <a:pos x="26" y="0"/>
                  </a:cxn>
                  <a:cxn ang="0">
                    <a:pos x="10" y="0"/>
                  </a:cxn>
                  <a:cxn ang="0">
                    <a:pos x="12" y="8"/>
                  </a:cxn>
                  <a:cxn ang="0">
                    <a:pos x="16" y="18"/>
                  </a:cxn>
                  <a:cxn ang="0">
                    <a:pos x="14" y="22"/>
                  </a:cxn>
                  <a:cxn ang="0">
                    <a:pos x="12" y="26"/>
                  </a:cxn>
                  <a:cxn ang="0">
                    <a:pos x="8" y="30"/>
                  </a:cxn>
                  <a:cxn ang="0">
                    <a:pos x="8" y="36"/>
                  </a:cxn>
                  <a:cxn ang="0">
                    <a:pos x="8" y="46"/>
                  </a:cxn>
                  <a:cxn ang="0">
                    <a:pos x="10" y="54"/>
                  </a:cxn>
                  <a:cxn ang="0">
                    <a:pos x="6" y="60"/>
                  </a:cxn>
                  <a:cxn ang="0">
                    <a:pos x="2" y="66"/>
                  </a:cxn>
                  <a:cxn ang="0">
                    <a:pos x="0" y="72"/>
                  </a:cxn>
                  <a:cxn ang="0">
                    <a:pos x="0" y="78"/>
                  </a:cxn>
                  <a:cxn ang="0">
                    <a:pos x="0" y="82"/>
                  </a:cxn>
                  <a:cxn ang="0">
                    <a:pos x="0" y="86"/>
                  </a:cxn>
                  <a:cxn ang="0">
                    <a:pos x="4" y="86"/>
                  </a:cxn>
                  <a:cxn ang="0">
                    <a:pos x="0" y="88"/>
                  </a:cxn>
                </a:cxnLst>
                <a:rect l="0" t="0" r="r" b="b"/>
                <a:pathLst>
                  <a:path w="52" h="146">
                    <a:moveTo>
                      <a:pt x="0" y="88"/>
                    </a:moveTo>
                    <a:lnTo>
                      <a:pt x="8" y="88"/>
                    </a:lnTo>
                    <a:lnTo>
                      <a:pt x="10" y="94"/>
                    </a:lnTo>
                    <a:lnTo>
                      <a:pt x="14" y="96"/>
                    </a:lnTo>
                    <a:lnTo>
                      <a:pt x="20" y="96"/>
                    </a:lnTo>
                    <a:lnTo>
                      <a:pt x="28" y="96"/>
                    </a:lnTo>
                    <a:lnTo>
                      <a:pt x="28" y="108"/>
                    </a:lnTo>
                    <a:lnTo>
                      <a:pt x="26" y="116"/>
                    </a:lnTo>
                    <a:lnTo>
                      <a:pt x="24" y="126"/>
                    </a:lnTo>
                    <a:lnTo>
                      <a:pt x="26" y="134"/>
                    </a:lnTo>
                    <a:lnTo>
                      <a:pt x="30" y="138"/>
                    </a:lnTo>
                    <a:lnTo>
                      <a:pt x="36" y="142"/>
                    </a:lnTo>
                    <a:lnTo>
                      <a:pt x="38" y="146"/>
                    </a:lnTo>
                    <a:lnTo>
                      <a:pt x="38" y="136"/>
                    </a:lnTo>
                    <a:lnTo>
                      <a:pt x="40" y="134"/>
                    </a:lnTo>
                    <a:lnTo>
                      <a:pt x="42" y="132"/>
                    </a:lnTo>
                    <a:lnTo>
                      <a:pt x="46" y="128"/>
                    </a:lnTo>
                    <a:lnTo>
                      <a:pt x="48" y="126"/>
                    </a:lnTo>
                    <a:lnTo>
                      <a:pt x="50" y="120"/>
                    </a:lnTo>
                    <a:lnTo>
                      <a:pt x="52" y="114"/>
                    </a:lnTo>
                    <a:lnTo>
                      <a:pt x="52" y="104"/>
                    </a:lnTo>
                    <a:lnTo>
                      <a:pt x="52" y="98"/>
                    </a:lnTo>
                    <a:lnTo>
                      <a:pt x="48" y="92"/>
                    </a:lnTo>
                    <a:lnTo>
                      <a:pt x="40" y="80"/>
                    </a:lnTo>
                    <a:lnTo>
                      <a:pt x="32" y="70"/>
                    </a:lnTo>
                    <a:lnTo>
                      <a:pt x="30" y="64"/>
                    </a:lnTo>
                    <a:lnTo>
                      <a:pt x="28" y="58"/>
                    </a:lnTo>
                    <a:lnTo>
                      <a:pt x="30" y="48"/>
                    </a:lnTo>
                    <a:lnTo>
                      <a:pt x="34" y="40"/>
                    </a:lnTo>
                    <a:lnTo>
                      <a:pt x="32" y="12"/>
                    </a:lnTo>
                    <a:lnTo>
                      <a:pt x="30" y="10"/>
                    </a:lnTo>
                    <a:lnTo>
                      <a:pt x="28" y="6"/>
                    </a:lnTo>
                    <a:lnTo>
                      <a:pt x="26" y="0"/>
                    </a:lnTo>
                    <a:lnTo>
                      <a:pt x="10" y="0"/>
                    </a:lnTo>
                    <a:lnTo>
                      <a:pt x="12" y="8"/>
                    </a:lnTo>
                    <a:lnTo>
                      <a:pt x="16" y="18"/>
                    </a:lnTo>
                    <a:lnTo>
                      <a:pt x="14" y="22"/>
                    </a:lnTo>
                    <a:lnTo>
                      <a:pt x="12" y="26"/>
                    </a:lnTo>
                    <a:lnTo>
                      <a:pt x="8" y="30"/>
                    </a:lnTo>
                    <a:lnTo>
                      <a:pt x="8" y="36"/>
                    </a:lnTo>
                    <a:lnTo>
                      <a:pt x="8" y="46"/>
                    </a:lnTo>
                    <a:lnTo>
                      <a:pt x="10" y="54"/>
                    </a:lnTo>
                    <a:lnTo>
                      <a:pt x="6" y="60"/>
                    </a:lnTo>
                    <a:lnTo>
                      <a:pt x="2" y="66"/>
                    </a:lnTo>
                    <a:lnTo>
                      <a:pt x="0" y="72"/>
                    </a:lnTo>
                    <a:lnTo>
                      <a:pt x="0" y="78"/>
                    </a:lnTo>
                    <a:lnTo>
                      <a:pt x="0" y="82"/>
                    </a:lnTo>
                    <a:lnTo>
                      <a:pt x="0" y="86"/>
                    </a:lnTo>
                    <a:lnTo>
                      <a:pt x="4" y="86"/>
                    </a:lnTo>
                    <a:lnTo>
                      <a:pt x="0" y="8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5" name="Freeform 180"/>
              <p:cNvSpPr>
                <a:spLocks/>
              </p:cNvSpPr>
              <p:nvPr/>
            </p:nvSpPr>
            <p:spPr bwMode="auto">
              <a:xfrm>
                <a:off x="3539204" y="3411196"/>
                <a:ext cx="76494" cy="22311"/>
              </a:xfrm>
              <a:custGeom>
                <a:avLst/>
                <a:gdLst/>
                <a:ahLst/>
                <a:cxnLst>
                  <a:cxn ang="0">
                    <a:pos x="0" y="8"/>
                  </a:cxn>
                  <a:cxn ang="0">
                    <a:pos x="14" y="8"/>
                  </a:cxn>
                  <a:cxn ang="0">
                    <a:pos x="18" y="6"/>
                  </a:cxn>
                  <a:cxn ang="0">
                    <a:pos x="20" y="4"/>
                  </a:cxn>
                  <a:cxn ang="0">
                    <a:pos x="24" y="2"/>
                  </a:cxn>
                  <a:cxn ang="0">
                    <a:pos x="28" y="0"/>
                  </a:cxn>
                  <a:cxn ang="0">
                    <a:pos x="30" y="4"/>
                  </a:cxn>
                  <a:cxn ang="0">
                    <a:pos x="36" y="6"/>
                  </a:cxn>
                  <a:cxn ang="0">
                    <a:pos x="48" y="8"/>
                  </a:cxn>
                  <a:cxn ang="0">
                    <a:pos x="44" y="12"/>
                  </a:cxn>
                  <a:cxn ang="0">
                    <a:pos x="40" y="14"/>
                  </a:cxn>
                  <a:cxn ang="0">
                    <a:pos x="32" y="10"/>
                  </a:cxn>
                  <a:cxn ang="0">
                    <a:pos x="26" y="8"/>
                  </a:cxn>
                  <a:cxn ang="0">
                    <a:pos x="26" y="12"/>
                  </a:cxn>
                  <a:cxn ang="0">
                    <a:pos x="12" y="14"/>
                  </a:cxn>
                  <a:cxn ang="0">
                    <a:pos x="0" y="14"/>
                  </a:cxn>
                  <a:cxn ang="0">
                    <a:pos x="2" y="8"/>
                  </a:cxn>
                  <a:cxn ang="0">
                    <a:pos x="0" y="8"/>
                  </a:cxn>
                </a:cxnLst>
                <a:rect l="0" t="0" r="r" b="b"/>
                <a:pathLst>
                  <a:path w="48" h="14">
                    <a:moveTo>
                      <a:pt x="0" y="8"/>
                    </a:moveTo>
                    <a:lnTo>
                      <a:pt x="14" y="8"/>
                    </a:lnTo>
                    <a:lnTo>
                      <a:pt x="18" y="6"/>
                    </a:lnTo>
                    <a:lnTo>
                      <a:pt x="20" y="4"/>
                    </a:lnTo>
                    <a:lnTo>
                      <a:pt x="24" y="2"/>
                    </a:lnTo>
                    <a:lnTo>
                      <a:pt x="28" y="0"/>
                    </a:lnTo>
                    <a:lnTo>
                      <a:pt x="30" y="4"/>
                    </a:lnTo>
                    <a:lnTo>
                      <a:pt x="36" y="6"/>
                    </a:lnTo>
                    <a:lnTo>
                      <a:pt x="48" y="8"/>
                    </a:lnTo>
                    <a:lnTo>
                      <a:pt x="44" y="12"/>
                    </a:lnTo>
                    <a:lnTo>
                      <a:pt x="40" y="14"/>
                    </a:lnTo>
                    <a:lnTo>
                      <a:pt x="32" y="10"/>
                    </a:lnTo>
                    <a:lnTo>
                      <a:pt x="26" y="8"/>
                    </a:lnTo>
                    <a:lnTo>
                      <a:pt x="26" y="12"/>
                    </a:lnTo>
                    <a:lnTo>
                      <a:pt x="12" y="14"/>
                    </a:lnTo>
                    <a:lnTo>
                      <a:pt x="0" y="14"/>
                    </a:lnTo>
                    <a:lnTo>
                      <a:pt x="2" y="8"/>
                    </a:lnTo>
                    <a:lnTo>
                      <a:pt x="0"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6" name="Freeform 181"/>
              <p:cNvSpPr>
                <a:spLocks/>
              </p:cNvSpPr>
              <p:nvPr/>
            </p:nvSpPr>
            <p:spPr bwMode="auto">
              <a:xfrm>
                <a:off x="3542392" y="3452631"/>
                <a:ext cx="73307" cy="41434"/>
              </a:xfrm>
              <a:custGeom>
                <a:avLst/>
                <a:gdLst/>
                <a:ahLst/>
                <a:cxnLst>
                  <a:cxn ang="0">
                    <a:pos x="0" y="4"/>
                  </a:cxn>
                  <a:cxn ang="0">
                    <a:pos x="12" y="4"/>
                  </a:cxn>
                  <a:cxn ang="0">
                    <a:pos x="22" y="2"/>
                  </a:cxn>
                  <a:cxn ang="0">
                    <a:pos x="34" y="0"/>
                  </a:cxn>
                  <a:cxn ang="0">
                    <a:pos x="46" y="0"/>
                  </a:cxn>
                  <a:cxn ang="0">
                    <a:pos x="46" y="4"/>
                  </a:cxn>
                  <a:cxn ang="0">
                    <a:pos x="46" y="8"/>
                  </a:cxn>
                  <a:cxn ang="0">
                    <a:pos x="42" y="8"/>
                  </a:cxn>
                  <a:cxn ang="0">
                    <a:pos x="44" y="12"/>
                  </a:cxn>
                  <a:cxn ang="0">
                    <a:pos x="46" y="12"/>
                  </a:cxn>
                  <a:cxn ang="0">
                    <a:pos x="46" y="18"/>
                  </a:cxn>
                  <a:cxn ang="0">
                    <a:pos x="40" y="20"/>
                  </a:cxn>
                  <a:cxn ang="0">
                    <a:pos x="36" y="22"/>
                  </a:cxn>
                  <a:cxn ang="0">
                    <a:pos x="32" y="24"/>
                  </a:cxn>
                  <a:cxn ang="0">
                    <a:pos x="28" y="24"/>
                  </a:cxn>
                  <a:cxn ang="0">
                    <a:pos x="28" y="26"/>
                  </a:cxn>
                  <a:cxn ang="0">
                    <a:pos x="22" y="18"/>
                  </a:cxn>
                  <a:cxn ang="0">
                    <a:pos x="18" y="14"/>
                  </a:cxn>
                  <a:cxn ang="0">
                    <a:pos x="12" y="12"/>
                  </a:cxn>
                  <a:cxn ang="0">
                    <a:pos x="6" y="10"/>
                  </a:cxn>
                  <a:cxn ang="0">
                    <a:pos x="0" y="4"/>
                  </a:cxn>
                </a:cxnLst>
                <a:rect l="0" t="0" r="r" b="b"/>
                <a:pathLst>
                  <a:path w="46" h="26">
                    <a:moveTo>
                      <a:pt x="0" y="4"/>
                    </a:moveTo>
                    <a:lnTo>
                      <a:pt x="12" y="4"/>
                    </a:lnTo>
                    <a:lnTo>
                      <a:pt x="22" y="2"/>
                    </a:lnTo>
                    <a:lnTo>
                      <a:pt x="34" y="0"/>
                    </a:lnTo>
                    <a:lnTo>
                      <a:pt x="46" y="0"/>
                    </a:lnTo>
                    <a:lnTo>
                      <a:pt x="46" y="4"/>
                    </a:lnTo>
                    <a:lnTo>
                      <a:pt x="46" y="8"/>
                    </a:lnTo>
                    <a:lnTo>
                      <a:pt x="42" y="8"/>
                    </a:lnTo>
                    <a:lnTo>
                      <a:pt x="44" y="12"/>
                    </a:lnTo>
                    <a:lnTo>
                      <a:pt x="46" y="12"/>
                    </a:lnTo>
                    <a:lnTo>
                      <a:pt x="46" y="18"/>
                    </a:lnTo>
                    <a:lnTo>
                      <a:pt x="40" y="20"/>
                    </a:lnTo>
                    <a:lnTo>
                      <a:pt x="36" y="22"/>
                    </a:lnTo>
                    <a:lnTo>
                      <a:pt x="32" y="24"/>
                    </a:lnTo>
                    <a:lnTo>
                      <a:pt x="28" y="24"/>
                    </a:lnTo>
                    <a:lnTo>
                      <a:pt x="28" y="26"/>
                    </a:lnTo>
                    <a:lnTo>
                      <a:pt x="22" y="18"/>
                    </a:lnTo>
                    <a:lnTo>
                      <a:pt x="18" y="14"/>
                    </a:lnTo>
                    <a:lnTo>
                      <a:pt x="12" y="12"/>
                    </a:lnTo>
                    <a:lnTo>
                      <a:pt x="6" y="10"/>
                    </a:lnTo>
                    <a:lnTo>
                      <a:pt x="0"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7" name="Freeform 182"/>
              <p:cNvSpPr>
                <a:spLocks/>
              </p:cNvSpPr>
              <p:nvPr/>
            </p:nvSpPr>
            <p:spPr bwMode="auto">
              <a:xfrm>
                <a:off x="3634822" y="3532312"/>
                <a:ext cx="70119" cy="98805"/>
              </a:xfrm>
              <a:custGeom>
                <a:avLst/>
                <a:gdLst/>
                <a:ahLst/>
                <a:cxnLst>
                  <a:cxn ang="0">
                    <a:pos x="26" y="62"/>
                  </a:cxn>
                  <a:cxn ang="0">
                    <a:pos x="18" y="54"/>
                  </a:cxn>
                  <a:cxn ang="0">
                    <a:pos x="10" y="48"/>
                  </a:cxn>
                  <a:cxn ang="0">
                    <a:pos x="6" y="40"/>
                  </a:cxn>
                  <a:cxn ang="0">
                    <a:pos x="2" y="32"/>
                  </a:cxn>
                  <a:cxn ang="0">
                    <a:pos x="0" y="20"/>
                  </a:cxn>
                  <a:cxn ang="0">
                    <a:pos x="4" y="14"/>
                  </a:cxn>
                  <a:cxn ang="0">
                    <a:pos x="10" y="8"/>
                  </a:cxn>
                  <a:cxn ang="0">
                    <a:pos x="16" y="2"/>
                  </a:cxn>
                  <a:cxn ang="0">
                    <a:pos x="24" y="0"/>
                  </a:cxn>
                  <a:cxn ang="0">
                    <a:pos x="30" y="2"/>
                  </a:cxn>
                  <a:cxn ang="0">
                    <a:pos x="34" y="4"/>
                  </a:cxn>
                  <a:cxn ang="0">
                    <a:pos x="36" y="8"/>
                  </a:cxn>
                  <a:cxn ang="0">
                    <a:pos x="38" y="14"/>
                  </a:cxn>
                  <a:cxn ang="0">
                    <a:pos x="40" y="24"/>
                  </a:cxn>
                  <a:cxn ang="0">
                    <a:pos x="44" y="34"/>
                  </a:cxn>
                  <a:cxn ang="0">
                    <a:pos x="42" y="38"/>
                  </a:cxn>
                  <a:cxn ang="0">
                    <a:pos x="40" y="44"/>
                  </a:cxn>
                  <a:cxn ang="0">
                    <a:pos x="36" y="50"/>
                  </a:cxn>
                  <a:cxn ang="0">
                    <a:pos x="30" y="56"/>
                  </a:cxn>
                  <a:cxn ang="0">
                    <a:pos x="24" y="60"/>
                  </a:cxn>
                  <a:cxn ang="0">
                    <a:pos x="26" y="62"/>
                  </a:cxn>
                </a:cxnLst>
                <a:rect l="0" t="0" r="r" b="b"/>
                <a:pathLst>
                  <a:path w="44" h="62">
                    <a:moveTo>
                      <a:pt x="26" y="62"/>
                    </a:moveTo>
                    <a:lnTo>
                      <a:pt x="18" y="54"/>
                    </a:lnTo>
                    <a:lnTo>
                      <a:pt x="10" y="48"/>
                    </a:lnTo>
                    <a:lnTo>
                      <a:pt x="6" y="40"/>
                    </a:lnTo>
                    <a:lnTo>
                      <a:pt x="2" y="32"/>
                    </a:lnTo>
                    <a:lnTo>
                      <a:pt x="0" y="20"/>
                    </a:lnTo>
                    <a:lnTo>
                      <a:pt x="4" y="14"/>
                    </a:lnTo>
                    <a:lnTo>
                      <a:pt x="10" y="8"/>
                    </a:lnTo>
                    <a:lnTo>
                      <a:pt x="16" y="2"/>
                    </a:lnTo>
                    <a:lnTo>
                      <a:pt x="24" y="0"/>
                    </a:lnTo>
                    <a:lnTo>
                      <a:pt x="30" y="2"/>
                    </a:lnTo>
                    <a:lnTo>
                      <a:pt x="34" y="4"/>
                    </a:lnTo>
                    <a:lnTo>
                      <a:pt x="36" y="8"/>
                    </a:lnTo>
                    <a:lnTo>
                      <a:pt x="38" y="14"/>
                    </a:lnTo>
                    <a:lnTo>
                      <a:pt x="40" y="24"/>
                    </a:lnTo>
                    <a:lnTo>
                      <a:pt x="44" y="34"/>
                    </a:lnTo>
                    <a:lnTo>
                      <a:pt x="42" y="38"/>
                    </a:lnTo>
                    <a:lnTo>
                      <a:pt x="40" y="44"/>
                    </a:lnTo>
                    <a:lnTo>
                      <a:pt x="36" y="50"/>
                    </a:lnTo>
                    <a:lnTo>
                      <a:pt x="30" y="56"/>
                    </a:lnTo>
                    <a:lnTo>
                      <a:pt x="24" y="60"/>
                    </a:lnTo>
                    <a:lnTo>
                      <a:pt x="26" y="6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8" name="Freeform 183"/>
              <p:cNvSpPr>
                <a:spLocks/>
              </p:cNvSpPr>
              <p:nvPr/>
            </p:nvSpPr>
            <p:spPr bwMode="auto">
              <a:xfrm>
                <a:off x="3982232" y="3500439"/>
                <a:ext cx="50996" cy="156175"/>
              </a:xfrm>
              <a:custGeom>
                <a:avLst/>
                <a:gdLst/>
                <a:ahLst/>
                <a:cxnLst>
                  <a:cxn ang="0">
                    <a:pos x="22" y="98"/>
                  </a:cxn>
                  <a:cxn ang="0">
                    <a:pos x="14" y="90"/>
                  </a:cxn>
                  <a:cxn ang="0">
                    <a:pos x="8" y="82"/>
                  </a:cxn>
                  <a:cxn ang="0">
                    <a:pos x="12" y="80"/>
                  </a:cxn>
                  <a:cxn ang="0">
                    <a:pos x="12" y="54"/>
                  </a:cxn>
                  <a:cxn ang="0">
                    <a:pos x="10" y="48"/>
                  </a:cxn>
                  <a:cxn ang="0">
                    <a:pos x="10" y="44"/>
                  </a:cxn>
                  <a:cxn ang="0">
                    <a:pos x="10" y="38"/>
                  </a:cxn>
                  <a:cxn ang="0">
                    <a:pos x="8" y="32"/>
                  </a:cxn>
                  <a:cxn ang="0">
                    <a:pos x="6" y="30"/>
                  </a:cxn>
                  <a:cxn ang="0">
                    <a:pos x="6" y="28"/>
                  </a:cxn>
                  <a:cxn ang="0">
                    <a:pos x="8" y="22"/>
                  </a:cxn>
                  <a:cxn ang="0">
                    <a:pos x="6" y="16"/>
                  </a:cxn>
                  <a:cxn ang="0">
                    <a:pos x="4" y="12"/>
                  </a:cxn>
                  <a:cxn ang="0">
                    <a:pos x="2" y="6"/>
                  </a:cxn>
                  <a:cxn ang="0">
                    <a:pos x="0" y="0"/>
                  </a:cxn>
                  <a:cxn ang="0">
                    <a:pos x="20" y="0"/>
                  </a:cxn>
                  <a:cxn ang="0">
                    <a:pos x="16" y="4"/>
                  </a:cxn>
                  <a:cxn ang="0">
                    <a:pos x="16" y="10"/>
                  </a:cxn>
                  <a:cxn ang="0">
                    <a:pos x="16" y="14"/>
                  </a:cxn>
                  <a:cxn ang="0">
                    <a:pos x="18" y="18"/>
                  </a:cxn>
                  <a:cxn ang="0">
                    <a:pos x="26" y="24"/>
                  </a:cxn>
                  <a:cxn ang="0">
                    <a:pos x="26" y="28"/>
                  </a:cxn>
                  <a:cxn ang="0">
                    <a:pos x="26" y="44"/>
                  </a:cxn>
                  <a:cxn ang="0">
                    <a:pos x="28" y="56"/>
                  </a:cxn>
                  <a:cxn ang="0">
                    <a:pos x="28" y="68"/>
                  </a:cxn>
                  <a:cxn ang="0">
                    <a:pos x="30" y="90"/>
                  </a:cxn>
                  <a:cxn ang="0">
                    <a:pos x="30" y="92"/>
                  </a:cxn>
                  <a:cxn ang="0">
                    <a:pos x="32" y="94"/>
                  </a:cxn>
                  <a:cxn ang="0">
                    <a:pos x="22" y="98"/>
                  </a:cxn>
                </a:cxnLst>
                <a:rect l="0" t="0" r="r" b="b"/>
                <a:pathLst>
                  <a:path w="32" h="98">
                    <a:moveTo>
                      <a:pt x="22" y="98"/>
                    </a:moveTo>
                    <a:lnTo>
                      <a:pt x="14" y="90"/>
                    </a:lnTo>
                    <a:lnTo>
                      <a:pt x="8" y="82"/>
                    </a:lnTo>
                    <a:lnTo>
                      <a:pt x="12" y="80"/>
                    </a:lnTo>
                    <a:lnTo>
                      <a:pt x="12" y="54"/>
                    </a:lnTo>
                    <a:lnTo>
                      <a:pt x="10" y="48"/>
                    </a:lnTo>
                    <a:lnTo>
                      <a:pt x="10" y="44"/>
                    </a:lnTo>
                    <a:lnTo>
                      <a:pt x="10" y="38"/>
                    </a:lnTo>
                    <a:lnTo>
                      <a:pt x="8" y="32"/>
                    </a:lnTo>
                    <a:lnTo>
                      <a:pt x="6" y="30"/>
                    </a:lnTo>
                    <a:lnTo>
                      <a:pt x="6" y="28"/>
                    </a:lnTo>
                    <a:lnTo>
                      <a:pt x="8" y="22"/>
                    </a:lnTo>
                    <a:lnTo>
                      <a:pt x="6" y="16"/>
                    </a:lnTo>
                    <a:lnTo>
                      <a:pt x="4" y="12"/>
                    </a:lnTo>
                    <a:lnTo>
                      <a:pt x="2" y="6"/>
                    </a:lnTo>
                    <a:lnTo>
                      <a:pt x="0" y="0"/>
                    </a:lnTo>
                    <a:lnTo>
                      <a:pt x="20" y="0"/>
                    </a:lnTo>
                    <a:lnTo>
                      <a:pt x="16" y="4"/>
                    </a:lnTo>
                    <a:lnTo>
                      <a:pt x="16" y="10"/>
                    </a:lnTo>
                    <a:lnTo>
                      <a:pt x="16" y="14"/>
                    </a:lnTo>
                    <a:lnTo>
                      <a:pt x="18" y="18"/>
                    </a:lnTo>
                    <a:lnTo>
                      <a:pt x="26" y="24"/>
                    </a:lnTo>
                    <a:lnTo>
                      <a:pt x="26" y="28"/>
                    </a:lnTo>
                    <a:lnTo>
                      <a:pt x="26" y="44"/>
                    </a:lnTo>
                    <a:lnTo>
                      <a:pt x="28" y="56"/>
                    </a:lnTo>
                    <a:lnTo>
                      <a:pt x="28" y="68"/>
                    </a:lnTo>
                    <a:lnTo>
                      <a:pt x="30" y="90"/>
                    </a:lnTo>
                    <a:lnTo>
                      <a:pt x="30" y="92"/>
                    </a:lnTo>
                    <a:lnTo>
                      <a:pt x="32" y="94"/>
                    </a:lnTo>
                    <a:lnTo>
                      <a:pt x="22" y="9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29" name="Freeform 184"/>
              <p:cNvSpPr>
                <a:spLocks/>
              </p:cNvSpPr>
              <p:nvPr/>
            </p:nvSpPr>
            <p:spPr bwMode="auto">
              <a:xfrm>
                <a:off x="4243586" y="3771355"/>
                <a:ext cx="47809" cy="41434"/>
              </a:xfrm>
              <a:custGeom>
                <a:avLst/>
                <a:gdLst/>
                <a:ahLst/>
                <a:cxnLst>
                  <a:cxn ang="0">
                    <a:pos x="30" y="26"/>
                  </a:cxn>
                  <a:cxn ang="0">
                    <a:pos x="20" y="26"/>
                  </a:cxn>
                  <a:cxn ang="0">
                    <a:pos x="12" y="26"/>
                  </a:cxn>
                  <a:cxn ang="0">
                    <a:pos x="0" y="24"/>
                  </a:cxn>
                  <a:cxn ang="0">
                    <a:pos x="6" y="2"/>
                  </a:cxn>
                  <a:cxn ang="0">
                    <a:pos x="30" y="4"/>
                  </a:cxn>
                  <a:cxn ang="0">
                    <a:pos x="30" y="0"/>
                  </a:cxn>
                  <a:cxn ang="0">
                    <a:pos x="30" y="26"/>
                  </a:cxn>
                </a:cxnLst>
                <a:rect l="0" t="0" r="r" b="b"/>
                <a:pathLst>
                  <a:path w="30" h="26">
                    <a:moveTo>
                      <a:pt x="30" y="26"/>
                    </a:moveTo>
                    <a:lnTo>
                      <a:pt x="20" y="26"/>
                    </a:lnTo>
                    <a:lnTo>
                      <a:pt x="12" y="26"/>
                    </a:lnTo>
                    <a:lnTo>
                      <a:pt x="0" y="24"/>
                    </a:lnTo>
                    <a:lnTo>
                      <a:pt x="6" y="2"/>
                    </a:lnTo>
                    <a:lnTo>
                      <a:pt x="30" y="4"/>
                    </a:lnTo>
                    <a:lnTo>
                      <a:pt x="30" y="0"/>
                    </a:lnTo>
                    <a:lnTo>
                      <a:pt x="30" y="2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0" name="Freeform 185"/>
              <p:cNvSpPr>
                <a:spLocks/>
              </p:cNvSpPr>
              <p:nvPr/>
            </p:nvSpPr>
            <p:spPr bwMode="auto">
              <a:xfrm>
                <a:off x="4313705" y="3981713"/>
                <a:ext cx="25498" cy="38247"/>
              </a:xfrm>
              <a:custGeom>
                <a:avLst/>
                <a:gdLst/>
                <a:ahLst/>
                <a:cxnLst>
                  <a:cxn ang="0">
                    <a:pos x="8" y="24"/>
                  </a:cxn>
                  <a:cxn ang="0">
                    <a:pos x="0" y="10"/>
                  </a:cxn>
                  <a:cxn ang="0">
                    <a:pos x="6" y="4"/>
                  </a:cxn>
                  <a:cxn ang="0">
                    <a:pos x="10" y="2"/>
                  </a:cxn>
                  <a:cxn ang="0">
                    <a:pos x="14" y="0"/>
                  </a:cxn>
                  <a:cxn ang="0">
                    <a:pos x="16" y="2"/>
                  </a:cxn>
                  <a:cxn ang="0">
                    <a:pos x="16" y="6"/>
                  </a:cxn>
                  <a:cxn ang="0">
                    <a:pos x="12" y="8"/>
                  </a:cxn>
                  <a:cxn ang="0">
                    <a:pos x="10" y="12"/>
                  </a:cxn>
                  <a:cxn ang="0">
                    <a:pos x="8" y="22"/>
                  </a:cxn>
                  <a:cxn ang="0">
                    <a:pos x="8" y="24"/>
                  </a:cxn>
                </a:cxnLst>
                <a:rect l="0" t="0" r="r" b="b"/>
                <a:pathLst>
                  <a:path w="16" h="24">
                    <a:moveTo>
                      <a:pt x="8" y="24"/>
                    </a:moveTo>
                    <a:lnTo>
                      <a:pt x="0" y="10"/>
                    </a:lnTo>
                    <a:lnTo>
                      <a:pt x="6" y="4"/>
                    </a:lnTo>
                    <a:lnTo>
                      <a:pt x="10" y="2"/>
                    </a:lnTo>
                    <a:lnTo>
                      <a:pt x="14" y="0"/>
                    </a:lnTo>
                    <a:lnTo>
                      <a:pt x="16" y="2"/>
                    </a:lnTo>
                    <a:lnTo>
                      <a:pt x="16" y="6"/>
                    </a:lnTo>
                    <a:lnTo>
                      <a:pt x="12" y="8"/>
                    </a:lnTo>
                    <a:lnTo>
                      <a:pt x="10" y="12"/>
                    </a:lnTo>
                    <a:lnTo>
                      <a:pt x="8" y="22"/>
                    </a:lnTo>
                    <a:lnTo>
                      <a:pt x="8"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1" name="Freeform 186"/>
              <p:cNvSpPr>
                <a:spLocks/>
              </p:cNvSpPr>
              <p:nvPr/>
            </p:nvSpPr>
            <p:spPr bwMode="auto">
              <a:xfrm>
                <a:off x="4828445" y="2719564"/>
                <a:ext cx="35060" cy="22311"/>
              </a:xfrm>
              <a:custGeom>
                <a:avLst/>
                <a:gdLst/>
                <a:ahLst/>
                <a:cxnLst>
                  <a:cxn ang="0">
                    <a:pos x="10" y="14"/>
                  </a:cxn>
                  <a:cxn ang="0">
                    <a:pos x="0" y="14"/>
                  </a:cxn>
                  <a:cxn ang="0">
                    <a:pos x="0" y="10"/>
                  </a:cxn>
                  <a:cxn ang="0">
                    <a:pos x="2" y="8"/>
                  </a:cxn>
                  <a:cxn ang="0">
                    <a:pos x="4" y="4"/>
                  </a:cxn>
                  <a:cxn ang="0">
                    <a:pos x="8" y="0"/>
                  </a:cxn>
                  <a:cxn ang="0">
                    <a:pos x="10" y="4"/>
                  </a:cxn>
                  <a:cxn ang="0">
                    <a:pos x="14" y="4"/>
                  </a:cxn>
                  <a:cxn ang="0">
                    <a:pos x="22" y="0"/>
                  </a:cxn>
                  <a:cxn ang="0">
                    <a:pos x="22" y="6"/>
                  </a:cxn>
                  <a:cxn ang="0">
                    <a:pos x="18" y="10"/>
                  </a:cxn>
                  <a:cxn ang="0">
                    <a:pos x="10" y="14"/>
                  </a:cxn>
                </a:cxnLst>
                <a:rect l="0" t="0" r="r" b="b"/>
                <a:pathLst>
                  <a:path w="22" h="14">
                    <a:moveTo>
                      <a:pt x="10" y="14"/>
                    </a:moveTo>
                    <a:lnTo>
                      <a:pt x="0" y="14"/>
                    </a:lnTo>
                    <a:lnTo>
                      <a:pt x="0" y="10"/>
                    </a:lnTo>
                    <a:lnTo>
                      <a:pt x="2" y="8"/>
                    </a:lnTo>
                    <a:lnTo>
                      <a:pt x="4" y="4"/>
                    </a:lnTo>
                    <a:lnTo>
                      <a:pt x="8" y="0"/>
                    </a:lnTo>
                    <a:lnTo>
                      <a:pt x="10" y="4"/>
                    </a:lnTo>
                    <a:lnTo>
                      <a:pt x="14" y="4"/>
                    </a:lnTo>
                    <a:lnTo>
                      <a:pt x="22" y="0"/>
                    </a:lnTo>
                    <a:lnTo>
                      <a:pt x="22" y="6"/>
                    </a:lnTo>
                    <a:lnTo>
                      <a:pt x="18" y="10"/>
                    </a:lnTo>
                    <a:lnTo>
                      <a:pt x="10" y="1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2" name="Freeform 187"/>
              <p:cNvSpPr>
                <a:spLocks/>
              </p:cNvSpPr>
              <p:nvPr/>
            </p:nvSpPr>
            <p:spPr bwMode="auto">
              <a:xfrm>
                <a:off x="4943185" y="1715582"/>
                <a:ext cx="44621" cy="25498"/>
              </a:xfrm>
              <a:custGeom>
                <a:avLst/>
                <a:gdLst/>
                <a:ahLst/>
                <a:cxnLst>
                  <a:cxn ang="0">
                    <a:pos x="28" y="10"/>
                  </a:cxn>
                  <a:cxn ang="0">
                    <a:pos x="22" y="14"/>
                  </a:cxn>
                  <a:cxn ang="0">
                    <a:pos x="14" y="16"/>
                  </a:cxn>
                  <a:cxn ang="0">
                    <a:pos x="8" y="16"/>
                  </a:cxn>
                  <a:cxn ang="0">
                    <a:pos x="4" y="12"/>
                  </a:cxn>
                  <a:cxn ang="0">
                    <a:pos x="2" y="8"/>
                  </a:cxn>
                  <a:cxn ang="0">
                    <a:pos x="0" y="2"/>
                  </a:cxn>
                  <a:cxn ang="0">
                    <a:pos x="8" y="0"/>
                  </a:cxn>
                  <a:cxn ang="0">
                    <a:pos x="12" y="2"/>
                  </a:cxn>
                  <a:cxn ang="0">
                    <a:pos x="16" y="2"/>
                  </a:cxn>
                  <a:cxn ang="0">
                    <a:pos x="20" y="4"/>
                  </a:cxn>
                  <a:cxn ang="0">
                    <a:pos x="28" y="10"/>
                  </a:cxn>
                </a:cxnLst>
                <a:rect l="0" t="0" r="r" b="b"/>
                <a:pathLst>
                  <a:path w="28" h="16">
                    <a:moveTo>
                      <a:pt x="28" y="10"/>
                    </a:moveTo>
                    <a:lnTo>
                      <a:pt x="22" y="14"/>
                    </a:lnTo>
                    <a:lnTo>
                      <a:pt x="14" y="16"/>
                    </a:lnTo>
                    <a:lnTo>
                      <a:pt x="8" y="16"/>
                    </a:lnTo>
                    <a:lnTo>
                      <a:pt x="4" y="12"/>
                    </a:lnTo>
                    <a:lnTo>
                      <a:pt x="2" y="8"/>
                    </a:lnTo>
                    <a:lnTo>
                      <a:pt x="0" y="2"/>
                    </a:lnTo>
                    <a:lnTo>
                      <a:pt x="8" y="0"/>
                    </a:lnTo>
                    <a:lnTo>
                      <a:pt x="12" y="2"/>
                    </a:lnTo>
                    <a:lnTo>
                      <a:pt x="16" y="2"/>
                    </a:lnTo>
                    <a:lnTo>
                      <a:pt x="20" y="4"/>
                    </a:lnTo>
                    <a:lnTo>
                      <a:pt x="28" y="1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3" name="Freeform 188"/>
              <p:cNvSpPr>
                <a:spLocks/>
              </p:cNvSpPr>
              <p:nvPr/>
            </p:nvSpPr>
            <p:spPr bwMode="auto">
              <a:xfrm>
                <a:off x="4589401" y="2732313"/>
                <a:ext cx="73307" cy="12749"/>
              </a:xfrm>
              <a:custGeom>
                <a:avLst/>
                <a:gdLst/>
                <a:ahLst/>
                <a:cxnLst>
                  <a:cxn ang="0">
                    <a:pos x="22" y="2"/>
                  </a:cxn>
                  <a:cxn ang="0">
                    <a:pos x="10" y="2"/>
                  </a:cxn>
                  <a:cxn ang="0">
                    <a:pos x="0" y="0"/>
                  </a:cxn>
                  <a:cxn ang="0">
                    <a:pos x="4" y="2"/>
                  </a:cxn>
                  <a:cxn ang="0">
                    <a:pos x="10" y="6"/>
                  </a:cxn>
                  <a:cxn ang="0">
                    <a:pos x="24" y="8"/>
                  </a:cxn>
                  <a:cxn ang="0">
                    <a:pos x="36" y="8"/>
                  </a:cxn>
                  <a:cxn ang="0">
                    <a:pos x="46" y="6"/>
                  </a:cxn>
                  <a:cxn ang="0">
                    <a:pos x="40" y="2"/>
                  </a:cxn>
                  <a:cxn ang="0">
                    <a:pos x="34" y="0"/>
                  </a:cxn>
                  <a:cxn ang="0">
                    <a:pos x="22" y="2"/>
                  </a:cxn>
                </a:cxnLst>
                <a:rect l="0" t="0" r="r" b="b"/>
                <a:pathLst>
                  <a:path w="46" h="8">
                    <a:moveTo>
                      <a:pt x="22" y="2"/>
                    </a:moveTo>
                    <a:lnTo>
                      <a:pt x="10" y="2"/>
                    </a:lnTo>
                    <a:lnTo>
                      <a:pt x="0" y="0"/>
                    </a:lnTo>
                    <a:lnTo>
                      <a:pt x="4" y="2"/>
                    </a:lnTo>
                    <a:lnTo>
                      <a:pt x="10" y="6"/>
                    </a:lnTo>
                    <a:lnTo>
                      <a:pt x="24" y="8"/>
                    </a:lnTo>
                    <a:lnTo>
                      <a:pt x="36" y="8"/>
                    </a:lnTo>
                    <a:lnTo>
                      <a:pt x="46" y="6"/>
                    </a:lnTo>
                    <a:lnTo>
                      <a:pt x="40" y="2"/>
                    </a:lnTo>
                    <a:lnTo>
                      <a:pt x="34" y="0"/>
                    </a:lnTo>
                    <a:lnTo>
                      <a:pt x="22"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4" name="Freeform 189"/>
              <p:cNvSpPr>
                <a:spLocks/>
              </p:cNvSpPr>
              <p:nvPr/>
            </p:nvSpPr>
            <p:spPr bwMode="auto">
              <a:xfrm>
                <a:off x="4042789" y="2592074"/>
                <a:ext cx="25498" cy="15936"/>
              </a:xfrm>
              <a:custGeom>
                <a:avLst/>
                <a:gdLst/>
                <a:ahLst/>
                <a:cxnLst>
                  <a:cxn ang="0">
                    <a:pos x="16" y="6"/>
                  </a:cxn>
                  <a:cxn ang="0">
                    <a:pos x="12" y="0"/>
                  </a:cxn>
                  <a:cxn ang="0">
                    <a:pos x="6" y="0"/>
                  </a:cxn>
                  <a:cxn ang="0">
                    <a:pos x="4" y="0"/>
                  </a:cxn>
                  <a:cxn ang="0">
                    <a:pos x="2" y="2"/>
                  </a:cxn>
                  <a:cxn ang="0">
                    <a:pos x="0" y="10"/>
                  </a:cxn>
                  <a:cxn ang="0">
                    <a:pos x="16" y="10"/>
                  </a:cxn>
                  <a:cxn ang="0">
                    <a:pos x="14" y="4"/>
                  </a:cxn>
                  <a:cxn ang="0">
                    <a:pos x="10" y="2"/>
                  </a:cxn>
                  <a:cxn ang="0">
                    <a:pos x="16" y="6"/>
                  </a:cxn>
                </a:cxnLst>
                <a:rect l="0" t="0" r="r" b="b"/>
                <a:pathLst>
                  <a:path w="16" h="10">
                    <a:moveTo>
                      <a:pt x="16" y="6"/>
                    </a:moveTo>
                    <a:lnTo>
                      <a:pt x="12" y="0"/>
                    </a:lnTo>
                    <a:lnTo>
                      <a:pt x="6" y="0"/>
                    </a:lnTo>
                    <a:lnTo>
                      <a:pt x="4" y="0"/>
                    </a:lnTo>
                    <a:lnTo>
                      <a:pt x="2" y="2"/>
                    </a:lnTo>
                    <a:lnTo>
                      <a:pt x="0" y="10"/>
                    </a:lnTo>
                    <a:lnTo>
                      <a:pt x="16" y="10"/>
                    </a:lnTo>
                    <a:lnTo>
                      <a:pt x="14" y="4"/>
                    </a:lnTo>
                    <a:lnTo>
                      <a:pt x="10" y="2"/>
                    </a:lnTo>
                    <a:lnTo>
                      <a:pt x="16"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5" name="Freeform 190"/>
              <p:cNvSpPr>
                <a:spLocks/>
              </p:cNvSpPr>
              <p:nvPr/>
            </p:nvSpPr>
            <p:spPr bwMode="auto">
              <a:xfrm>
                <a:off x="4205339" y="2499644"/>
                <a:ext cx="15936" cy="47809"/>
              </a:xfrm>
              <a:custGeom>
                <a:avLst/>
                <a:gdLst/>
                <a:ahLst/>
                <a:cxnLst>
                  <a:cxn ang="0">
                    <a:pos x="0" y="30"/>
                  </a:cxn>
                  <a:cxn ang="0">
                    <a:pos x="0" y="12"/>
                  </a:cxn>
                  <a:cxn ang="0">
                    <a:pos x="2" y="6"/>
                  </a:cxn>
                  <a:cxn ang="0">
                    <a:pos x="6" y="0"/>
                  </a:cxn>
                  <a:cxn ang="0">
                    <a:pos x="8" y="6"/>
                  </a:cxn>
                  <a:cxn ang="0">
                    <a:pos x="10" y="10"/>
                  </a:cxn>
                  <a:cxn ang="0">
                    <a:pos x="10" y="30"/>
                  </a:cxn>
                  <a:cxn ang="0">
                    <a:pos x="0" y="30"/>
                  </a:cxn>
                </a:cxnLst>
                <a:rect l="0" t="0" r="r" b="b"/>
                <a:pathLst>
                  <a:path w="10" h="30">
                    <a:moveTo>
                      <a:pt x="0" y="30"/>
                    </a:moveTo>
                    <a:lnTo>
                      <a:pt x="0" y="12"/>
                    </a:lnTo>
                    <a:lnTo>
                      <a:pt x="2" y="6"/>
                    </a:lnTo>
                    <a:lnTo>
                      <a:pt x="6" y="0"/>
                    </a:lnTo>
                    <a:lnTo>
                      <a:pt x="8" y="6"/>
                    </a:lnTo>
                    <a:lnTo>
                      <a:pt x="10" y="10"/>
                    </a:lnTo>
                    <a:lnTo>
                      <a:pt x="10" y="30"/>
                    </a:lnTo>
                    <a:lnTo>
                      <a:pt x="0" y="3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6" name="Freeform 191"/>
              <p:cNvSpPr>
                <a:spLocks/>
              </p:cNvSpPr>
              <p:nvPr/>
            </p:nvSpPr>
            <p:spPr bwMode="auto">
              <a:xfrm>
                <a:off x="4183028" y="2553827"/>
                <a:ext cx="44621" cy="66932"/>
              </a:xfrm>
              <a:custGeom>
                <a:avLst/>
                <a:gdLst/>
                <a:ahLst/>
                <a:cxnLst>
                  <a:cxn ang="0">
                    <a:pos x="12" y="8"/>
                  </a:cxn>
                  <a:cxn ang="0">
                    <a:pos x="16" y="4"/>
                  </a:cxn>
                  <a:cxn ang="0">
                    <a:pos x="20" y="0"/>
                  </a:cxn>
                  <a:cxn ang="0">
                    <a:pos x="24" y="4"/>
                  </a:cxn>
                  <a:cxn ang="0">
                    <a:pos x="28" y="8"/>
                  </a:cxn>
                  <a:cxn ang="0">
                    <a:pos x="28" y="36"/>
                  </a:cxn>
                  <a:cxn ang="0">
                    <a:pos x="24" y="38"/>
                  </a:cxn>
                  <a:cxn ang="0">
                    <a:pos x="20" y="40"/>
                  </a:cxn>
                  <a:cxn ang="0">
                    <a:pos x="14" y="42"/>
                  </a:cxn>
                  <a:cxn ang="0">
                    <a:pos x="10" y="38"/>
                  </a:cxn>
                  <a:cxn ang="0">
                    <a:pos x="10" y="36"/>
                  </a:cxn>
                  <a:cxn ang="0">
                    <a:pos x="10" y="32"/>
                  </a:cxn>
                  <a:cxn ang="0">
                    <a:pos x="10" y="14"/>
                  </a:cxn>
                  <a:cxn ang="0">
                    <a:pos x="4" y="12"/>
                  </a:cxn>
                  <a:cxn ang="0">
                    <a:pos x="0" y="8"/>
                  </a:cxn>
                  <a:cxn ang="0">
                    <a:pos x="4" y="6"/>
                  </a:cxn>
                  <a:cxn ang="0">
                    <a:pos x="8" y="6"/>
                  </a:cxn>
                  <a:cxn ang="0">
                    <a:pos x="12" y="8"/>
                  </a:cxn>
                </a:cxnLst>
                <a:rect l="0" t="0" r="r" b="b"/>
                <a:pathLst>
                  <a:path w="28" h="42">
                    <a:moveTo>
                      <a:pt x="12" y="8"/>
                    </a:moveTo>
                    <a:lnTo>
                      <a:pt x="16" y="4"/>
                    </a:lnTo>
                    <a:lnTo>
                      <a:pt x="20" y="0"/>
                    </a:lnTo>
                    <a:lnTo>
                      <a:pt x="24" y="4"/>
                    </a:lnTo>
                    <a:lnTo>
                      <a:pt x="28" y="8"/>
                    </a:lnTo>
                    <a:lnTo>
                      <a:pt x="28" y="36"/>
                    </a:lnTo>
                    <a:lnTo>
                      <a:pt x="24" y="38"/>
                    </a:lnTo>
                    <a:lnTo>
                      <a:pt x="20" y="40"/>
                    </a:lnTo>
                    <a:lnTo>
                      <a:pt x="14" y="42"/>
                    </a:lnTo>
                    <a:lnTo>
                      <a:pt x="10" y="38"/>
                    </a:lnTo>
                    <a:lnTo>
                      <a:pt x="10" y="36"/>
                    </a:lnTo>
                    <a:lnTo>
                      <a:pt x="10" y="32"/>
                    </a:lnTo>
                    <a:lnTo>
                      <a:pt x="10" y="14"/>
                    </a:lnTo>
                    <a:lnTo>
                      <a:pt x="4" y="12"/>
                    </a:lnTo>
                    <a:lnTo>
                      <a:pt x="0" y="8"/>
                    </a:lnTo>
                    <a:lnTo>
                      <a:pt x="4" y="6"/>
                    </a:lnTo>
                    <a:lnTo>
                      <a:pt x="8" y="6"/>
                    </a:lnTo>
                    <a:lnTo>
                      <a:pt x="12"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7" name="Freeform 192"/>
              <p:cNvSpPr>
                <a:spLocks/>
              </p:cNvSpPr>
              <p:nvPr/>
            </p:nvSpPr>
            <p:spPr bwMode="auto">
              <a:xfrm>
                <a:off x="4304143" y="2649445"/>
                <a:ext cx="70119" cy="41434"/>
              </a:xfrm>
              <a:custGeom>
                <a:avLst/>
                <a:gdLst/>
                <a:ahLst/>
                <a:cxnLst>
                  <a:cxn ang="0">
                    <a:pos x="44" y="12"/>
                  </a:cxn>
                  <a:cxn ang="0">
                    <a:pos x="42" y="16"/>
                  </a:cxn>
                  <a:cxn ang="0">
                    <a:pos x="42" y="20"/>
                  </a:cxn>
                  <a:cxn ang="0">
                    <a:pos x="42" y="24"/>
                  </a:cxn>
                  <a:cxn ang="0">
                    <a:pos x="42" y="26"/>
                  </a:cxn>
                  <a:cxn ang="0">
                    <a:pos x="32" y="24"/>
                  </a:cxn>
                  <a:cxn ang="0">
                    <a:pos x="18" y="16"/>
                  </a:cxn>
                  <a:cxn ang="0">
                    <a:pos x="4" y="10"/>
                  </a:cxn>
                  <a:cxn ang="0">
                    <a:pos x="0" y="6"/>
                  </a:cxn>
                  <a:cxn ang="0">
                    <a:pos x="0" y="2"/>
                  </a:cxn>
                  <a:cxn ang="0">
                    <a:pos x="2" y="0"/>
                  </a:cxn>
                  <a:cxn ang="0">
                    <a:pos x="8" y="0"/>
                  </a:cxn>
                  <a:cxn ang="0">
                    <a:pos x="20" y="2"/>
                  </a:cxn>
                  <a:cxn ang="0">
                    <a:pos x="28" y="4"/>
                  </a:cxn>
                  <a:cxn ang="0">
                    <a:pos x="34" y="2"/>
                  </a:cxn>
                  <a:cxn ang="0">
                    <a:pos x="44" y="0"/>
                  </a:cxn>
                  <a:cxn ang="0">
                    <a:pos x="44" y="4"/>
                  </a:cxn>
                  <a:cxn ang="0">
                    <a:pos x="44" y="12"/>
                  </a:cxn>
                </a:cxnLst>
                <a:rect l="0" t="0" r="r" b="b"/>
                <a:pathLst>
                  <a:path w="44" h="26">
                    <a:moveTo>
                      <a:pt x="44" y="12"/>
                    </a:moveTo>
                    <a:lnTo>
                      <a:pt x="42" y="16"/>
                    </a:lnTo>
                    <a:lnTo>
                      <a:pt x="42" y="20"/>
                    </a:lnTo>
                    <a:lnTo>
                      <a:pt x="42" y="24"/>
                    </a:lnTo>
                    <a:lnTo>
                      <a:pt x="42" y="26"/>
                    </a:lnTo>
                    <a:lnTo>
                      <a:pt x="32" y="24"/>
                    </a:lnTo>
                    <a:lnTo>
                      <a:pt x="18" y="16"/>
                    </a:lnTo>
                    <a:lnTo>
                      <a:pt x="4" y="10"/>
                    </a:lnTo>
                    <a:lnTo>
                      <a:pt x="0" y="6"/>
                    </a:lnTo>
                    <a:lnTo>
                      <a:pt x="0" y="2"/>
                    </a:lnTo>
                    <a:lnTo>
                      <a:pt x="2" y="0"/>
                    </a:lnTo>
                    <a:lnTo>
                      <a:pt x="8" y="0"/>
                    </a:lnTo>
                    <a:lnTo>
                      <a:pt x="20" y="2"/>
                    </a:lnTo>
                    <a:lnTo>
                      <a:pt x="28" y="4"/>
                    </a:lnTo>
                    <a:lnTo>
                      <a:pt x="34" y="2"/>
                    </a:lnTo>
                    <a:lnTo>
                      <a:pt x="44" y="0"/>
                    </a:lnTo>
                    <a:lnTo>
                      <a:pt x="44" y="4"/>
                    </a:lnTo>
                    <a:lnTo>
                      <a:pt x="44"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8" name="Freeform 193"/>
              <p:cNvSpPr>
                <a:spLocks/>
              </p:cNvSpPr>
              <p:nvPr/>
            </p:nvSpPr>
            <p:spPr bwMode="auto">
              <a:xfrm>
                <a:off x="4221275" y="2091677"/>
                <a:ext cx="41434" cy="50996"/>
              </a:xfrm>
              <a:custGeom>
                <a:avLst/>
                <a:gdLst/>
                <a:ahLst/>
                <a:cxnLst>
                  <a:cxn ang="0">
                    <a:pos x="14" y="4"/>
                  </a:cxn>
                  <a:cxn ang="0">
                    <a:pos x="14" y="12"/>
                  </a:cxn>
                  <a:cxn ang="0">
                    <a:pos x="20" y="8"/>
                  </a:cxn>
                  <a:cxn ang="0">
                    <a:pos x="26" y="4"/>
                  </a:cxn>
                  <a:cxn ang="0">
                    <a:pos x="26" y="16"/>
                  </a:cxn>
                  <a:cxn ang="0">
                    <a:pos x="24" y="22"/>
                  </a:cxn>
                  <a:cxn ang="0">
                    <a:pos x="20" y="28"/>
                  </a:cxn>
                  <a:cxn ang="0">
                    <a:pos x="18" y="32"/>
                  </a:cxn>
                  <a:cxn ang="0">
                    <a:pos x="16" y="32"/>
                  </a:cxn>
                  <a:cxn ang="0">
                    <a:pos x="16" y="30"/>
                  </a:cxn>
                  <a:cxn ang="0">
                    <a:pos x="14" y="26"/>
                  </a:cxn>
                  <a:cxn ang="0">
                    <a:pos x="12" y="22"/>
                  </a:cxn>
                  <a:cxn ang="0">
                    <a:pos x="8" y="14"/>
                  </a:cxn>
                  <a:cxn ang="0">
                    <a:pos x="2" y="10"/>
                  </a:cxn>
                  <a:cxn ang="0">
                    <a:pos x="0" y="6"/>
                  </a:cxn>
                  <a:cxn ang="0">
                    <a:pos x="0" y="4"/>
                  </a:cxn>
                  <a:cxn ang="0">
                    <a:pos x="2" y="2"/>
                  </a:cxn>
                  <a:cxn ang="0">
                    <a:pos x="6" y="0"/>
                  </a:cxn>
                  <a:cxn ang="0">
                    <a:pos x="8" y="0"/>
                  </a:cxn>
                  <a:cxn ang="0">
                    <a:pos x="10" y="0"/>
                  </a:cxn>
                  <a:cxn ang="0">
                    <a:pos x="14" y="4"/>
                  </a:cxn>
                </a:cxnLst>
                <a:rect l="0" t="0" r="r" b="b"/>
                <a:pathLst>
                  <a:path w="26" h="32">
                    <a:moveTo>
                      <a:pt x="14" y="4"/>
                    </a:moveTo>
                    <a:lnTo>
                      <a:pt x="14" y="12"/>
                    </a:lnTo>
                    <a:lnTo>
                      <a:pt x="20" y="8"/>
                    </a:lnTo>
                    <a:lnTo>
                      <a:pt x="26" y="4"/>
                    </a:lnTo>
                    <a:lnTo>
                      <a:pt x="26" y="16"/>
                    </a:lnTo>
                    <a:lnTo>
                      <a:pt x="24" y="22"/>
                    </a:lnTo>
                    <a:lnTo>
                      <a:pt x="20" y="28"/>
                    </a:lnTo>
                    <a:lnTo>
                      <a:pt x="18" y="32"/>
                    </a:lnTo>
                    <a:lnTo>
                      <a:pt x="16" y="32"/>
                    </a:lnTo>
                    <a:lnTo>
                      <a:pt x="16" y="30"/>
                    </a:lnTo>
                    <a:lnTo>
                      <a:pt x="14" y="26"/>
                    </a:lnTo>
                    <a:lnTo>
                      <a:pt x="12" y="22"/>
                    </a:lnTo>
                    <a:lnTo>
                      <a:pt x="8" y="14"/>
                    </a:lnTo>
                    <a:lnTo>
                      <a:pt x="2" y="10"/>
                    </a:lnTo>
                    <a:lnTo>
                      <a:pt x="0" y="6"/>
                    </a:lnTo>
                    <a:lnTo>
                      <a:pt x="0" y="4"/>
                    </a:lnTo>
                    <a:lnTo>
                      <a:pt x="2" y="2"/>
                    </a:lnTo>
                    <a:lnTo>
                      <a:pt x="6" y="0"/>
                    </a:lnTo>
                    <a:lnTo>
                      <a:pt x="8" y="0"/>
                    </a:lnTo>
                    <a:lnTo>
                      <a:pt x="10" y="0"/>
                    </a:lnTo>
                    <a:lnTo>
                      <a:pt x="14"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39" name="Freeform 194"/>
              <p:cNvSpPr>
                <a:spLocks/>
              </p:cNvSpPr>
              <p:nvPr/>
            </p:nvSpPr>
            <p:spPr bwMode="auto">
              <a:xfrm>
                <a:off x="4640397" y="2525142"/>
                <a:ext cx="57370" cy="41434"/>
              </a:xfrm>
              <a:custGeom>
                <a:avLst/>
                <a:gdLst/>
                <a:ahLst/>
                <a:cxnLst>
                  <a:cxn ang="0">
                    <a:pos x="30" y="0"/>
                  </a:cxn>
                  <a:cxn ang="0">
                    <a:pos x="12" y="2"/>
                  </a:cxn>
                  <a:cxn ang="0">
                    <a:pos x="4" y="4"/>
                  </a:cxn>
                  <a:cxn ang="0">
                    <a:pos x="2" y="6"/>
                  </a:cxn>
                  <a:cxn ang="0">
                    <a:pos x="0" y="8"/>
                  </a:cxn>
                  <a:cxn ang="0">
                    <a:pos x="2" y="12"/>
                  </a:cxn>
                  <a:cxn ang="0">
                    <a:pos x="2" y="14"/>
                  </a:cxn>
                  <a:cxn ang="0">
                    <a:pos x="6" y="16"/>
                  </a:cxn>
                  <a:cxn ang="0">
                    <a:pos x="6" y="26"/>
                  </a:cxn>
                  <a:cxn ang="0">
                    <a:pos x="14" y="24"/>
                  </a:cxn>
                  <a:cxn ang="0">
                    <a:pos x="22" y="20"/>
                  </a:cxn>
                  <a:cxn ang="0">
                    <a:pos x="36" y="8"/>
                  </a:cxn>
                  <a:cxn ang="0">
                    <a:pos x="32" y="6"/>
                  </a:cxn>
                  <a:cxn ang="0">
                    <a:pos x="28" y="0"/>
                  </a:cxn>
                  <a:cxn ang="0">
                    <a:pos x="30" y="0"/>
                  </a:cxn>
                </a:cxnLst>
                <a:rect l="0" t="0" r="r" b="b"/>
                <a:pathLst>
                  <a:path w="36" h="26">
                    <a:moveTo>
                      <a:pt x="30" y="0"/>
                    </a:moveTo>
                    <a:lnTo>
                      <a:pt x="12" y="2"/>
                    </a:lnTo>
                    <a:lnTo>
                      <a:pt x="4" y="4"/>
                    </a:lnTo>
                    <a:lnTo>
                      <a:pt x="2" y="6"/>
                    </a:lnTo>
                    <a:lnTo>
                      <a:pt x="0" y="8"/>
                    </a:lnTo>
                    <a:lnTo>
                      <a:pt x="2" y="12"/>
                    </a:lnTo>
                    <a:lnTo>
                      <a:pt x="2" y="14"/>
                    </a:lnTo>
                    <a:lnTo>
                      <a:pt x="6" y="16"/>
                    </a:lnTo>
                    <a:lnTo>
                      <a:pt x="6" y="26"/>
                    </a:lnTo>
                    <a:lnTo>
                      <a:pt x="14" y="24"/>
                    </a:lnTo>
                    <a:lnTo>
                      <a:pt x="22" y="20"/>
                    </a:lnTo>
                    <a:lnTo>
                      <a:pt x="36" y="8"/>
                    </a:lnTo>
                    <a:lnTo>
                      <a:pt x="32" y="6"/>
                    </a:lnTo>
                    <a:lnTo>
                      <a:pt x="28" y="0"/>
                    </a:lnTo>
                    <a:lnTo>
                      <a:pt x="3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0" name="Freeform 195"/>
              <p:cNvSpPr>
                <a:spLocks/>
              </p:cNvSpPr>
              <p:nvPr/>
            </p:nvSpPr>
            <p:spPr bwMode="auto">
              <a:xfrm>
                <a:off x="4876253" y="2805620"/>
                <a:ext cx="38247" cy="108366"/>
              </a:xfrm>
              <a:custGeom>
                <a:avLst/>
                <a:gdLst/>
                <a:ahLst/>
                <a:cxnLst>
                  <a:cxn ang="0">
                    <a:pos x="16" y="0"/>
                  </a:cxn>
                  <a:cxn ang="0">
                    <a:pos x="22" y="0"/>
                  </a:cxn>
                  <a:cxn ang="0">
                    <a:pos x="22" y="10"/>
                  </a:cxn>
                  <a:cxn ang="0">
                    <a:pos x="18" y="10"/>
                  </a:cxn>
                  <a:cxn ang="0">
                    <a:pos x="14" y="30"/>
                  </a:cxn>
                  <a:cxn ang="0">
                    <a:pos x="24" y="30"/>
                  </a:cxn>
                  <a:cxn ang="0">
                    <a:pos x="18" y="68"/>
                  </a:cxn>
                  <a:cxn ang="0">
                    <a:pos x="14" y="56"/>
                  </a:cxn>
                  <a:cxn ang="0">
                    <a:pos x="6" y="44"/>
                  </a:cxn>
                  <a:cxn ang="0">
                    <a:pos x="2" y="38"/>
                  </a:cxn>
                  <a:cxn ang="0">
                    <a:pos x="0" y="32"/>
                  </a:cxn>
                  <a:cxn ang="0">
                    <a:pos x="2" y="28"/>
                  </a:cxn>
                  <a:cxn ang="0">
                    <a:pos x="6" y="22"/>
                  </a:cxn>
                  <a:cxn ang="0">
                    <a:pos x="12" y="14"/>
                  </a:cxn>
                  <a:cxn ang="0">
                    <a:pos x="16" y="0"/>
                  </a:cxn>
                </a:cxnLst>
                <a:rect l="0" t="0" r="r" b="b"/>
                <a:pathLst>
                  <a:path w="24" h="68">
                    <a:moveTo>
                      <a:pt x="16" y="0"/>
                    </a:moveTo>
                    <a:lnTo>
                      <a:pt x="22" y="0"/>
                    </a:lnTo>
                    <a:lnTo>
                      <a:pt x="22" y="10"/>
                    </a:lnTo>
                    <a:lnTo>
                      <a:pt x="18" y="10"/>
                    </a:lnTo>
                    <a:lnTo>
                      <a:pt x="14" y="30"/>
                    </a:lnTo>
                    <a:lnTo>
                      <a:pt x="24" y="30"/>
                    </a:lnTo>
                    <a:lnTo>
                      <a:pt x="18" y="68"/>
                    </a:lnTo>
                    <a:lnTo>
                      <a:pt x="14" y="56"/>
                    </a:lnTo>
                    <a:lnTo>
                      <a:pt x="6" y="44"/>
                    </a:lnTo>
                    <a:lnTo>
                      <a:pt x="2" y="38"/>
                    </a:lnTo>
                    <a:lnTo>
                      <a:pt x="0" y="32"/>
                    </a:lnTo>
                    <a:lnTo>
                      <a:pt x="2" y="28"/>
                    </a:lnTo>
                    <a:lnTo>
                      <a:pt x="6" y="22"/>
                    </a:lnTo>
                    <a:lnTo>
                      <a:pt x="12" y="14"/>
                    </a:lnTo>
                    <a:lnTo>
                      <a:pt x="1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1" name="Freeform 196"/>
              <p:cNvSpPr>
                <a:spLocks/>
              </p:cNvSpPr>
              <p:nvPr/>
            </p:nvSpPr>
            <p:spPr bwMode="auto">
              <a:xfrm>
                <a:off x="5338404" y="3019165"/>
                <a:ext cx="28685" cy="41434"/>
              </a:xfrm>
              <a:custGeom>
                <a:avLst/>
                <a:gdLst/>
                <a:ahLst/>
                <a:cxnLst>
                  <a:cxn ang="0">
                    <a:pos x="0" y="12"/>
                  </a:cxn>
                  <a:cxn ang="0">
                    <a:pos x="2" y="10"/>
                  </a:cxn>
                  <a:cxn ang="0">
                    <a:pos x="4" y="8"/>
                  </a:cxn>
                  <a:cxn ang="0">
                    <a:pos x="2" y="0"/>
                  </a:cxn>
                  <a:cxn ang="0">
                    <a:pos x="12" y="0"/>
                  </a:cxn>
                  <a:cxn ang="0">
                    <a:pos x="14" y="6"/>
                  </a:cxn>
                  <a:cxn ang="0">
                    <a:pos x="16" y="10"/>
                  </a:cxn>
                  <a:cxn ang="0">
                    <a:pos x="18" y="12"/>
                  </a:cxn>
                  <a:cxn ang="0">
                    <a:pos x="16" y="16"/>
                  </a:cxn>
                  <a:cxn ang="0">
                    <a:pos x="12" y="20"/>
                  </a:cxn>
                  <a:cxn ang="0">
                    <a:pos x="6" y="26"/>
                  </a:cxn>
                  <a:cxn ang="0">
                    <a:pos x="4" y="20"/>
                  </a:cxn>
                  <a:cxn ang="0">
                    <a:pos x="0" y="12"/>
                  </a:cxn>
                </a:cxnLst>
                <a:rect l="0" t="0" r="r" b="b"/>
                <a:pathLst>
                  <a:path w="18" h="26">
                    <a:moveTo>
                      <a:pt x="0" y="12"/>
                    </a:moveTo>
                    <a:lnTo>
                      <a:pt x="2" y="10"/>
                    </a:lnTo>
                    <a:lnTo>
                      <a:pt x="4" y="8"/>
                    </a:lnTo>
                    <a:lnTo>
                      <a:pt x="2" y="0"/>
                    </a:lnTo>
                    <a:lnTo>
                      <a:pt x="12" y="0"/>
                    </a:lnTo>
                    <a:lnTo>
                      <a:pt x="14" y="6"/>
                    </a:lnTo>
                    <a:lnTo>
                      <a:pt x="16" y="10"/>
                    </a:lnTo>
                    <a:lnTo>
                      <a:pt x="18" y="12"/>
                    </a:lnTo>
                    <a:lnTo>
                      <a:pt x="16" y="16"/>
                    </a:lnTo>
                    <a:lnTo>
                      <a:pt x="12" y="20"/>
                    </a:lnTo>
                    <a:lnTo>
                      <a:pt x="6" y="26"/>
                    </a:lnTo>
                    <a:lnTo>
                      <a:pt x="4" y="20"/>
                    </a:lnTo>
                    <a:lnTo>
                      <a:pt x="0"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2" name="Freeform 197"/>
              <p:cNvSpPr>
                <a:spLocks/>
              </p:cNvSpPr>
              <p:nvPr/>
            </p:nvSpPr>
            <p:spPr bwMode="auto">
              <a:xfrm>
                <a:off x="5472268" y="3009604"/>
                <a:ext cx="22311" cy="28685"/>
              </a:xfrm>
              <a:custGeom>
                <a:avLst/>
                <a:gdLst/>
                <a:ahLst/>
                <a:cxnLst>
                  <a:cxn ang="0">
                    <a:pos x="2" y="8"/>
                  </a:cxn>
                  <a:cxn ang="0">
                    <a:pos x="8" y="0"/>
                  </a:cxn>
                  <a:cxn ang="0">
                    <a:pos x="12" y="6"/>
                  </a:cxn>
                  <a:cxn ang="0">
                    <a:pos x="14" y="14"/>
                  </a:cxn>
                  <a:cxn ang="0">
                    <a:pos x="8" y="18"/>
                  </a:cxn>
                  <a:cxn ang="0">
                    <a:pos x="6" y="16"/>
                  </a:cxn>
                  <a:cxn ang="0">
                    <a:pos x="4" y="12"/>
                  </a:cxn>
                  <a:cxn ang="0">
                    <a:pos x="0" y="6"/>
                  </a:cxn>
                  <a:cxn ang="0">
                    <a:pos x="2" y="8"/>
                  </a:cxn>
                </a:cxnLst>
                <a:rect l="0" t="0" r="r" b="b"/>
                <a:pathLst>
                  <a:path w="14" h="18">
                    <a:moveTo>
                      <a:pt x="2" y="8"/>
                    </a:moveTo>
                    <a:lnTo>
                      <a:pt x="8" y="0"/>
                    </a:lnTo>
                    <a:lnTo>
                      <a:pt x="12" y="6"/>
                    </a:lnTo>
                    <a:lnTo>
                      <a:pt x="14" y="14"/>
                    </a:lnTo>
                    <a:lnTo>
                      <a:pt x="8" y="18"/>
                    </a:lnTo>
                    <a:lnTo>
                      <a:pt x="6" y="16"/>
                    </a:lnTo>
                    <a:lnTo>
                      <a:pt x="4" y="12"/>
                    </a:lnTo>
                    <a:lnTo>
                      <a:pt x="0" y="6"/>
                    </a:lnTo>
                    <a:lnTo>
                      <a:pt x="2"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3" name="Freeform 198"/>
              <p:cNvSpPr>
                <a:spLocks/>
              </p:cNvSpPr>
              <p:nvPr/>
            </p:nvSpPr>
            <p:spPr bwMode="auto">
              <a:xfrm>
                <a:off x="4007729" y="2509206"/>
                <a:ext cx="25498" cy="12749"/>
              </a:xfrm>
              <a:custGeom>
                <a:avLst/>
                <a:gdLst/>
                <a:ahLst/>
                <a:cxnLst>
                  <a:cxn ang="0">
                    <a:pos x="14" y="4"/>
                  </a:cxn>
                  <a:cxn ang="0">
                    <a:pos x="12" y="6"/>
                  </a:cxn>
                  <a:cxn ang="0">
                    <a:pos x="6" y="8"/>
                  </a:cxn>
                  <a:cxn ang="0">
                    <a:pos x="2" y="8"/>
                  </a:cxn>
                  <a:cxn ang="0">
                    <a:pos x="0" y="6"/>
                  </a:cxn>
                  <a:cxn ang="0">
                    <a:pos x="0" y="4"/>
                  </a:cxn>
                  <a:cxn ang="0">
                    <a:pos x="2" y="0"/>
                  </a:cxn>
                  <a:cxn ang="0">
                    <a:pos x="6" y="0"/>
                  </a:cxn>
                  <a:cxn ang="0">
                    <a:pos x="8" y="0"/>
                  </a:cxn>
                  <a:cxn ang="0">
                    <a:pos x="10" y="2"/>
                  </a:cxn>
                  <a:cxn ang="0">
                    <a:pos x="16" y="6"/>
                  </a:cxn>
                  <a:cxn ang="0">
                    <a:pos x="14" y="4"/>
                  </a:cxn>
                </a:cxnLst>
                <a:rect l="0" t="0" r="r" b="b"/>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4" name="Freeform 199"/>
              <p:cNvSpPr>
                <a:spLocks/>
              </p:cNvSpPr>
              <p:nvPr/>
            </p:nvSpPr>
            <p:spPr bwMode="auto">
              <a:xfrm>
                <a:off x="4112909" y="2276537"/>
                <a:ext cx="22311" cy="25498"/>
              </a:xfrm>
              <a:custGeom>
                <a:avLst/>
                <a:gdLst/>
                <a:ahLst/>
                <a:cxnLst>
                  <a:cxn ang="0">
                    <a:pos x="8" y="0"/>
                  </a:cxn>
                  <a:cxn ang="0">
                    <a:pos x="6" y="2"/>
                  </a:cxn>
                  <a:cxn ang="0">
                    <a:pos x="4" y="4"/>
                  </a:cxn>
                  <a:cxn ang="0">
                    <a:pos x="2" y="6"/>
                  </a:cxn>
                  <a:cxn ang="0">
                    <a:pos x="0" y="8"/>
                  </a:cxn>
                  <a:cxn ang="0">
                    <a:pos x="2" y="12"/>
                  </a:cxn>
                  <a:cxn ang="0">
                    <a:pos x="2" y="14"/>
                  </a:cxn>
                  <a:cxn ang="0">
                    <a:pos x="8" y="14"/>
                  </a:cxn>
                  <a:cxn ang="0">
                    <a:pos x="14" y="16"/>
                  </a:cxn>
                  <a:cxn ang="0">
                    <a:pos x="12" y="16"/>
                  </a:cxn>
                  <a:cxn ang="0">
                    <a:pos x="12" y="12"/>
                  </a:cxn>
                  <a:cxn ang="0">
                    <a:pos x="12" y="8"/>
                  </a:cxn>
                  <a:cxn ang="0">
                    <a:pos x="8" y="0"/>
                  </a:cxn>
                </a:cxnLst>
                <a:rect l="0" t="0" r="r" b="b"/>
                <a:pathLst>
                  <a:path w="14" h="16">
                    <a:moveTo>
                      <a:pt x="8" y="0"/>
                    </a:moveTo>
                    <a:lnTo>
                      <a:pt x="6" y="2"/>
                    </a:lnTo>
                    <a:lnTo>
                      <a:pt x="4" y="4"/>
                    </a:lnTo>
                    <a:lnTo>
                      <a:pt x="2" y="6"/>
                    </a:lnTo>
                    <a:lnTo>
                      <a:pt x="0" y="8"/>
                    </a:lnTo>
                    <a:lnTo>
                      <a:pt x="2" y="12"/>
                    </a:lnTo>
                    <a:lnTo>
                      <a:pt x="2" y="14"/>
                    </a:lnTo>
                    <a:lnTo>
                      <a:pt x="8" y="14"/>
                    </a:lnTo>
                    <a:lnTo>
                      <a:pt x="14" y="16"/>
                    </a:lnTo>
                    <a:lnTo>
                      <a:pt x="12" y="16"/>
                    </a:lnTo>
                    <a:lnTo>
                      <a:pt x="12" y="12"/>
                    </a:lnTo>
                    <a:lnTo>
                      <a:pt x="12" y="8"/>
                    </a:lnTo>
                    <a:lnTo>
                      <a:pt x="8"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5" name="Freeform 200"/>
              <p:cNvSpPr>
                <a:spLocks/>
              </p:cNvSpPr>
              <p:nvPr/>
            </p:nvSpPr>
            <p:spPr bwMode="auto">
              <a:xfrm>
                <a:off x="4463506" y="2512393"/>
                <a:ext cx="47809" cy="89243"/>
              </a:xfrm>
              <a:custGeom>
                <a:avLst/>
                <a:gdLst/>
                <a:ahLst/>
                <a:cxnLst>
                  <a:cxn ang="0">
                    <a:pos x="30" y="32"/>
                  </a:cxn>
                  <a:cxn ang="0">
                    <a:pos x="28" y="40"/>
                  </a:cxn>
                  <a:cxn ang="0">
                    <a:pos x="24" y="44"/>
                  </a:cxn>
                  <a:cxn ang="0">
                    <a:pos x="20" y="50"/>
                  </a:cxn>
                  <a:cxn ang="0">
                    <a:pos x="16" y="56"/>
                  </a:cxn>
                  <a:cxn ang="0">
                    <a:pos x="12" y="50"/>
                  </a:cxn>
                  <a:cxn ang="0">
                    <a:pos x="8" y="44"/>
                  </a:cxn>
                  <a:cxn ang="0">
                    <a:pos x="6" y="28"/>
                  </a:cxn>
                  <a:cxn ang="0">
                    <a:pos x="4" y="16"/>
                  </a:cxn>
                  <a:cxn ang="0">
                    <a:pos x="0" y="8"/>
                  </a:cxn>
                  <a:cxn ang="0">
                    <a:pos x="0" y="6"/>
                  </a:cxn>
                  <a:cxn ang="0">
                    <a:pos x="2" y="2"/>
                  </a:cxn>
                  <a:cxn ang="0">
                    <a:pos x="2" y="0"/>
                  </a:cxn>
                  <a:cxn ang="0">
                    <a:pos x="6" y="0"/>
                  </a:cxn>
                  <a:cxn ang="0">
                    <a:pos x="10" y="0"/>
                  </a:cxn>
                  <a:cxn ang="0">
                    <a:pos x="12" y="2"/>
                  </a:cxn>
                  <a:cxn ang="0">
                    <a:pos x="18" y="8"/>
                  </a:cxn>
                  <a:cxn ang="0">
                    <a:pos x="18" y="16"/>
                  </a:cxn>
                  <a:cxn ang="0">
                    <a:pos x="18" y="24"/>
                  </a:cxn>
                  <a:cxn ang="0">
                    <a:pos x="22" y="30"/>
                  </a:cxn>
                  <a:cxn ang="0">
                    <a:pos x="26" y="30"/>
                  </a:cxn>
                  <a:cxn ang="0">
                    <a:pos x="30" y="32"/>
                  </a:cxn>
                </a:cxnLst>
                <a:rect l="0" t="0" r="r" b="b"/>
                <a:pathLst>
                  <a:path w="30" h="56">
                    <a:moveTo>
                      <a:pt x="30" y="32"/>
                    </a:moveTo>
                    <a:lnTo>
                      <a:pt x="28" y="40"/>
                    </a:lnTo>
                    <a:lnTo>
                      <a:pt x="24" y="44"/>
                    </a:lnTo>
                    <a:lnTo>
                      <a:pt x="20" y="50"/>
                    </a:lnTo>
                    <a:lnTo>
                      <a:pt x="16" y="56"/>
                    </a:lnTo>
                    <a:lnTo>
                      <a:pt x="12" y="50"/>
                    </a:lnTo>
                    <a:lnTo>
                      <a:pt x="8" y="44"/>
                    </a:lnTo>
                    <a:lnTo>
                      <a:pt x="6" y="28"/>
                    </a:lnTo>
                    <a:lnTo>
                      <a:pt x="4" y="16"/>
                    </a:lnTo>
                    <a:lnTo>
                      <a:pt x="0" y="8"/>
                    </a:lnTo>
                    <a:lnTo>
                      <a:pt x="0" y="6"/>
                    </a:lnTo>
                    <a:lnTo>
                      <a:pt x="2" y="2"/>
                    </a:lnTo>
                    <a:lnTo>
                      <a:pt x="2" y="0"/>
                    </a:lnTo>
                    <a:lnTo>
                      <a:pt x="6" y="0"/>
                    </a:lnTo>
                    <a:lnTo>
                      <a:pt x="10" y="0"/>
                    </a:lnTo>
                    <a:lnTo>
                      <a:pt x="12" y="2"/>
                    </a:lnTo>
                    <a:lnTo>
                      <a:pt x="18" y="8"/>
                    </a:lnTo>
                    <a:lnTo>
                      <a:pt x="18" y="16"/>
                    </a:lnTo>
                    <a:lnTo>
                      <a:pt x="18" y="24"/>
                    </a:lnTo>
                    <a:lnTo>
                      <a:pt x="22" y="30"/>
                    </a:lnTo>
                    <a:lnTo>
                      <a:pt x="26" y="30"/>
                    </a:lnTo>
                    <a:lnTo>
                      <a:pt x="30" y="3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6" name="Freeform 201"/>
              <p:cNvSpPr>
                <a:spLocks/>
              </p:cNvSpPr>
              <p:nvPr/>
            </p:nvSpPr>
            <p:spPr bwMode="auto">
              <a:xfrm>
                <a:off x="4383824" y="2286099"/>
                <a:ext cx="137052" cy="66932"/>
              </a:xfrm>
              <a:custGeom>
                <a:avLst/>
                <a:gdLst/>
                <a:ahLst/>
                <a:cxnLst>
                  <a:cxn ang="0">
                    <a:pos x="24" y="0"/>
                  </a:cxn>
                  <a:cxn ang="0">
                    <a:pos x="26" y="6"/>
                  </a:cxn>
                  <a:cxn ang="0">
                    <a:pos x="28" y="8"/>
                  </a:cxn>
                  <a:cxn ang="0">
                    <a:pos x="30" y="8"/>
                  </a:cxn>
                  <a:cxn ang="0">
                    <a:pos x="34" y="8"/>
                  </a:cxn>
                  <a:cxn ang="0">
                    <a:pos x="40" y="8"/>
                  </a:cxn>
                  <a:cxn ang="0">
                    <a:pos x="42" y="12"/>
                  </a:cxn>
                  <a:cxn ang="0">
                    <a:pos x="42" y="14"/>
                  </a:cxn>
                  <a:cxn ang="0">
                    <a:pos x="44" y="14"/>
                  </a:cxn>
                  <a:cxn ang="0">
                    <a:pos x="52" y="12"/>
                  </a:cxn>
                  <a:cxn ang="0">
                    <a:pos x="62" y="10"/>
                  </a:cxn>
                  <a:cxn ang="0">
                    <a:pos x="72" y="12"/>
                  </a:cxn>
                  <a:cxn ang="0">
                    <a:pos x="80" y="14"/>
                  </a:cxn>
                  <a:cxn ang="0">
                    <a:pos x="84" y="14"/>
                  </a:cxn>
                  <a:cxn ang="0">
                    <a:pos x="86" y="16"/>
                  </a:cxn>
                  <a:cxn ang="0">
                    <a:pos x="82" y="26"/>
                  </a:cxn>
                  <a:cxn ang="0">
                    <a:pos x="82" y="28"/>
                  </a:cxn>
                  <a:cxn ang="0">
                    <a:pos x="76" y="28"/>
                  </a:cxn>
                  <a:cxn ang="0">
                    <a:pos x="68" y="26"/>
                  </a:cxn>
                  <a:cxn ang="0">
                    <a:pos x="60" y="26"/>
                  </a:cxn>
                  <a:cxn ang="0">
                    <a:pos x="56" y="26"/>
                  </a:cxn>
                  <a:cxn ang="0">
                    <a:pos x="54" y="28"/>
                  </a:cxn>
                  <a:cxn ang="0">
                    <a:pos x="48" y="32"/>
                  </a:cxn>
                  <a:cxn ang="0">
                    <a:pos x="38" y="36"/>
                  </a:cxn>
                  <a:cxn ang="0">
                    <a:pos x="22" y="42"/>
                  </a:cxn>
                  <a:cxn ang="0">
                    <a:pos x="12" y="40"/>
                  </a:cxn>
                  <a:cxn ang="0">
                    <a:pos x="6" y="36"/>
                  </a:cxn>
                  <a:cxn ang="0">
                    <a:pos x="2" y="32"/>
                  </a:cxn>
                  <a:cxn ang="0">
                    <a:pos x="0" y="24"/>
                  </a:cxn>
                  <a:cxn ang="0">
                    <a:pos x="6" y="18"/>
                  </a:cxn>
                  <a:cxn ang="0">
                    <a:pos x="12" y="16"/>
                  </a:cxn>
                  <a:cxn ang="0">
                    <a:pos x="18" y="12"/>
                  </a:cxn>
                  <a:cxn ang="0">
                    <a:pos x="20" y="10"/>
                  </a:cxn>
                  <a:cxn ang="0">
                    <a:pos x="20" y="6"/>
                  </a:cxn>
                  <a:cxn ang="0">
                    <a:pos x="22" y="6"/>
                  </a:cxn>
                  <a:cxn ang="0">
                    <a:pos x="24" y="0"/>
                  </a:cxn>
                </a:cxnLst>
                <a:rect l="0" t="0" r="r" b="b"/>
                <a:pathLst>
                  <a:path w="86" h="42">
                    <a:moveTo>
                      <a:pt x="24" y="0"/>
                    </a:moveTo>
                    <a:lnTo>
                      <a:pt x="26" y="6"/>
                    </a:lnTo>
                    <a:lnTo>
                      <a:pt x="28" y="8"/>
                    </a:lnTo>
                    <a:lnTo>
                      <a:pt x="30" y="8"/>
                    </a:lnTo>
                    <a:lnTo>
                      <a:pt x="34" y="8"/>
                    </a:lnTo>
                    <a:lnTo>
                      <a:pt x="40" y="8"/>
                    </a:lnTo>
                    <a:lnTo>
                      <a:pt x="42" y="12"/>
                    </a:lnTo>
                    <a:lnTo>
                      <a:pt x="42" y="14"/>
                    </a:lnTo>
                    <a:lnTo>
                      <a:pt x="44" y="14"/>
                    </a:lnTo>
                    <a:lnTo>
                      <a:pt x="52" y="12"/>
                    </a:lnTo>
                    <a:lnTo>
                      <a:pt x="62" y="10"/>
                    </a:lnTo>
                    <a:lnTo>
                      <a:pt x="72" y="12"/>
                    </a:lnTo>
                    <a:lnTo>
                      <a:pt x="80" y="14"/>
                    </a:lnTo>
                    <a:lnTo>
                      <a:pt x="84" y="14"/>
                    </a:lnTo>
                    <a:lnTo>
                      <a:pt x="86" y="16"/>
                    </a:lnTo>
                    <a:lnTo>
                      <a:pt x="82" y="26"/>
                    </a:lnTo>
                    <a:lnTo>
                      <a:pt x="82" y="28"/>
                    </a:lnTo>
                    <a:lnTo>
                      <a:pt x="76" y="28"/>
                    </a:lnTo>
                    <a:lnTo>
                      <a:pt x="68" y="26"/>
                    </a:lnTo>
                    <a:lnTo>
                      <a:pt x="60" y="26"/>
                    </a:lnTo>
                    <a:lnTo>
                      <a:pt x="56" y="26"/>
                    </a:lnTo>
                    <a:lnTo>
                      <a:pt x="54" y="28"/>
                    </a:lnTo>
                    <a:lnTo>
                      <a:pt x="48" y="32"/>
                    </a:lnTo>
                    <a:lnTo>
                      <a:pt x="38" y="36"/>
                    </a:lnTo>
                    <a:lnTo>
                      <a:pt x="22" y="42"/>
                    </a:lnTo>
                    <a:lnTo>
                      <a:pt x="12" y="40"/>
                    </a:lnTo>
                    <a:lnTo>
                      <a:pt x="6" y="36"/>
                    </a:lnTo>
                    <a:lnTo>
                      <a:pt x="2" y="32"/>
                    </a:lnTo>
                    <a:lnTo>
                      <a:pt x="0" y="24"/>
                    </a:lnTo>
                    <a:lnTo>
                      <a:pt x="6" y="18"/>
                    </a:lnTo>
                    <a:lnTo>
                      <a:pt x="12" y="16"/>
                    </a:lnTo>
                    <a:lnTo>
                      <a:pt x="18" y="12"/>
                    </a:lnTo>
                    <a:lnTo>
                      <a:pt x="20" y="10"/>
                    </a:lnTo>
                    <a:lnTo>
                      <a:pt x="20" y="6"/>
                    </a:lnTo>
                    <a:lnTo>
                      <a:pt x="22" y="6"/>
                    </a:lnTo>
                    <a:lnTo>
                      <a:pt x="2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7" name="Freeform 202"/>
              <p:cNvSpPr>
                <a:spLocks/>
              </p:cNvSpPr>
              <p:nvPr/>
            </p:nvSpPr>
            <p:spPr bwMode="auto">
              <a:xfrm>
                <a:off x="5083424" y="2550640"/>
                <a:ext cx="89243" cy="70119"/>
              </a:xfrm>
              <a:custGeom>
                <a:avLst/>
                <a:gdLst/>
                <a:ahLst/>
                <a:cxnLst>
                  <a:cxn ang="0">
                    <a:pos x="0" y="0"/>
                  </a:cxn>
                  <a:cxn ang="0">
                    <a:pos x="22" y="0"/>
                  </a:cxn>
                  <a:cxn ang="0">
                    <a:pos x="28" y="6"/>
                  </a:cxn>
                  <a:cxn ang="0">
                    <a:pos x="30" y="6"/>
                  </a:cxn>
                  <a:cxn ang="0">
                    <a:pos x="32" y="10"/>
                  </a:cxn>
                  <a:cxn ang="0">
                    <a:pos x="34" y="16"/>
                  </a:cxn>
                  <a:cxn ang="0">
                    <a:pos x="40" y="22"/>
                  </a:cxn>
                  <a:cxn ang="0">
                    <a:pos x="42" y="24"/>
                  </a:cxn>
                  <a:cxn ang="0">
                    <a:pos x="50" y="28"/>
                  </a:cxn>
                  <a:cxn ang="0">
                    <a:pos x="56" y="42"/>
                  </a:cxn>
                  <a:cxn ang="0">
                    <a:pos x="50" y="44"/>
                  </a:cxn>
                  <a:cxn ang="0">
                    <a:pos x="44" y="40"/>
                  </a:cxn>
                  <a:cxn ang="0">
                    <a:pos x="40" y="36"/>
                  </a:cxn>
                  <a:cxn ang="0">
                    <a:pos x="34" y="32"/>
                  </a:cxn>
                  <a:cxn ang="0">
                    <a:pos x="26" y="34"/>
                  </a:cxn>
                  <a:cxn ang="0">
                    <a:pos x="22" y="28"/>
                  </a:cxn>
                  <a:cxn ang="0">
                    <a:pos x="18" y="24"/>
                  </a:cxn>
                  <a:cxn ang="0">
                    <a:pos x="12" y="20"/>
                  </a:cxn>
                  <a:cxn ang="0">
                    <a:pos x="2" y="18"/>
                  </a:cxn>
                  <a:cxn ang="0">
                    <a:pos x="2" y="10"/>
                  </a:cxn>
                  <a:cxn ang="0">
                    <a:pos x="0" y="0"/>
                  </a:cxn>
                </a:cxnLst>
                <a:rect l="0" t="0" r="r" b="b"/>
                <a:pathLst>
                  <a:path w="56" h="44">
                    <a:moveTo>
                      <a:pt x="0" y="0"/>
                    </a:moveTo>
                    <a:lnTo>
                      <a:pt x="22" y="0"/>
                    </a:lnTo>
                    <a:lnTo>
                      <a:pt x="28" y="6"/>
                    </a:lnTo>
                    <a:lnTo>
                      <a:pt x="30" y="6"/>
                    </a:lnTo>
                    <a:lnTo>
                      <a:pt x="32" y="10"/>
                    </a:lnTo>
                    <a:lnTo>
                      <a:pt x="34" y="16"/>
                    </a:lnTo>
                    <a:lnTo>
                      <a:pt x="40" y="22"/>
                    </a:lnTo>
                    <a:lnTo>
                      <a:pt x="42" y="24"/>
                    </a:lnTo>
                    <a:lnTo>
                      <a:pt x="50" y="28"/>
                    </a:lnTo>
                    <a:lnTo>
                      <a:pt x="56" y="42"/>
                    </a:lnTo>
                    <a:lnTo>
                      <a:pt x="50" y="44"/>
                    </a:lnTo>
                    <a:lnTo>
                      <a:pt x="44" y="40"/>
                    </a:lnTo>
                    <a:lnTo>
                      <a:pt x="40" y="36"/>
                    </a:lnTo>
                    <a:lnTo>
                      <a:pt x="34" y="32"/>
                    </a:lnTo>
                    <a:lnTo>
                      <a:pt x="26" y="34"/>
                    </a:lnTo>
                    <a:lnTo>
                      <a:pt x="22" y="28"/>
                    </a:lnTo>
                    <a:lnTo>
                      <a:pt x="18" y="24"/>
                    </a:lnTo>
                    <a:lnTo>
                      <a:pt x="12" y="20"/>
                    </a:lnTo>
                    <a:lnTo>
                      <a:pt x="2" y="18"/>
                    </a:lnTo>
                    <a:lnTo>
                      <a:pt x="2" y="10"/>
                    </a:lnTo>
                    <a:lnTo>
                      <a:pt x="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8" name="Freeform 203"/>
              <p:cNvSpPr>
                <a:spLocks/>
              </p:cNvSpPr>
              <p:nvPr/>
            </p:nvSpPr>
            <p:spPr bwMode="auto">
              <a:xfrm>
                <a:off x="2567095" y="5447846"/>
                <a:ext cx="66932" cy="25498"/>
              </a:xfrm>
              <a:custGeom>
                <a:avLst/>
                <a:gdLst/>
                <a:ahLst/>
                <a:cxnLst>
                  <a:cxn ang="0">
                    <a:pos x="12" y="14"/>
                  </a:cxn>
                  <a:cxn ang="0">
                    <a:pos x="14" y="14"/>
                  </a:cxn>
                  <a:cxn ang="0">
                    <a:pos x="14" y="12"/>
                  </a:cxn>
                  <a:cxn ang="0">
                    <a:pos x="18" y="8"/>
                  </a:cxn>
                  <a:cxn ang="0">
                    <a:pos x="18" y="14"/>
                  </a:cxn>
                  <a:cxn ang="0">
                    <a:pos x="20" y="16"/>
                  </a:cxn>
                  <a:cxn ang="0">
                    <a:pos x="22" y="16"/>
                  </a:cxn>
                  <a:cxn ang="0">
                    <a:pos x="24" y="14"/>
                  </a:cxn>
                  <a:cxn ang="0">
                    <a:pos x="30" y="14"/>
                  </a:cxn>
                  <a:cxn ang="0">
                    <a:pos x="34" y="10"/>
                  </a:cxn>
                  <a:cxn ang="0">
                    <a:pos x="40" y="6"/>
                  </a:cxn>
                  <a:cxn ang="0">
                    <a:pos x="42" y="0"/>
                  </a:cxn>
                  <a:cxn ang="0">
                    <a:pos x="30" y="0"/>
                  </a:cxn>
                  <a:cxn ang="0">
                    <a:pos x="26" y="0"/>
                  </a:cxn>
                  <a:cxn ang="0">
                    <a:pos x="22" y="2"/>
                  </a:cxn>
                  <a:cxn ang="0">
                    <a:pos x="20" y="2"/>
                  </a:cxn>
                  <a:cxn ang="0">
                    <a:pos x="8" y="2"/>
                  </a:cxn>
                  <a:cxn ang="0">
                    <a:pos x="0" y="12"/>
                  </a:cxn>
                  <a:cxn ang="0">
                    <a:pos x="4" y="14"/>
                  </a:cxn>
                  <a:cxn ang="0">
                    <a:pos x="12" y="14"/>
                  </a:cxn>
                </a:cxnLst>
                <a:rect l="0" t="0" r="r" b="b"/>
                <a:pathLst>
                  <a:path w="42" h="16">
                    <a:moveTo>
                      <a:pt x="12" y="14"/>
                    </a:moveTo>
                    <a:lnTo>
                      <a:pt x="14" y="14"/>
                    </a:lnTo>
                    <a:lnTo>
                      <a:pt x="14" y="12"/>
                    </a:lnTo>
                    <a:lnTo>
                      <a:pt x="18" y="8"/>
                    </a:lnTo>
                    <a:lnTo>
                      <a:pt x="18" y="14"/>
                    </a:lnTo>
                    <a:lnTo>
                      <a:pt x="20" y="16"/>
                    </a:lnTo>
                    <a:lnTo>
                      <a:pt x="22" y="16"/>
                    </a:lnTo>
                    <a:lnTo>
                      <a:pt x="24" y="14"/>
                    </a:lnTo>
                    <a:lnTo>
                      <a:pt x="30" y="14"/>
                    </a:lnTo>
                    <a:lnTo>
                      <a:pt x="34" y="10"/>
                    </a:lnTo>
                    <a:lnTo>
                      <a:pt x="40" y="6"/>
                    </a:lnTo>
                    <a:lnTo>
                      <a:pt x="42" y="0"/>
                    </a:lnTo>
                    <a:lnTo>
                      <a:pt x="30" y="0"/>
                    </a:lnTo>
                    <a:lnTo>
                      <a:pt x="26" y="0"/>
                    </a:lnTo>
                    <a:lnTo>
                      <a:pt x="22" y="2"/>
                    </a:lnTo>
                    <a:lnTo>
                      <a:pt x="20" y="2"/>
                    </a:lnTo>
                    <a:lnTo>
                      <a:pt x="8" y="2"/>
                    </a:lnTo>
                    <a:lnTo>
                      <a:pt x="0" y="12"/>
                    </a:lnTo>
                    <a:lnTo>
                      <a:pt x="4" y="14"/>
                    </a:lnTo>
                    <a:lnTo>
                      <a:pt x="12" y="1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49" name="Freeform 207"/>
              <p:cNvSpPr>
                <a:spLocks/>
              </p:cNvSpPr>
              <p:nvPr/>
            </p:nvSpPr>
            <p:spPr bwMode="auto">
              <a:xfrm>
                <a:off x="2308928" y="3506814"/>
                <a:ext cx="22311" cy="22311"/>
              </a:xfrm>
              <a:custGeom>
                <a:avLst/>
                <a:gdLst/>
                <a:ahLst/>
                <a:cxnLst>
                  <a:cxn ang="0">
                    <a:pos x="10" y="14"/>
                  </a:cxn>
                  <a:cxn ang="0">
                    <a:pos x="12" y="10"/>
                  </a:cxn>
                  <a:cxn ang="0">
                    <a:pos x="14" y="8"/>
                  </a:cxn>
                  <a:cxn ang="0">
                    <a:pos x="14" y="4"/>
                  </a:cxn>
                  <a:cxn ang="0">
                    <a:pos x="12" y="2"/>
                  </a:cxn>
                  <a:cxn ang="0">
                    <a:pos x="8" y="0"/>
                  </a:cxn>
                  <a:cxn ang="0">
                    <a:pos x="0" y="12"/>
                  </a:cxn>
                  <a:cxn ang="0">
                    <a:pos x="10" y="14"/>
                  </a:cxn>
                </a:cxnLst>
                <a:rect l="0" t="0" r="r" b="b"/>
                <a:pathLst>
                  <a:path w="14" h="14">
                    <a:moveTo>
                      <a:pt x="10" y="14"/>
                    </a:moveTo>
                    <a:lnTo>
                      <a:pt x="12" y="10"/>
                    </a:lnTo>
                    <a:lnTo>
                      <a:pt x="14" y="8"/>
                    </a:lnTo>
                    <a:lnTo>
                      <a:pt x="14" y="4"/>
                    </a:lnTo>
                    <a:lnTo>
                      <a:pt x="12" y="2"/>
                    </a:lnTo>
                    <a:lnTo>
                      <a:pt x="8" y="0"/>
                    </a:lnTo>
                    <a:lnTo>
                      <a:pt x="0" y="12"/>
                    </a:lnTo>
                    <a:lnTo>
                      <a:pt x="10" y="1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0" name="Freeform 208"/>
              <p:cNvSpPr>
                <a:spLocks/>
              </p:cNvSpPr>
              <p:nvPr/>
            </p:nvSpPr>
            <p:spPr bwMode="auto">
              <a:xfrm>
                <a:off x="1907335" y="3066974"/>
                <a:ext cx="15936" cy="22311"/>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1" name="Freeform 209"/>
              <p:cNvSpPr>
                <a:spLocks/>
              </p:cNvSpPr>
              <p:nvPr/>
            </p:nvSpPr>
            <p:spPr bwMode="auto">
              <a:xfrm>
                <a:off x="7212504" y="3047851"/>
                <a:ext cx="41434" cy="95617"/>
              </a:xfrm>
              <a:custGeom>
                <a:avLst/>
                <a:gdLst/>
                <a:ahLst/>
                <a:cxnLst>
                  <a:cxn ang="0">
                    <a:pos x="26" y="0"/>
                  </a:cxn>
                  <a:cxn ang="0">
                    <a:pos x="26" y="14"/>
                  </a:cxn>
                  <a:cxn ang="0">
                    <a:pos x="24" y="36"/>
                  </a:cxn>
                  <a:cxn ang="0">
                    <a:pos x="18" y="60"/>
                  </a:cxn>
                  <a:cxn ang="0">
                    <a:pos x="6" y="48"/>
                  </a:cxn>
                  <a:cxn ang="0">
                    <a:pos x="2" y="42"/>
                  </a:cxn>
                  <a:cxn ang="0">
                    <a:pos x="0" y="36"/>
                  </a:cxn>
                  <a:cxn ang="0">
                    <a:pos x="0" y="22"/>
                  </a:cxn>
                  <a:cxn ang="0">
                    <a:pos x="6" y="12"/>
                  </a:cxn>
                  <a:cxn ang="0">
                    <a:pos x="10" y="6"/>
                  </a:cxn>
                  <a:cxn ang="0">
                    <a:pos x="14" y="4"/>
                  </a:cxn>
                  <a:cxn ang="0">
                    <a:pos x="20" y="2"/>
                  </a:cxn>
                  <a:cxn ang="0">
                    <a:pos x="26" y="0"/>
                  </a:cxn>
                </a:cxnLst>
                <a:rect l="0" t="0" r="r" b="b"/>
                <a:pathLst>
                  <a:path w="26" h="60">
                    <a:moveTo>
                      <a:pt x="26" y="0"/>
                    </a:moveTo>
                    <a:lnTo>
                      <a:pt x="26" y="14"/>
                    </a:lnTo>
                    <a:lnTo>
                      <a:pt x="24" y="36"/>
                    </a:lnTo>
                    <a:lnTo>
                      <a:pt x="18" y="60"/>
                    </a:lnTo>
                    <a:lnTo>
                      <a:pt x="6" y="48"/>
                    </a:lnTo>
                    <a:lnTo>
                      <a:pt x="2" y="42"/>
                    </a:lnTo>
                    <a:lnTo>
                      <a:pt x="0" y="36"/>
                    </a:lnTo>
                    <a:lnTo>
                      <a:pt x="0" y="22"/>
                    </a:lnTo>
                    <a:lnTo>
                      <a:pt x="6" y="12"/>
                    </a:lnTo>
                    <a:lnTo>
                      <a:pt x="10" y="6"/>
                    </a:lnTo>
                    <a:lnTo>
                      <a:pt x="14" y="4"/>
                    </a:lnTo>
                    <a:lnTo>
                      <a:pt x="20" y="2"/>
                    </a:lnTo>
                    <a:lnTo>
                      <a:pt x="2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2" name="Freeform 210"/>
              <p:cNvSpPr>
                <a:spLocks/>
              </p:cNvSpPr>
              <p:nvPr/>
            </p:nvSpPr>
            <p:spPr bwMode="auto">
              <a:xfrm>
                <a:off x="6928839" y="3207213"/>
                <a:ext cx="60558" cy="60558"/>
              </a:xfrm>
              <a:custGeom>
                <a:avLst/>
                <a:gdLst/>
                <a:ahLst/>
                <a:cxnLst>
                  <a:cxn ang="0">
                    <a:pos x="20" y="38"/>
                  </a:cxn>
                  <a:cxn ang="0">
                    <a:pos x="14" y="36"/>
                  </a:cxn>
                  <a:cxn ang="0">
                    <a:pos x="6" y="32"/>
                  </a:cxn>
                  <a:cxn ang="0">
                    <a:pos x="2" y="26"/>
                  </a:cxn>
                  <a:cxn ang="0">
                    <a:pos x="0" y="20"/>
                  </a:cxn>
                  <a:cxn ang="0">
                    <a:pos x="2" y="16"/>
                  </a:cxn>
                  <a:cxn ang="0">
                    <a:pos x="4" y="12"/>
                  </a:cxn>
                  <a:cxn ang="0">
                    <a:pos x="14" y="6"/>
                  </a:cxn>
                  <a:cxn ang="0">
                    <a:pos x="28" y="2"/>
                  </a:cxn>
                  <a:cxn ang="0">
                    <a:pos x="38" y="0"/>
                  </a:cxn>
                  <a:cxn ang="0">
                    <a:pos x="36" y="10"/>
                  </a:cxn>
                  <a:cxn ang="0">
                    <a:pos x="32" y="22"/>
                  </a:cxn>
                  <a:cxn ang="0">
                    <a:pos x="26" y="34"/>
                  </a:cxn>
                  <a:cxn ang="0">
                    <a:pos x="24" y="36"/>
                  </a:cxn>
                  <a:cxn ang="0">
                    <a:pos x="20" y="38"/>
                  </a:cxn>
                </a:cxnLst>
                <a:rect l="0" t="0" r="r" b="b"/>
                <a:pathLst>
                  <a:path w="38" h="38">
                    <a:moveTo>
                      <a:pt x="20" y="38"/>
                    </a:moveTo>
                    <a:lnTo>
                      <a:pt x="14" y="36"/>
                    </a:lnTo>
                    <a:lnTo>
                      <a:pt x="6" y="32"/>
                    </a:lnTo>
                    <a:lnTo>
                      <a:pt x="2" y="26"/>
                    </a:lnTo>
                    <a:lnTo>
                      <a:pt x="0" y="20"/>
                    </a:lnTo>
                    <a:lnTo>
                      <a:pt x="2" y="16"/>
                    </a:lnTo>
                    <a:lnTo>
                      <a:pt x="4" y="12"/>
                    </a:lnTo>
                    <a:lnTo>
                      <a:pt x="14" y="6"/>
                    </a:lnTo>
                    <a:lnTo>
                      <a:pt x="28" y="2"/>
                    </a:lnTo>
                    <a:lnTo>
                      <a:pt x="38" y="0"/>
                    </a:lnTo>
                    <a:lnTo>
                      <a:pt x="36" y="10"/>
                    </a:lnTo>
                    <a:lnTo>
                      <a:pt x="32" y="22"/>
                    </a:lnTo>
                    <a:lnTo>
                      <a:pt x="26" y="34"/>
                    </a:lnTo>
                    <a:lnTo>
                      <a:pt x="24" y="36"/>
                    </a:lnTo>
                    <a:lnTo>
                      <a:pt x="20" y="3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3" name="Freeform 211"/>
              <p:cNvSpPr>
                <a:spLocks/>
              </p:cNvSpPr>
              <p:nvPr/>
            </p:nvSpPr>
            <p:spPr bwMode="auto">
              <a:xfrm>
                <a:off x="6983023" y="3615180"/>
                <a:ext cx="283665" cy="347410"/>
              </a:xfrm>
              <a:custGeom>
                <a:avLst/>
                <a:gdLst/>
                <a:ahLst/>
                <a:cxnLst>
                  <a:cxn ang="0">
                    <a:pos x="18" y="178"/>
                  </a:cxn>
                  <a:cxn ang="0">
                    <a:pos x="20" y="170"/>
                  </a:cxn>
                  <a:cxn ang="0">
                    <a:pos x="20" y="164"/>
                  </a:cxn>
                  <a:cxn ang="0">
                    <a:pos x="12" y="160"/>
                  </a:cxn>
                  <a:cxn ang="0">
                    <a:pos x="10" y="154"/>
                  </a:cxn>
                  <a:cxn ang="0">
                    <a:pos x="4" y="144"/>
                  </a:cxn>
                  <a:cxn ang="0">
                    <a:pos x="6" y="138"/>
                  </a:cxn>
                  <a:cxn ang="0">
                    <a:pos x="0" y="126"/>
                  </a:cxn>
                  <a:cxn ang="0">
                    <a:pos x="6" y="108"/>
                  </a:cxn>
                  <a:cxn ang="0">
                    <a:pos x="16" y="98"/>
                  </a:cxn>
                  <a:cxn ang="0">
                    <a:pos x="18" y="104"/>
                  </a:cxn>
                  <a:cxn ang="0">
                    <a:pos x="38" y="108"/>
                  </a:cxn>
                  <a:cxn ang="0">
                    <a:pos x="44" y="88"/>
                  </a:cxn>
                  <a:cxn ang="0">
                    <a:pos x="52" y="82"/>
                  </a:cxn>
                  <a:cxn ang="0">
                    <a:pos x="70" y="76"/>
                  </a:cxn>
                  <a:cxn ang="0">
                    <a:pos x="80" y="62"/>
                  </a:cxn>
                  <a:cxn ang="0">
                    <a:pos x="96" y="46"/>
                  </a:cxn>
                  <a:cxn ang="0">
                    <a:pos x="108" y="44"/>
                  </a:cxn>
                  <a:cxn ang="0">
                    <a:pos x="114" y="30"/>
                  </a:cxn>
                  <a:cxn ang="0">
                    <a:pos x="130" y="6"/>
                  </a:cxn>
                  <a:cxn ang="0">
                    <a:pos x="138" y="0"/>
                  </a:cxn>
                  <a:cxn ang="0">
                    <a:pos x="146" y="10"/>
                  </a:cxn>
                  <a:cxn ang="0">
                    <a:pos x="150" y="22"/>
                  </a:cxn>
                  <a:cxn ang="0">
                    <a:pos x="164" y="28"/>
                  </a:cxn>
                  <a:cxn ang="0">
                    <a:pos x="178" y="32"/>
                  </a:cxn>
                  <a:cxn ang="0">
                    <a:pos x="176" y="38"/>
                  </a:cxn>
                  <a:cxn ang="0">
                    <a:pos x="166" y="40"/>
                  </a:cxn>
                  <a:cxn ang="0">
                    <a:pos x="158" y="42"/>
                  </a:cxn>
                  <a:cxn ang="0">
                    <a:pos x="164" y="48"/>
                  </a:cxn>
                  <a:cxn ang="0">
                    <a:pos x="158" y="52"/>
                  </a:cxn>
                  <a:cxn ang="0">
                    <a:pos x="146" y="64"/>
                  </a:cxn>
                  <a:cxn ang="0">
                    <a:pos x="148" y="76"/>
                  </a:cxn>
                  <a:cxn ang="0">
                    <a:pos x="154" y="90"/>
                  </a:cxn>
                  <a:cxn ang="0">
                    <a:pos x="158" y="96"/>
                  </a:cxn>
                  <a:cxn ang="0">
                    <a:pos x="158" y="104"/>
                  </a:cxn>
                  <a:cxn ang="0">
                    <a:pos x="172" y="118"/>
                  </a:cxn>
                  <a:cxn ang="0">
                    <a:pos x="166" y="122"/>
                  </a:cxn>
                  <a:cxn ang="0">
                    <a:pos x="156" y="124"/>
                  </a:cxn>
                  <a:cxn ang="0">
                    <a:pos x="150" y="138"/>
                  </a:cxn>
                  <a:cxn ang="0">
                    <a:pos x="142" y="160"/>
                  </a:cxn>
                  <a:cxn ang="0">
                    <a:pos x="132" y="168"/>
                  </a:cxn>
                  <a:cxn ang="0">
                    <a:pos x="132" y="178"/>
                  </a:cxn>
                  <a:cxn ang="0">
                    <a:pos x="132" y="190"/>
                  </a:cxn>
                  <a:cxn ang="0">
                    <a:pos x="126" y="196"/>
                  </a:cxn>
                  <a:cxn ang="0">
                    <a:pos x="128" y="204"/>
                  </a:cxn>
                  <a:cxn ang="0">
                    <a:pos x="130" y="210"/>
                  </a:cxn>
                  <a:cxn ang="0">
                    <a:pos x="114" y="214"/>
                  </a:cxn>
                  <a:cxn ang="0">
                    <a:pos x="98" y="218"/>
                  </a:cxn>
                  <a:cxn ang="0">
                    <a:pos x="96" y="216"/>
                  </a:cxn>
                  <a:cxn ang="0">
                    <a:pos x="96" y="206"/>
                  </a:cxn>
                  <a:cxn ang="0">
                    <a:pos x="84" y="202"/>
                  </a:cxn>
                  <a:cxn ang="0">
                    <a:pos x="72" y="200"/>
                  </a:cxn>
                  <a:cxn ang="0">
                    <a:pos x="62" y="202"/>
                  </a:cxn>
                  <a:cxn ang="0">
                    <a:pos x="52" y="206"/>
                  </a:cxn>
                  <a:cxn ang="0">
                    <a:pos x="50" y="200"/>
                  </a:cxn>
                  <a:cxn ang="0">
                    <a:pos x="38" y="196"/>
                  </a:cxn>
                  <a:cxn ang="0">
                    <a:pos x="26" y="194"/>
                  </a:cxn>
                  <a:cxn ang="0">
                    <a:pos x="20" y="186"/>
                  </a:cxn>
                  <a:cxn ang="0">
                    <a:pos x="20" y="182"/>
                  </a:cxn>
                </a:cxnLst>
                <a:rect l="0" t="0" r="r" b="b"/>
                <a:pathLst>
                  <a:path w="178" h="218">
                    <a:moveTo>
                      <a:pt x="20" y="182"/>
                    </a:moveTo>
                    <a:lnTo>
                      <a:pt x="18" y="178"/>
                    </a:lnTo>
                    <a:lnTo>
                      <a:pt x="18" y="174"/>
                    </a:lnTo>
                    <a:lnTo>
                      <a:pt x="20" y="170"/>
                    </a:lnTo>
                    <a:lnTo>
                      <a:pt x="20" y="166"/>
                    </a:lnTo>
                    <a:lnTo>
                      <a:pt x="20" y="164"/>
                    </a:lnTo>
                    <a:lnTo>
                      <a:pt x="18" y="162"/>
                    </a:lnTo>
                    <a:lnTo>
                      <a:pt x="12" y="160"/>
                    </a:lnTo>
                    <a:lnTo>
                      <a:pt x="12" y="154"/>
                    </a:lnTo>
                    <a:lnTo>
                      <a:pt x="10" y="154"/>
                    </a:lnTo>
                    <a:lnTo>
                      <a:pt x="6" y="150"/>
                    </a:lnTo>
                    <a:lnTo>
                      <a:pt x="4" y="144"/>
                    </a:lnTo>
                    <a:lnTo>
                      <a:pt x="6" y="140"/>
                    </a:lnTo>
                    <a:lnTo>
                      <a:pt x="6" y="138"/>
                    </a:lnTo>
                    <a:lnTo>
                      <a:pt x="2" y="132"/>
                    </a:lnTo>
                    <a:lnTo>
                      <a:pt x="0" y="126"/>
                    </a:lnTo>
                    <a:lnTo>
                      <a:pt x="2" y="118"/>
                    </a:lnTo>
                    <a:lnTo>
                      <a:pt x="6" y="108"/>
                    </a:lnTo>
                    <a:lnTo>
                      <a:pt x="10" y="102"/>
                    </a:lnTo>
                    <a:lnTo>
                      <a:pt x="16" y="98"/>
                    </a:lnTo>
                    <a:lnTo>
                      <a:pt x="16" y="102"/>
                    </a:lnTo>
                    <a:lnTo>
                      <a:pt x="18" y="104"/>
                    </a:lnTo>
                    <a:lnTo>
                      <a:pt x="24" y="108"/>
                    </a:lnTo>
                    <a:lnTo>
                      <a:pt x="38" y="108"/>
                    </a:lnTo>
                    <a:lnTo>
                      <a:pt x="38" y="98"/>
                    </a:lnTo>
                    <a:lnTo>
                      <a:pt x="44" y="88"/>
                    </a:lnTo>
                    <a:lnTo>
                      <a:pt x="48" y="84"/>
                    </a:lnTo>
                    <a:lnTo>
                      <a:pt x="52" y="82"/>
                    </a:lnTo>
                    <a:lnTo>
                      <a:pt x="66" y="78"/>
                    </a:lnTo>
                    <a:lnTo>
                      <a:pt x="70" y="76"/>
                    </a:lnTo>
                    <a:lnTo>
                      <a:pt x="74" y="72"/>
                    </a:lnTo>
                    <a:lnTo>
                      <a:pt x="80" y="62"/>
                    </a:lnTo>
                    <a:lnTo>
                      <a:pt x="86" y="52"/>
                    </a:lnTo>
                    <a:lnTo>
                      <a:pt x="96" y="46"/>
                    </a:lnTo>
                    <a:lnTo>
                      <a:pt x="102" y="44"/>
                    </a:lnTo>
                    <a:lnTo>
                      <a:pt x="108" y="44"/>
                    </a:lnTo>
                    <a:lnTo>
                      <a:pt x="110" y="40"/>
                    </a:lnTo>
                    <a:lnTo>
                      <a:pt x="114" y="30"/>
                    </a:lnTo>
                    <a:lnTo>
                      <a:pt x="120" y="18"/>
                    </a:lnTo>
                    <a:lnTo>
                      <a:pt x="130" y="6"/>
                    </a:lnTo>
                    <a:lnTo>
                      <a:pt x="134" y="2"/>
                    </a:lnTo>
                    <a:lnTo>
                      <a:pt x="138" y="0"/>
                    </a:lnTo>
                    <a:lnTo>
                      <a:pt x="142" y="4"/>
                    </a:lnTo>
                    <a:lnTo>
                      <a:pt x="146" y="10"/>
                    </a:lnTo>
                    <a:lnTo>
                      <a:pt x="148" y="16"/>
                    </a:lnTo>
                    <a:lnTo>
                      <a:pt x="150" y="22"/>
                    </a:lnTo>
                    <a:lnTo>
                      <a:pt x="158" y="24"/>
                    </a:lnTo>
                    <a:lnTo>
                      <a:pt x="164" y="28"/>
                    </a:lnTo>
                    <a:lnTo>
                      <a:pt x="170" y="30"/>
                    </a:lnTo>
                    <a:lnTo>
                      <a:pt x="178" y="32"/>
                    </a:lnTo>
                    <a:lnTo>
                      <a:pt x="178" y="36"/>
                    </a:lnTo>
                    <a:lnTo>
                      <a:pt x="176" y="38"/>
                    </a:lnTo>
                    <a:lnTo>
                      <a:pt x="174" y="40"/>
                    </a:lnTo>
                    <a:lnTo>
                      <a:pt x="166" y="40"/>
                    </a:lnTo>
                    <a:lnTo>
                      <a:pt x="160" y="40"/>
                    </a:lnTo>
                    <a:lnTo>
                      <a:pt x="158" y="42"/>
                    </a:lnTo>
                    <a:lnTo>
                      <a:pt x="156" y="44"/>
                    </a:lnTo>
                    <a:lnTo>
                      <a:pt x="164" y="48"/>
                    </a:lnTo>
                    <a:lnTo>
                      <a:pt x="164" y="50"/>
                    </a:lnTo>
                    <a:lnTo>
                      <a:pt x="158" y="52"/>
                    </a:lnTo>
                    <a:lnTo>
                      <a:pt x="150" y="60"/>
                    </a:lnTo>
                    <a:lnTo>
                      <a:pt x="146" y="64"/>
                    </a:lnTo>
                    <a:lnTo>
                      <a:pt x="146" y="70"/>
                    </a:lnTo>
                    <a:lnTo>
                      <a:pt x="148" y="76"/>
                    </a:lnTo>
                    <a:lnTo>
                      <a:pt x="150" y="84"/>
                    </a:lnTo>
                    <a:lnTo>
                      <a:pt x="154" y="90"/>
                    </a:lnTo>
                    <a:lnTo>
                      <a:pt x="160" y="92"/>
                    </a:lnTo>
                    <a:lnTo>
                      <a:pt x="158" y="96"/>
                    </a:lnTo>
                    <a:lnTo>
                      <a:pt x="156" y="98"/>
                    </a:lnTo>
                    <a:lnTo>
                      <a:pt x="158" y="104"/>
                    </a:lnTo>
                    <a:lnTo>
                      <a:pt x="162" y="110"/>
                    </a:lnTo>
                    <a:lnTo>
                      <a:pt x="172" y="118"/>
                    </a:lnTo>
                    <a:lnTo>
                      <a:pt x="172" y="122"/>
                    </a:lnTo>
                    <a:lnTo>
                      <a:pt x="166" y="122"/>
                    </a:lnTo>
                    <a:lnTo>
                      <a:pt x="160" y="122"/>
                    </a:lnTo>
                    <a:lnTo>
                      <a:pt x="156" y="124"/>
                    </a:lnTo>
                    <a:lnTo>
                      <a:pt x="154" y="126"/>
                    </a:lnTo>
                    <a:lnTo>
                      <a:pt x="150" y="138"/>
                    </a:lnTo>
                    <a:lnTo>
                      <a:pt x="146" y="150"/>
                    </a:lnTo>
                    <a:lnTo>
                      <a:pt x="142" y="160"/>
                    </a:lnTo>
                    <a:lnTo>
                      <a:pt x="136" y="162"/>
                    </a:lnTo>
                    <a:lnTo>
                      <a:pt x="132" y="168"/>
                    </a:lnTo>
                    <a:lnTo>
                      <a:pt x="130" y="174"/>
                    </a:lnTo>
                    <a:lnTo>
                      <a:pt x="132" y="178"/>
                    </a:lnTo>
                    <a:lnTo>
                      <a:pt x="132" y="184"/>
                    </a:lnTo>
                    <a:lnTo>
                      <a:pt x="132" y="190"/>
                    </a:lnTo>
                    <a:lnTo>
                      <a:pt x="128" y="194"/>
                    </a:lnTo>
                    <a:lnTo>
                      <a:pt x="126" y="196"/>
                    </a:lnTo>
                    <a:lnTo>
                      <a:pt x="126" y="200"/>
                    </a:lnTo>
                    <a:lnTo>
                      <a:pt x="128" y="204"/>
                    </a:lnTo>
                    <a:lnTo>
                      <a:pt x="130" y="206"/>
                    </a:lnTo>
                    <a:lnTo>
                      <a:pt x="130" y="210"/>
                    </a:lnTo>
                    <a:lnTo>
                      <a:pt x="120" y="210"/>
                    </a:lnTo>
                    <a:lnTo>
                      <a:pt x="114" y="214"/>
                    </a:lnTo>
                    <a:lnTo>
                      <a:pt x="106" y="216"/>
                    </a:lnTo>
                    <a:lnTo>
                      <a:pt x="98" y="218"/>
                    </a:lnTo>
                    <a:lnTo>
                      <a:pt x="96" y="218"/>
                    </a:lnTo>
                    <a:lnTo>
                      <a:pt x="96" y="216"/>
                    </a:lnTo>
                    <a:lnTo>
                      <a:pt x="96" y="212"/>
                    </a:lnTo>
                    <a:lnTo>
                      <a:pt x="96" y="206"/>
                    </a:lnTo>
                    <a:lnTo>
                      <a:pt x="88" y="204"/>
                    </a:lnTo>
                    <a:lnTo>
                      <a:pt x="84" y="202"/>
                    </a:lnTo>
                    <a:lnTo>
                      <a:pt x="78" y="200"/>
                    </a:lnTo>
                    <a:lnTo>
                      <a:pt x="72" y="200"/>
                    </a:lnTo>
                    <a:lnTo>
                      <a:pt x="68" y="200"/>
                    </a:lnTo>
                    <a:lnTo>
                      <a:pt x="62" y="202"/>
                    </a:lnTo>
                    <a:lnTo>
                      <a:pt x="58" y="204"/>
                    </a:lnTo>
                    <a:lnTo>
                      <a:pt x="52" y="206"/>
                    </a:lnTo>
                    <a:lnTo>
                      <a:pt x="48" y="204"/>
                    </a:lnTo>
                    <a:lnTo>
                      <a:pt x="50" y="200"/>
                    </a:lnTo>
                    <a:lnTo>
                      <a:pt x="46" y="198"/>
                    </a:lnTo>
                    <a:lnTo>
                      <a:pt x="38" y="196"/>
                    </a:lnTo>
                    <a:lnTo>
                      <a:pt x="32" y="196"/>
                    </a:lnTo>
                    <a:lnTo>
                      <a:pt x="26" y="194"/>
                    </a:lnTo>
                    <a:lnTo>
                      <a:pt x="22" y="190"/>
                    </a:lnTo>
                    <a:lnTo>
                      <a:pt x="20" y="186"/>
                    </a:lnTo>
                    <a:lnTo>
                      <a:pt x="20" y="180"/>
                    </a:lnTo>
                    <a:lnTo>
                      <a:pt x="20" y="18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4" name="Freeform 212"/>
              <p:cNvSpPr>
                <a:spLocks/>
              </p:cNvSpPr>
              <p:nvPr/>
            </p:nvSpPr>
            <p:spPr bwMode="auto">
              <a:xfrm>
                <a:off x="7362305" y="4099641"/>
                <a:ext cx="108366" cy="63745"/>
              </a:xfrm>
              <a:custGeom>
                <a:avLst/>
                <a:gdLst/>
                <a:ahLst/>
                <a:cxnLst>
                  <a:cxn ang="0">
                    <a:pos x="68" y="0"/>
                  </a:cxn>
                  <a:cxn ang="0">
                    <a:pos x="54" y="10"/>
                  </a:cxn>
                  <a:cxn ang="0">
                    <a:pos x="38" y="16"/>
                  </a:cxn>
                  <a:cxn ang="0">
                    <a:pos x="34" y="18"/>
                  </a:cxn>
                  <a:cxn ang="0">
                    <a:pos x="30" y="22"/>
                  </a:cxn>
                  <a:cxn ang="0">
                    <a:pos x="22" y="30"/>
                  </a:cxn>
                  <a:cxn ang="0">
                    <a:pos x="14" y="38"/>
                  </a:cxn>
                  <a:cxn ang="0">
                    <a:pos x="8" y="40"/>
                  </a:cxn>
                  <a:cxn ang="0">
                    <a:pos x="2" y="40"/>
                  </a:cxn>
                  <a:cxn ang="0">
                    <a:pos x="0" y="40"/>
                  </a:cxn>
                  <a:cxn ang="0">
                    <a:pos x="0" y="36"/>
                  </a:cxn>
                  <a:cxn ang="0">
                    <a:pos x="0" y="32"/>
                  </a:cxn>
                  <a:cxn ang="0">
                    <a:pos x="2" y="28"/>
                  </a:cxn>
                  <a:cxn ang="0">
                    <a:pos x="10" y="22"/>
                  </a:cxn>
                  <a:cxn ang="0">
                    <a:pos x="26" y="14"/>
                  </a:cxn>
                  <a:cxn ang="0">
                    <a:pos x="30" y="12"/>
                  </a:cxn>
                  <a:cxn ang="0">
                    <a:pos x="32" y="8"/>
                  </a:cxn>
                  <a:cxn ang="0">
                    <a:pos x="34" y="6"/>
                  </a:cxn>
                  <a:cxn ang="0">
                    <a:pos x="38" y="4"/>
                  </a:cxn>
                  <a:cxn ang="0">
                    <a:pos x="48" y="2"/>
                  </a:cxn>
                  <a:cxn ang="0">
                    <a:pos x="56" y="0"/>
                  </a:cxn>
                  <a:cxn ang="0">
                    <a:pos x="68" y="0"/>
                  </a:cxn>
                  <a:cxn ang="0">
                    <a:pos x="68" y="2"/>
                  </a:cxn>
                  <a:cxn ang="0">
                    <a:pos x="68" y="0"/>
                  </a:cxn>
                </a:cxnLst>
                <a:rect l="0" t="0" r="r" b="b"/>
                <a:pathLst>
                  <a:path w="68" h="40">
                    <a:moveTo>
                      <a:pt x="68" y="0"/>
                    </a:moveTo>
                    <a:lnTo>
                      <a:pt x="54" y="10"/>
                    </a:lnTo>
                    <a:lnTo>
                      <a:pt x="38" y="16"/>
                    </a:lnTo>
                    <a:lnTo>
                      <a:pt x="34" y="18"/>
                    </a:lnTo>
                    <a:lnTo>
                      <a:pt x="30" y="22"/>
                    </a:lnTo>
                    <a:lnTo>
                      <a:pt x="22" y="30"/>
                    </a:lnTo>
                    <a:lnTo>
                      <a:pt x="14" y="38"/>
                    </a:lnTo>
                    <a:lnTo>
                      <a:pt x="8" y="40"/>
                    </a:lnTo>
                    <a:lnTo>
                      <a:pt x="2" y="40"/>
                    </a:lnTo>
                    <a:lnTo>
                      <a:pt x="0" y="40"/>
                    </a:lnTo>
                    <a:lnTo>
                      <a:pt x="0" y="36"/>
                    </a:lnTo>
                    <a:lnTo>
                      <a:pt x="0" y="32"/>
                    </a:lnTo>
                    <a:lnTo>
                      <a:pt x="2" y="28"/>
                    </a:lnTo>
                    <a:lnTo>
                      <a:pt x="10" y="22"/>
                    </a:lnTo>
                    <a:lnTo>
                      <a:pt x="26" y="14"/>
                    </a:lnTo>
                    <a:lnTo>
                      <a:pt x="30" y="12"/>
                    </a:lnTo>
                    <a:lnTo>
                      <a:pt x="32" y="8"/>
                    </a:lnTo>
                    <a:lnTo>
                      <a:pt x="34" y="6"/>
                    </a:lnTo>
                    <a:lnTo>
                      <a:pt x="38" y="4"/>
                    </a:lnTo>
                    <a:lnTo>
                      <a:pt x="48" y="2"/>
                    </a:lnTo>
                    <a:lnTo>
                      <a:pt x="56" y="0"/>
                    </a:lnTo>
                    <a:lnTo>
                      <a:pt x="68" y="0"/>
                    </a:lnTo>
                    <a:lnTo>
                      <a:pt x="68" y="2"/>
                    </a:lnTo>
                    <a:lnTo>
                      <a:pt x="68"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5" name="Freeform 213"/>
              <p:cNvSpPr>
                <a:spLocks/>
              </p:cNvSpPr>
              <p:nvPr/>
            </p:nvSpPr>
            <p:spPr bwMode="auto">
              <a:xfrm>
                <a:off x="7247564" y="4128327"/>
                <a:ext cx="41434" cy="25498"/>
              </a:xfrm>
              <a:custGeom>
                <a:avLst/>
                <a:gdLst/>
                <a:ahLst/>
                <a:cxnLst>
                  <a:cxn ang="0">
                    <a:pos x="18" y="14"/>
                  </a:cxn>
                  <a:cxn ang="0">
                    <a:pos x="8" y="10"/>
                  </a:cxn>
                  <a:cxn ang="0">
                    <a:pos x="0" y="4"/>
                  </a:cxn>
                  <a:cxn ang="0">
                    <a:pos x="4" y="0"/>
                  </a:cxn>
                  <a:cxn ang="0">
                    <a:pos x="10" y="0"/>
                  </a:cxn>
                  <a:cxn ang="0">
                    <a:pos x="14" y="0"/>
                  </a:cxn>
                  <a:cxn ang="0">
                    <a:pos x="18" y="2"/>
                  </a:cxn>
                  <a:cxn ang="0">
                    <a:pos x="20" y="6"/>
                  </a:cxn>
                  <a:cxn ang="0">
                    <a:pos x="24" y="6"/>
                  </a:cxn>
                  <a:cxn ang="0">
                    <a:pos x="26" y="12"/>
                  </a:cxn>
                  <a:cxn ang="0">
                    <a:pos x="24" y="14"/>
                  </a:cxn>
                  <a:cxn ang="0">
                    <a:pos x="22" y="16"/>
                  </a:cxn>
                  <a:cxn ang="0">
                    <a:pos x="20" y="16"/>
                  </a:cxn>
                  <a:cxn ang="0">
                    <a:pos x="18" y="14"/>
                  </a:cxn>
                </a:cxnLst>
                <a:rect l="0" t="0" r="r" b="b"/>
                <a:pathLst>
                  <a:path w="26" h="16">
                    <a:moveTo>
                      <a:pt x="18" y="14"/>
                    </a:moveTo>
                    <a:lnTo>
                      <a:pt x="8" y="10"/>
                    </a:lnTo>
                    <a:lnTo>
                      <a:pt x="0" y="4"/>
                    </a:lnTo>
                    <a:lnTo>
                      <a:pt x="4" y="0"/>
                    </a:lnTo>
                    <a:lnTo>
                      <a:pt x="10" y="0"/>
                    </a:lnTo>
                    <a:lnTo>
                      <a:pt x="14" y="0"/>
                    </a:lnTo>
                    <a:lnTo>
                      <a:pt x="18" y="2"/>
                    </a:lnTo>
                    <a:lnTo>
                      <a:pt x="20" y="6"/>
                    </a:lnTo>
                    <a:lnTo>
                      <a:pt x="24" y="6"/>
                    </a:lnTo>
                    <a:lnTo>
                      <a:pt x="26" y="12"/>
                    </a:lnTo>
                    <a:lnTo>
                      <a:pt x="24" y="14"/>
                    </a:lnTo>
                    <a:lnTo>
                      <a:pt x="22" y="16"/>
                    </a:lnTo>
                    <a:lnTo>
                      <a:pt x="20" y="16"/>
                    </a:lnTo>
                    <a:lnTo>
                      <a:pt x="18" y="1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6" name="Freeform 214"/>
              <p:cNvSpPr>
                <a:spLocks/>
              </p:cNvSpPr>
              <p:nvPr/>
            </p:nvSpPr>
            <p:spPr bwMode="auto">
              <a:xfrm>
                <a:off x="6877843" y="3886096"/>
                <a:ext cx="41434" cy="44621"/>
              </a:xfrm>
              <a:custGeom>
                <a:avLst/>
                <a:gdLst/>
                <a:ahLst/>
                <a:cxnLst>
                  <a:cxn ang="0">
                    <a:pos x="0" y="6"/>
                  </a:cxn>
                  <a:cxn ang="0">
                    <a:pos x="4" y="4"/>
                  </a:cxn>
                  <a:cxn ang="0">
                    <a:pos x="6" y="2"/>
                  </a:cxn>
                  <a:cxn ang="0">
                    <a:pos x="10" y="0"/>
                  </a:cxn>
                  <a:cxn ang="0">
                    <a:pos x="12" y="0"/>
                  </a:cxn>
                  <a:cxn ang="0">
                    <a:pos x="14" y="0"/>
                  </a:cxn>
                  <a:cxn ang="0">
                    <a:pos x="16" y="2"/>
                  </a:cxn>
                  <a:cxn ang="0">
                    <a:pos x="16" y="8"/>
                  </a:cxn>
                  <a:cxn ang="0">
                    <a:pos x="20" y="14"/>
                  </a:cxn>
                  <a:cxn ang="0">
                    <a:pos x="26" y="20"/>
                  </a:cxn>
                  <a:cxn ang="0">
                    <a:pos x="26" y="26"/>
                  </a:cxn>
                  <a:cxn ang="0">
                    <a:pos x="24" y="28"/>
                  </a:cxn>
                  <a:cxn ang="0">
                    <a:pos x="16" y="24"/>
                  </a:cxn>
                  <a:cxn ang="0">
                    <a:pos x="14" y="20"/>
                  </a:cxn>
                  <a:cxn ang="0">
                    <a:pos x="12" y="18"/>
                  </a:cxn>
                  <a:cxn ang="0">
                    <a:pos x="14" y="14"/>
                  </a:cxn>
                  <a:cxn ang="0">
                    <a:pos x="14" y="12"/>
                  </a:cxn>
                  <a:cxn ang="0">
                    <a:pos x="6" y="10"/>
                  </a:cxn>
                  <a:cxn ang="0">
                    <a:pos x="2" y="8"/>
                  </a:cxn>
                  <a:cxn ang="0">
                    <a:pos x="0" y="6"/>
                  </a:cxn>
                </a:cxnLst>
                <a:rect l="0" t="0" r="r" b="b"/>
                <a:pathLst>
                  <a:path w="26" h="28">
                    <a:moveTo>
                      <a:pt x="0" y="6"/>
                    </a:moveTo>
                    <a:lnTo>
                      <a:pt x="4" y="4"/>
                    </a:lnTo>
                    <a:lnTo>
                      <a:pt x="6" y="2"/>
                    </a:lnTo>
                    <a:lnTo>
                      <a:pt x="10" y="0"/>
                    </a:lnTo>
                    <a:lnTo>
                      <a:pt x="12" y="0"/>
                    </a:lnTo>
                    <a:lnTo>
                      <a:pt x="14" y="0"/>
                    </a:lnTo>
                    <a:lnTo>
                      <a:pt x="16" y="2"/>
                    </a:lnTo>
                    <a:lnTo>
                      <a:pt x="16" y="8"/>
                    </a:lnTo>
                    <a:lnTo>
                      <a:pt x="20" y="14"/>
                    </a:lnTo>
                    <a:lnTo>
                      <a:pt x="26" y="20"/>
                    </a:lnTo>
                    <a:lnTo>
                      <a:pt x="26" y="26"/>
                    </a:lnTo>
                    <a:lnTo>
                      <a:pt x="24" y="28"/>
                    </a:lnTo>
                    <a:lnTo>
                      <a:pt x="16" y="24"/>
                    </a:lnTo>
                    <a:lnTo>
                      <a:pt x="14" y="20"/>
                    </a:lnTo>
                    <a:lnTo>
                      <a:pt x="12" y="18"/>
                    </a:lnTo>
                    <a:lnTo>
                      <a:pt x="14" y="14"/>
                    </a:lnTo>
                    <a:lnTo>
                      <a:pt x="14" y="12"/>
                    </a:lnTo>
                    <a:lnTo>
                      <a:pt x="6" y="10"/>
                    </a:lnTo>
                    <a:lnTo>
                      <a:pt x="2" y="8"/>
                    </a:lnTo>
                    <a:lnTo>
                      <a:pt x="0"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7" name="Freeform 215"/>
              <p:cNvSpPr>
                <a:spLocks/>
              </p:cNvSpPr>
              <p:nvPr/>
            </p:nvSpPr>
            <p:spPr bwMode="auto">
              <a:xfrm>
                <a:off x="6696170" y="3866973"/>
                <a:ext cx="19123" cy="19123"/>
              </a:xfrm>
              <a:custGeom>
                <a:avLst/>
                <a:gdLst/>
                <a:ahLst/>
                <a:cxnLst>
                  <a:cxn ang="0">
                    <a:pos x="8" y="0"/>
                  </a:cxn>
                  <a:cxn ang="0">
                    <a:pos x="8" y="6"/>
                  </a:cxn>
                  <a:cxn ang="0">
                    <a:pos x="12" y="8"/>
                  </a:cxn>
                  <a:cxn ang="0">
                    <a:pos x="12" y="12"/>
                  </a:cxn>
                  <a:cxn ang="0">
                    <a:pos x="8" y="12"/>
                  </a:cxn>
                  <a:cxn ang="0">
                    <a:pos x="4" y="10"/>
                  </a:cxn>
                  <a:cxn ang="0">
                    <a:pos x="2" y="8"/>
                  </a:cxn>
                  <a:cxn ang="0">
                    <a:pos x="0" y="4"/>
                  </a:cxn>
                  <a:cxn ang="0">
                    <a:pos x="2" y="0"/>
                  </a:cxn>
                  <a:cxn ang="0">
                    <a:pos x="4" y="0"/>
                  </a:cxn>
                  <a:cxn ang="0">
                    <a:pos x="8" y="0"/>
                  </a:cxn>
                </a:cxnLst>
                <a:rect l="0" t="0" r="r" b="b"/>
                <a:pathLst>
                  <a:path w="12" h="12">
                    <a:moveTo>
                      <a:pt x="8" y="0"/>
                    </a:moveTo>
                    <a:lnTo>
                      <a:pt x="8" y="6"/>
                    </a:lnTo>
                    <a:lnTo>
                      <a:pt x="12" y="8"/>
                    </a:lnTo>
                    <a:lnTo>
                      <a:pt x="12" y="12"/>
                    </a:lnTo>
                    <a:lnTo>
                      <a:pt x="8" y="12"/>
                    </a:lnTo>
                    <a:lnTo>
                      <a:pt x="4" y="10"/>
                    </a:lnTo>
                    <a:lnTo>
                      <a:pt x="2" y="8"/>
                    </a:lnTo>
                    <a:lnTo>
                      <a:pt x="0" y="4"/>
                    </a:lnTo>
                    <a:lnTo>
                      <a:pt x="2" y="0"/>
                    </a:lnTo>
                    <a:lnTo>
                      <a:pt x="4" y="0"/>
                    </a:lnTo>
                    <a:lnTo>
                      <a:pt x="8"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8" name="Freeform 216"/>
              <p:cNvSpPr>
                <a:spLocks/>
              </p:cNvSpPr>
              <p:nvPr/>
            </p:nvSpPr>
            <p:spPr bwMode="auto">
              <a:xfrm>
                <a:off x="6657923" y="3790479"/>
                <a:ext cx="22311" cy="25498"/>
              </a:xfrm>
              <a:custGeom>
                <a:avLst/>
                <a:gdLst/>
                <a:ahLst/>
                <a:cxnLst>
                  <a:cxn ang="0">
                    <a:pos x="14" y="10"/>
                  </a:cxn>
                  <a:cxn ang="0">
                    <a:pos x="12" y="14"/>
                  </a:cxn>
                  <a:cxn ang="0">
                    <a:pos x="10" y="16"/>
                  </a:cxn>
                  <a:cxn ang="0">
                    <a:pos x="6" y="14"/>
                  </a:cxn>
                  <a:cxn ang="0">
                    <a:pos x="2" y="10"/>
                  </a:cxn>
                  <a:cxn ang="0">
                    <a:pos x="2" y="6"/>
                  </a:cxn>
                  <a:cxn ang="0">
                    <a:pos x="0" y="0"/>
                  </a:cxn>
                  <a:cxn ang="0">
                    <a:pos x="8" y="4"/>
                  </a:cxn>
                  <a:cxn ang="0">
                    <a:pos x="12" y="6"/>
                  </a:cxn>
                  <a:cxn ang="0">
                    <a:pos x="14" y="10"/>
                  </a:cxn>
                </a:cxnLst>
                <a:rect l="0" t="0" r="r" b="b"/>
                <a:pathLst>
                  <a:path w="14" h="16">
                    <a:moveTo>
                      <a:pt x="14" y="10"/>
                    </a:moveTo>
                    <a:lnTo>
                      <a:pt x="12" y="14"/>
                    </a:lnTo>
                    <a:lnTo>
                      <a:pt x="10" y="16"/>
                    </a:lnTo>
                    <a:lnTo>
                      <a:pt x="6" y="14"/>
                    </a:lnTo>
                    <a:lnTo>
                      <a:pt x="2" y="10"/>
                    </a:lnTo>
                    <a:lnTo>
                      <a:pt x="2" y="6"/>
                    </a:lnTo>
                    <a:lnTo>
                      <a:pt x="0" y="0"/>
                    </a:lnTo>
                    <a:lnTo>
                      <a:pt x="8" y="4"/>
                    </a:lnTo>
                    <a:lnTo>
                      <a:pt x="12" y="6"/>
                    </a:lnTo>
                    <a:lnTo>
                      <a:pt x="14" y="1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59" name="Freeform 217"/>
              <p:cNvSpPr>
                <a:spLocks/>
              </p:cNvSpPr>
              <p:nvPr/>
            </p:nvSpPr>
            <p:spPr bwMode="auto">
              <a:xfrm>
                <a:off x="7610910" y="5100436"/>
                <a:ext cx="111554" cy="98805"/>
              </a:xfrm>
              <a:custGeom>
                <a:avLst/>
                <a:gdLst/>
                <a:ahLst/>
                <a:cxnLst>
                  <a:cxn ang="0">
                    <a:pos x="18" y="2"/>
                  </a:cxn>
                  <a:cxn ang="0">
                    <a:pos x="26" y="10"/>
                  </a:cxn>
                  <a:cxn ang="0">
                    <a:pos x="30" y="12"/>
                  </a:cxn>
                  <a:cxn ang="0">
                    <a:pos x="34" y="14"/>
                  </a:cxn>
                  <a:cxn ang="0">
                    <a:pos x="42" y="14"/>
                  </a:cxn>
                  <a:cxn ang="0">
                    <a:pos x="50" y="12"/>
                  </a:cxn>
                  <a:cxn ang="0">
                    <a:pos x="62" y="8"/>
                  </a:cxn>
                  <a:cxn ang="0">
                    <a:pos x="70" y="8"/>
                  </a:cxn>
                  <a:cxn ang="0">
                    <a:pos x="70" y="10"/>
                  </a:cxn>
                  <a:cxn ang="0">
                    <a:pos x="68" y="14"/>
                  </a:cxn>
                  <a:cxn ang="0">
                    <a:pos x="64" y="18"/>
                  </a:cxn>
                  <a:cxn ang="0">
                    <a:pos x="60" y="26"/>
                  </a:cxn>
                  <a:cxn ang="0">
                    <a:pos x="58" y="34"/>
                  </a:cxn>
                  <a:cxn ang="0">
                    <a:pos x="54" y="38"/>
                  </a:cxn>
                  <a:cxn ang="0">
                    <a:pos x="50" y="40"/>
                  </a:cxn>
                  <a:cxn ang="0">
                    <a:pos x="44" y="46"/>
                  </a:cxn>
                  <a:cxn ang="0">
                    <a:pos x="40" y="52"/>
                  </a:cxn>
                  <a:cxn ang="0">
                    <a:pos x="36" y="54"/>
                  </a:cxn>
                  <a:cxn ang="0">
                    <a:pos x="34" y="56"/>
                  </a:cxn>
                  <a:cxn ang="0">
                    <a:pos x="32" y="54"/>
                  </a:cxn>
                  <a:cxn ang="0">
                    <a:pos x="30" y="50"/>
                  </a:cxn>
                  <a:cxn ang="0">
                    <a:pos x="20" y="58"/>
                  </a:cxn>
                  <a:cxn ang="0">
                    <a:pos x="16" y="60"/>
                  </a:cxn>
                  <a:cxn ang="0">
                    <a:pos x="10" y="62"/>
                  </a:cxn>
                  <a:cxn ang="0">
                    <a:pos x="4" y="60"/>
                  </a:cxn>
                  <a:cxn ang="0">
                    <a:pos x="0" y="56"/>
                  </a:cxn>
                  <a:cxn ang="0">
                    <a:pos x="0" y="52"/>
                  </a:cxn>
                  <a:cxn ang="0">
                    <a:pos x="0" y="46"/>
                  </a:cxn>
                  <a:cxn ang="0">
                    <a:pos x="0" y="42"/>
                  </a:cxn>
                  <a:cxn ang="0">
                    <a:pos x="2" y="40"/>
                  </a:cxn>
                  <a:cxn ang="0">
                    <a:pos x="6" y="36"/>
                  </a:cxn>
                  <a:cxn ang="0">
                    <a:pos x="8" y="34"/>
                  </a:cxn>
                  <a:cxn ang="0">
                    <a:pos x="8" y="30"/>
                  </a:cxn>
                  <a:cxn ang="0">
                    <a:pos x="6" y="22"/>
                  </a:cxn>
                  <a:cxn ang="0">
                    <a:pos x="8" y="18"/>
                  </a:cxn>
                  <a:cxn ang="0">
                    <a:pos x="12" y="10"/>
                  </a:cxn>
                  <a:cxn ang="0">
                    <a:pos x="18" y="0"/>
                  </a:cxn>
                  <a:cxn ang="0">
                    <a:pos x="18" y="4"/>
                  </a:cxn>
                  <a:cxn ang="0">
                    <a:pos x="18" y="2"/>
                  </a:cxn>
                </a:cxnLst>
                <a:rect l="0" t="0" r="r" b="b"/>
                <a:pathLst>
                  <a:path w="70" h="62">
                    <a:moveTo>
                      <a:pt x="18" y="2"/>
                    </a:moveTo>
                    <a:lnTo>
                      <a:pt x="26" y="10"/>
                    </a:lnTo>
                    <a:lnTo>
                      <a:pt x="30" y="12"/>
                    </a:lnTo>
                    <a:lnTo>
                      <a:pt x="34" y="14"/>
                    </a:lnTo>
                    <a:lnTo>
                      <a:pt x="42" y="14"/>
                    </a:lnTo>
                    <a:lnTo>
                      <a:pt x="50" y="12"/>
                    </a:lnTo>
                    <a:lnTo>
                      <a:pt x="62" y="8"/>
                    </a:lnTo>
                    <a:lnTo>
                      <a:pt x="70" y="8"/>
                    </a:lnTo>
                    <a:lnTo>
                      <a:pt x="70" y="10"/>
                    </a:lnTo>
                    <a:lnTo>
                      <a:pt x="68" y="14"/>
                    </a:lnTo>
                    <a:lnTo>
                      <a:pt x="64" y="18"/>
                    </a:lnTo>
                    <a:lnTo>
                      <a:pt x="60" y="26"/>
                    </a:lnTo>
                    <a:lnTo>
                      <a:pt x="58" y="34"/>
                    </a:lnTo>
                    <a:lnTo>
                      <a:pt x="54" y="38"/>
                    </a:lnTo>
                    <a:lnTo>
                      <a:pt x="50" y="40"/>
                    </a:lnTo>
                    <a:lnTo>
                      <a:pt x="44" y="46"/>
                    </a:lnTo>
                    <a:lnTo>
                      <a:pt x="40" y="52"/>
                    </a:lnTo>
                    <a:lnTo>
                      <a:pt x="36" y="54"/>
                    </a:lnTo>
                    <a:lnTo>
                      <a:pt x="34" y="56"/>
                    </a:lnTo>
                    <a:lnTo>
                      <a:pt x="32" y="54"/>
                    </a:lnTo>
                    <a:lnTo>
                      <a:pt x="30" y="50"/>
                    </a:lnTo>
                    <a:lnTo>
                      <a:pt x="20" y="58"/>
                    </a:lnTo>
                    <a:lnTo>
                      <a:pt x="16" y="60"/>
                    </a:lnTo>
                    <a:lnTo>
                      <a:pt x="10" y="62"/>
                    </a:lnTo>
                    <a:lnTo>
                      <a:pt x="4" y="60"/>
                    </a:lnTo>
                    <a:lnTo>
                      <a:pt x="0" y="56"/>
                    </a:lnTo>
                    <a:lnTo>
                      <a:pt x="0" y="52"/>
                    </a:lnTo>
                    <a:lnTo>
                      <a:pt x="0" y="46"/>
                    </a:lnTo>
                    <a:lnTo>
                      <a:pt x="0" y="42"/>
                    </a:lnTo>
                    <a:lnTo>
                      <a:pt x="2" y="40"/>
                    </a:lnTo>
                    <a:lnTo>
                      <a:pt x="6" y="36"/>
                    </a:lnTo>
                    <a:lnTo>
                      <a:pt x="8" y="34"/>
                    </a:lnTo>
                    <a:lnTo>
                      <a:pt x="8" y="30"/>
                    </a:lnTo>
                    <a:lnTo>
                      <a:pt x="6" y="22"/>
                    </a:lnTo>
                    <a:lnTo>
                      <a:pt x="8" y="18"/>
                    </a:lnTo>
                    <a:lnTo>
                      <a:pt x="12" y="10"/>
                    </a:lnTo>
                    <a:lnTo>
                      <a:pt x="18" y="0"/>
                    </a:lnTo>
                    <a:lnTo>
                      <a:pt x="18" y="4"/>
                    </a:lnTo>
                    <a:lnTo>
                      <a:pt x="18"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0" name="Freeform 218"/>
              <p:cNvSpPr>
                <a:spLocks/>
              </p:cNvSpPr>
              <p:nvPr/>
            </p:nvSpPr>
            <p:spPr bwMode="auto">
              <a:xfrm>
                <a:off x="8417283" y="4472549"/>
                <a:ext cx="66932" cy="73307"/>
              </a:xfrm>
              <a:custGeom>
                <a:avLst/>
                <a:gdLst/>
                <a:ahLst/>
                <a:cxnLst>
                  <a:cxn ang="0">
                    <a:pos x="42" y="44"/>
                  </a:cxn>
                  <a:cxn ang="0">
                    <a:pos x="38" y="46"/>
                  </a:cxn>
                  <a:cxn ang="0">
                    <a:pos x="34" y="44"/>
                  </a:cxn>
                  <a:cxn ang="0">
                    <a:pos x="28" y="42"/>
                  </a:cxn>
                  <a:cxn ang="0">
                    <a:pos x="16" y="34"/>
                  </a:cxn>
                  <a:cxn ang="0">
                    <a:pos x="6" y="22"/>
                  </a:cxn>
                  <a:cxn ang="0">
                    <a:pos x="0" y="12"/>
                  </a:cxn>
                  <a:cxn ang="0">
                    <a:pos x="0" y="0"/>
                  </a:cxn>
                  <a:cxn ang="0">
                    <a:pos x="8" y="4"/>
                  </a:cxn>
                  <a:cxn ang="0">
                    <a:pos x="14" y="10"/>
                  </a:cxn>
                  <a:cxn ang="0">
                    <a:pos x="18" y="16"/>
                  </a:cxn>
                  <a:cxn ang="0">
                    <a:pos x="22" y="24"/>
                  </a:cxn>
                  <a:cxn ang="0">
                    <a:pos x="26" y="26"/>
                  </a:cxn>
                  <a:cxn ang="0">
                    <a:pos x="30" y="28"/>
                  </a:cxn>
                  <a:cxn ang="0">
                    <a:pos x="34" y="30"/>
                  </a:cxn>
                  <a:cxn ang="0">
                    <a:pos x="36" y="34"/>
                  </a:cxn>
                  <a:cxn ang="0">
                    <a:pos x="42" y="44"/>
                  </a:cxn>
                </a:cxnLst>
                <a:rect l="0" t="0" r="r" b="b"/>
                <a:pathLst>
                  <a:path w="42" h="46">
                    <a:moveTo>
                      <a:pt x="42" y="44"/>
                    </a:moveTo>
                    <a:lnTo>
                      <a:pt x="38" y="46"/>
                    </a:lnTo>
                    <a:lnTo>
                      <a:pt x="34" y="44"/>
                    </a:lnTo>
                    <a:lnTo>
                      <a:pt x="28" y="42"/>
                    </a:lnTo>
                    <a:lnTo>
                      <a:pt x="16" y="34"/>
                    </a:lnTo>
                    <a:lnTo>
                      <a:pt x="6" y="22"/>
                    </a:lnTo>
                    <a:lnTo>
                      <a:pt x="0" y="12"/>
                    </a:lnTo>
                    <a:lnTo>
                      <a:pt x="0" y="0"/>
                    </a:lnTo>
                    <a:lnTo>
                      <a:pt x="8" y="4"/>
                    </a:lnTo>
                    <a:lnTo>
                      <a:pt x="14" y="10"/>
                    </a:lnTo>
                    <a:lnTo>
                      <a:pt x="18" y="16"/>
                    </a:lnTo>
                    <a:lnTo>
                      <a:pt x="22" y="24"/>
                    </a:lnTo>
                    <a:lnTo>
                      <a:pt x="26" y="26"/>
                    </a:lnTo>
                    <a:lnTo>
                      <a:pt x="30" y="28"/>
                    </a:lnTo>
                    <a:lnTo>
                      <a:pt x="34" y="30"/>
                    </a:lnTo>
                    <a:lnTo>
                      <a:pt x="36" y="34"/>
                    </a:lnTo>
                    <a:lnTo>
                      <a:pt x="42" y="4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1" name="Freeform 219"/>
              <p:cNvSpPr>
                <a:spLocks/>
              </p:cNvSpPr>
              <p:nvPr/>
            </p:nvSpPr>
            <p:spPr bwMode="auto">
              <a:xfrm>
                <a:off x="7582225" y="3847849"/>
                <a:ext cx="525895" cy="331474"/>
              </a:xfrm>
              <a:custGeom>
                <a:avLst/>
                <a:gdLst/>
                <a:ahLst/>
                <a:cxnLst>
                  <a:cxn ang="0">
                    <a:pos x="262" y="164"/>
                  </a:cxn>
                  <a:cxn ang="0">
                    <a:pos x="240" y="148"/>
                  </a:cxn>
                  <a:cxn ang="0">
                    <a:pos x="214" y="154"/>
                  </a:cxn>
                  <a:cxn ang="0">
                    <a:pos x="202" y="168"/>
                  </a:cxn>
                  <a:cxn ang="0">
                    <a:pos x="202" y="176"/>
                  </a:cxn>
                  <a:cxn ang="0">
                    <a:pos x="180" y="182"/>
                  </a:cxn>
                  <a:cxn ang="0">
                    <a:pos x="158" y="168"/>
                  </a:cxn>
                  <a:cxn ang="0">
                    <a:pos x="136" y="156"/>
                  </a:cxn>
                  <a:cxn ang="0">
                    <a:pos x="112" y="160"/>
                  </a:cxn>
                  <a:cxn ang="0">
                    <a:pos x="112" y="150"/>
                  </a:cxn>
                  <a:cxn ang="0">
                    <a:pos x="130" y="136"/>
                  </a:cxn>
                  <a:cxn ang="0">
                    <a:pos x="126" y="114"/>
                  </a:cxn>
                  <a:cxn ang="0">
                    <a:pos x="112" y="98"/>
                  </a:cxn>
                  <a:cxn ang="0">
                    <a:pos x="74" y="80"/>
                  </a:cxn>
                  <a:cxn ang="0">
                    <a:pos x="58" y="72"/>
                  </a:cxn>
                  <a:cxn ang="0">
                    <a:pos x="52" y="64"/>
                  </a:cxn>
                  <a:cxn ang="0">
                    <a:pos x="36" y="78"/>
                  </a:cxn>
                  <a:cxn ang="0">
                    <a:pos x="34" y="70"/>
                  </a:cxn>
                  <a:cxn ang="0">
                    <a:pos x="22" y="52"/>
                  </a:cxn>
                  <a:cxn ang="0">
                    <a:pos x="26" y="46"/>
                  </a:cxn>
                  <a:cxn ang="0">
                    <a:pos x="38" y="46"/>
                  </a:cxn>
                  <a:cxn ang="0">
                    <a:pos x="54" y="42"/>
                  </a:cxn>
                  <a:cxn ang="0">
                    <a:pos x="44" y="40"/>
                  </a:cxn>
                  <a:cxn ang="0">
                    <a:pos x="24" y="40"/>
                  </a:cxn>
                  <a:cxn ang="0">
                    <a:pos x="18" y="30"/>
                  </a:cxn>
                  <a:cxn ang="0">
                    <a:pos x="0" y="18"/>
                  </a:cxn>
                  <a:cxn ang="0">
                    <a:pos x="16" y="6"/>
                  </a:cxn>
                  <a:cxn ang="0">
                    <a:pos x="36" y="2"/>
                  </a:cxn>
                  <a:cxn ang="0">
                    <a:pos x="54" y="6"/>
                  </a:cxn>
                  <a:cxn ang="0">
                    <a:pos x="60" y="36"/>
                  </a:cxn>
                  <a:cxn ang="0">
                    <a:pos x="66" y="44"/>
                  </a:cxn>
                  <a:cxn ang="0">
                    <a:pos x="76" y="60"/>
                  </a:cxn>
                  <a:cxn ang="0">
                    <a:pos x="84" y="52"/>
                  </a:cxn>
                  <a:cxn ang="0">
                    <a:pos x="102" y="38"/>
                  </a:cxn>
                  <a:cxn ang="0">
                    <a:pos x="116" y="22"/>
                  </a:cxn>
                  <a:cxn ang="0">
                    <a:pos x="130" y="24"/>
                  </a:cxn>
                  <a:cxn ang="0">
                    <a:pos x="152" y="38"/>
                  </a:cxn>
                  <a:cxn ang="0">
                    <a:pos x="202" y="54"/>
                  </a:cxn>
                  <a:cxn ang="0">
                    <a:pos x="254" y="88"/>
                  </a:cxn>
                  <a:cxn ang="0">
                    <a:pos x="256" y="102"/>
                  </a:cxn>
                  <a:cxn ang="0">
                    <a:pos x="264" y="104"/>
                  </a:cxn>
                  <a:cxn ang="0">
                    <a:pos x="280" y="112"/>
                  </a:cxn>
                  <a:cxn ang="0">
                    <a:pos x="304" y="124"/>
                  </a:cxn>
                  <a:cxn ang="0">
                    <a:pos x="294" y="132"/>
                  </a:cxn>
                  <a:cxn ang="0">
                    <a:pos x="270" y="132"/>
                  </a:cxn>
                  <a:cxn ang="0">
                    <a:pos x="288" y="148"/>
                  </a:cxn>
                  <a:cxn ang="0">
                    <a:pos x="294" y="166"/>
                  </a:cxn>
                  <a:cxn ang="0">
                    <a:pos x="306" y="170"/>
                  </a:cxn>
                  <a:cxn ang="0">
                    <a:pos x="314" y="184"/>
                  </a:cxn>
                  <a:cxn ang="0">
                    <a:pos x="326" y="194"/>
                  </a:cxn>
                  <a:cxn ang="0">
                    <a:pos x="328" y="204"/>
                  </a:cxn>
                  <a:cxn ang="0">
                    <a:pos x="316" y="206"/>
                  </a:cxn>
                  <a:cxn ang="0">
                    <a:pos x="296" y="198"/>
                  </a:cxn>
                  <a:cxn ang="0">
                    <a:pos x="270" y="186"/>
                  </a:cxn>
                  <a:cxn ang="0">
                    <a:pos x="266" y="176"/>
                  </a:cxn>
                </a:cxnLst>
                <a:rect l="0" t="0" r="r" b="b"/>
                <a:pathLst>
                  <a:path w="330" h="208">
                    <a:moveTo>
                      <a:pt x="266" y="176"/>
                    </a:moveTo>
                    <a:lnTo>
                      <a:pt x="264" y="170"/>
                    </a:lnTo>
                    <a:lnTo>
                      <a:pt x="262" y="164"/>
                    </a:lnTo>
                    <a:lnTo>
                      <a:pt x="260" y="160"/>
                    </a:lnTo>
                    <a:lnTo>
                      <a:pt x="256" y="156"/>
                    </a:lnTo>
                    <a:lnTo>
                      <a:pt x="240" y="148"/>
                    </a:lnTo>
                    <a:lnTo>
                      <a:pt x="224" y="148"/>
                    </a:lnTo>
                    <a:lnTo>
                      <a:pt x="218" y="148"/>
                    </a:lnTo>
                    <a:lnTo>
                      <a:pt x="214" y="154"/>
                    </a:lnTo>
                    <a:lnTo>
                      <a:pt x="212" y="160"/>
                    </a:lnTo>
                    <a:lnTo>
                      <a:pt x="212" y="168"/>
                    </a:lnTo>
                    <a:lnTo>
                      <a:pt x="202" y="168"/>
                    </a:lnTo>
                    <a:lnTo>
                      <a:pt x="208" y="168"/>
                    </a:lnTo>
                    <a:lnTo>
                      <a:pt x="206" y="172"/>
                    </a:lnTo>
                    <a:lnTo>
                      <a:pt x="202" y="176"/>
                    </a:lnTo>
                    <a:lnTo>
                      <a:pt x="198" y="182"/>
                    </a:lnTo>
                    <a:lnTo>
                      <a:pt x="194" y="182"/>
                    </a:lnTo>
                    <a:lnTo>
                      <a:pt x="180" y="182"/>
                    </a:lnTo>
                    <a:lnTo>
                      <a:pt x="166" y="176"/>
                    </a:lnTo>
                    <a:lnTo>
                      <a:pt x="162" y="172"/>
                    </a:lnTo>
                    <a:lnTo>
                      <a:pt x="158" y="168"/>
                    </a:lnTo>
                    <a:lnTo>
                      <a:pt x="156" y="162"/>
                    </a:lnTo>
                    <a:lnTo>
                      <a:pt x="154" y="156"/>
                    </a:lnTo>
                    <a:lnTo>
                      <a:pt x="136" y="156"/>
                    </a:lnTo>
                    <a:lnTo>
                      <a:pt x="130" y="160"/>
                    </a:lnTo>
                    <a:lnTo>
                      <a:pt x="120" y="160"/>
                    </a:lnTo>
                    <a:lnTo>
                      <a:pt x="112" y="160"/>
                    </a:lnTo>
                    <a:lnTo>
                      <a:pt x="110" y="158"/>
                    </a:lnTo>
                    <a:lnTo>
                      <a:pt x="110" y="156"/>
                    </a:lnTo>
                    <a:lnTo>
                      <a:pt x="112" y="150"/>
                    </a:lnTo>
                    <a:lnTo>
                      <a:pt x="118" y="144"/>
                    </a:lnTo>
                    <a:lnTo>
                      <a:pt x="126" y="138"/>
                    </a:lnTo>
                    <a:lnTo>
                      <a:pt x="130" y="136"/>
                    </a:lnTo>
                    <a:lnTo>
                      <a:pt x="128" y="128"/>
                    </a:lnTo>
                    <a:lnTo>
                      <a:pt x="128" y="122"/>
                    </a:lnTo>
                    <a:lnTo>
                      <a:pt x="126" y="114"/>
                    </a:lnTo>
                    <a:lnTo>
                      <a:pt x="124" y="108"/>
                    </a:lnTo>
                    <a:lnTo>
                      <a:pt x="120" y="102"/>
                    </a:lnTo>
                    <a:lnTo>
                      <a:pt x="112" y="98"/>
                    </a:lnTo>
                    <a:lnTo>
                      <a:pt x="98" y="92"/>
                    </a:lnTo>
                    <a:lnTo>
                      <a:pt x="80" y="86"/>
                    </a:lnTo>
                    <a:lnTo>
                      <a:pt x="74" y="80"/>
                    </a:lnTo>
                    <a:lnTo>
                      <a:pt x="66" y="76"/>
                    </a:lnTo>
                    <a:lnTo>
                      <a:pt x="62" y="74"/>
                    </a:lnTo>
                    <a:lnTo>
                      <a:pt x="58" y="72"/>
                    </a:lnTo>
                    <a:lnTo>
                      <a:pt x="48" y="72"/>
                    </a:lnTo>
                    <a:lnTo>
                      <a:pt x="50" y="66"/>
                    </a:lnTo>
                    <a:lnTo>
                      <a:pt x="52" y="64"/>
                    </a:lnTo>
                    <a:lnTo>
                      <a:pt x="46" y="72"/>
                    </a:lnTo>
                    <a:lnTo>
                      <a:pt x="42" y="76"/>
                    </a:lnTo>
                    <a:lnTo>
                      <a:pt x="36" y="78"/>
                    </a:lnTo>
                    <a:lnTo>
                      <a:pt x="34" y="78"/>
                    </a:lnTo>
                    <a:lnTo>
                      <a:pt x="34" y="72"/>
                    </a:lnTo>
                    <a:lnTo>
                      <a:pt x="34" y="70"/>
                    </a:lnTo>
                    <a:lnTo>
                      <a:pt x="28" y="58"/>
                    </a:lnTo>
                    <a:lnTo>
                      <a:pt x="26" y="54"/>
                    </a:lnTo>
                    <a:lnTo>
                      <a:pt x="22" y="52"/>
                    </a:lnTo>
                    <a:lnTo>
                      <a:pt x="22" y="48"/>
                    </a:lnTo>
                    <a:lnTo>
                      <a:pt x="22" y="46"/>
                    </a:lnTo>
                    <a:lnTo>
                      <a:pt x="26" y="46"/>
                    </a:lnTo>
                    <a:lnTo>
                      <a:pt x="30" y="46"/>
                    </a:lnTo>
                    <a:lnTo>
                      <a:pt x="34" y="48"/>
                    </a:lnTo>
                    <a:lnTo>
                      <a:pt x="38" y="46"/>
                    </a:lnTo>
                    <a:lnTo>
                      <a:pt x="42" y="42"/>
                    </a:lnTo>
                    <a:lnTo>
                      <a:pt x="50" y="44"/>
                    </a:lnTo>
                    <a:lnTo>
                      <a:pt x="54" y="42"/>
                    </a:lnTo>
                    <a:lnTo>
                      <a:pt x="58" y="40"/>
                    </a:lnTo>
                    <a:lnTo>
                      <a:pt x="54" y="40"/>
                    </a:lnTo>
                    <a:lnTo>
                      <a:pt x="44" y="40"/>
                    </a:lnTo>
                    <a:lnTo>
                      <a:pt x="34" y="42"/>
                    </a:lnTo>
                    <a:lnTo>
                      <a:pt x="28" y="42"/>
                    </a:lnTo>
                    <a:lnTo>
                      <a:pt x="24" y="40"/>
                    </a:lnTo>
                    <a:lnTo>
                      <a:pt x="20" y="36"/>
                    </a:lnTo>
                    <a:lnTo>
                      <a:pt x="20" y="30"/>
                    </a:lnTo>
                    <a:lnTo>
                      <a:pt x="18" y="30"/>
                    </a:lnTo>
                    <a:lnTo>
                      <a:pt x="16" y="28"/>
                    </a:lnTo>
                    <a:lnTo>
                      <a:pt x="6" y="24"/>
                    </a:lnTo>
                    <a:lnTo>
                      <a:pt x="0" y="18"/>
                    </a:lnTo>
                    <a:lnTo>
                      <a:pt x="0" y="14"/>
                    </a:lnTo>
                    <a:lnTo>
                      <a:pt x="8" y="10"/>
                    </a:lnTo>
                    <a:lnTo>
                      <a:pt x="16" y="6"/>
                    </a:lnTo>
                    <a:lnTo>
                      <a:pt x="24" y="2"/>
                    </a:lnTo>
                    <a:lnTo>
                      <a:pt x="32" y="0"/>
                    </a:lnTo>
                    <a:lnTo>
                      <a:pt x="36" y="2"/>
                    </a:lnTo>
                    <a:lnTo>
                      <a:pt x="40" y="4"/>
                    </a:lnTo>
                    <a:lnTo>
                      <a:pt x="48" y="6"/>
                    </a:lnTo>
                    <a:lnTo>
                      <a:pt x="54" y="6"/>
                    </a:lnTo>
                    <a:lnTo>
                      <a:pt x="58" y="12"/>
                    </a:lnTo>
                    <a:lnTo>
                      <a:pt x="60" y="18"/>
                    </a:lnTo>
                    <a:lnTo>
                      <a:pt x="60" y="36"/>
                    </a:lnTo>
                    <a:lnTo>
                      <a:pt x="62" y="42"/>
                    </a:lnTo>
                    <a:lnTo>
                      <a:pt x="64" y="44"/>
                    </a:lnTo>
                    <a:lnTo>
                      <a:pt x="66" y="44"/>
                    </a:lnTo>
                    <a:lnTo>
                      <a:pt x="70" y="52"/>
                    </a:lnTo>
                    <a:lnTo>
                      <a:pt x="72" y="58"/>
                    </a:lnTo>
                    <a:lnTo>
                      <a:pt x="76" y="60"/>
                    </a:lnTo>
                    <a:lnTo>
                      <a:pt x="78" y="58"/>
                    </a:lnTo>
                    <a:lnTo>
                      <a:pt x="82" y="56"/>
                    </a:lnTo>
                    <a:lnTo>
                      <a:pt x="84" y="52"/>
                    </a:lnTo>
                    <a:lnTo>
                      <a:pt x="90" y="46"/>
                    </a:lnTo>
                    <a:lnTo>
                      <a:pt x="96" y="42"/>
                    </a:lnTo>
                    <a:lnTo>
                      <a:pt x="102" y="38"/>
                    </a:lnTo>
                    <a:lnTo>
                      <a:pt x="108" y="32"/>
                    </a:lnTo>
                    <a:lnTo>
                      <a:pt x="114" y="24"/>
                    </a:lnTo>
                    <a:lnTo>
                      <a:pt x="116" y="22"/>
                    </a:lnTo>
                    <a:lnTo>
                      <a:pt x="120" y="20"/>
                    </a:lnTo>
                    <a:lnTo>
                      <a:pt x="126" y="22"/>
                    </a:lnTo>
                    <a:lnTo>
                      <a:pt x="130" y="24"/>
                    </a:lnTo>
                    <a:lnTo>
                      <a:pt x="138" y="28"/>
                    </a:lnTo>
                    <a:lnTo>
                      <a:pt x="146" y="34"/>
                    </a:lnTo>
                    <a:lnTo>
                      <a:pt x="152" y="38"/>
                    </a:lnTo>
                    <a:lnTo>
                      <a:pt x="162" y="40"/>
                    </a:lnTo>
                    <a:lnTo>
                      <a:pt x="172" y="42"/>
                    </a:lnTo>
                    <a:lnTo>
                      <a:pt x="202" y="54"/>
                    </a:lnTo>
                    <a:lnTo>
                      <a:pt x="228" y="66"/>
                    </a:lnTo>
                    <a:lnTo>
                      <a:pt x="252" y="82"/>
                    </a:lnTo>
                    <a:lnTo>
                      <a:pt x="254" y="88"/>
                    </a:lnTo>
                    <a:lnTo>
                      <a:pt x="254" y="92"/>
                    </a:lnTo>
                    <a:lnTo>
                      <a:pt x="254" y="98"/>
                    </a:lnTo>
                    <a:lnTo>
                      <a:pt x="256" y="102"/>
                    </a:lnTo>
                    <a:lnTo>
                      <a:pt x="256" y="104"/>
                    </a:lnTo>
                    <a:lnTo>
                      <a:pt x="260" y="104"/>
                    </a:lnTo>
                    <a:lnTo>
                      <a:pt x="264" y="104"/>
                    </a:lnTo>
                    <a:lnTo>
                      <a:pt x="268" y="106"/>
                    </a:lnTo>
                    <a:lnTo>
                      <a:pt x="272" y="108"/>
                    </a:lnTo>
                    <a:lnTo>
                      <a:pt x="280" y="112"/>
                    </a:lnTo>
                    <a:lnTo>
                      <a:pt x="292" y="118"/>
                    </a:lnTo>
                    <a:lnTo>
                      <a:pt x="298" y="122"/>
                    </a:lnTo>
                    <a:lnTo>
                      <a:pt x="304" y="124"/>
                    </a:lnTo>
                    <a:lnTo>
                      <a:pt x="302" y="128"/>
                    </a:lnTo>
                    <a:lnTo>
                      <a:pt x="298" y="130"/>
                    </a:lnTo>
                    <a:lnTo>
                      <a:pt x="294" y="132"/>
                    </a:lnTo>
                    <a:lnTo>
                      <a:pt x="288" y="132"/>
                    </a:lnTo>
                    <a:lnTo>
                      <a:pt x="278" y="132"/>
                    </a:lnTo>
                    <a:lnTo>
                      <a:pt x="270" y="132"/>
                    </a:lnTo>
                    <a:lnTo>
                      <a:pt x="278" y="142"/>
                    </a:lnTo>
                    <a:lnTo>
                      <a:pt x="284" y="146"/>
                    </a:lnTo>
                    <a:lnTo>
                      <a:pt x="288" y="148"/>
                    </a:lnTo>
                    <a:lnTo>
                      <a:pt x="288" y="154"/>
                    </a:lnTo>
                    <a:lnTo>
                      <a:pt x="290" y="158"/>
                    </a:lnTo>
                    <a:lnTo>
                      <a:pt x="294" y="166"/>
                    </a:lnTo>
                    <a:lnTo>
                      <a:pt x="298" y="168"/>
                    </a:lnTo>
                    <a:lnTo>
                      <a:pt x="302" y="168"/>
                    </a:lnTo>
                    <a:lnTo>
                      <a:pt x="306" y="170"/>
                    </a:lnTo>
                    <a:lnTo>
                      <a:pt x="308" y="172"/>
                    </a:lnTo>
                    <a:lnTo>
                      <a:pt x="310" y="182"/>
                    </a:lnTo>
                    <a:lnTo>
                      <a:pt x="314" y="184"/>
                    </a:lnTo>
                    <a:lnTo>
                      <a:pt x="320" y="186"/>
                    </a:lnTo>
                    <a:lnTo>
                      <a:pt x="322" y="190"/>
                    </a:lnTo>
                    <a:lnTo>
                      <a:pt x="326" y="194"/>
                    </a:lnTo>
                    <a:lnTo>
                      <a:pt x="328" y="198"/>
                    </a:lnTo>
                    <a:lnTo>
                      <a:pt x="330" y="202"/>
                    </a:lnTo>
                    <a:lnTo>
                      <a:pt x="328" y="204"/>
                    </a:lnTo>
                    <a:lnTo>
                      <a:pt x="326" y="206"/>
                    </a:lnTo>
                    <a:lnTo>
                      <a:pt x="320" y="208"/>
                    </a:lnTo>
                    <a:lnTo>
                      <a:pt x="316" y="206"/>
                    </a:lnTo>
                    <a:lnTo>
                      <a:pt x="314" y="204"/>
                    </a:lnTo>
                    <a:lnTo>
                      <a:pt x="310" y="202"/>
                    </a:lnTo>
                    <a:lnTo>
                      <a:pt x="296" y="198"/>
                    </a:lnTo>
                    <a:lnTo>
                      <a:pt x="280" y="194"/>
                    </a:lnTo>
                    <a:lnTo>
                      <a:pt x="274" y="190"/>
                    </a:lnTo>
                    <a:lnTo>
                      <a:pt x="270" y="186"/>
                    </a:lnTo>
                    <a:lnTo>
                      <a:pt x="266" y="182"/>
                    </a:lnTo>
                    <a:lnTo>
                      <a:pt x="264" y="174"/>
                    </a:lnTo>
                    <a:lnTo>
                      <a:pt x="266" y="17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2" name="Freeform 220"/>
              <p:cNvSpPr>
                <a:spLocks/>
              </p:cNvSpPr>
              <p:nvPr/>
            </p:nvSpPr>
            <p:spPr bwMode="auto">
              <a:xfrm>
                <a:off x="7668280" y="4010399"/>
                <a:ext cx="19123" cy="28685"/>
              </a:xfrm>
              <a:custGeom>
                <a:avLst/>
                <a:gdLst/>
                <a:ahLst/>
                <a:cxnLst>
                  <a:cxn ang="0">
                    <a:pos x="12" y="10"/>
                  </a:cxn>
                  <a:cxn ang="0">
                    <a:pos x="12" y="14"/>
                  </a:cxn>
                  <a:cxn ang="0">
                    <a:pos x="12" y="18"/>
                  </a:cxn>
                  <a:cxn ang="0">
                    <a:pos x="6" y="18"/>
                  </a:cxn>
                  <a:cxn ang="0">
                    <a:pos x="2" y="14"/>
                  </a:cxn>
                  <a:cxn ang="0">
                    <a:pos x="0" y="10"/>
                  </a:cxn>
                  <a:cxn ang="0">
                    <a:pos x="2" y="4"/>
                  </a:cxn>
                  <a:cxn ang="0">
                    <a:pos x="8" y="0"/>
                  </a:cxn>
                  <a:cxn ang="0">
                    <a:pos x="10" y="6"/>
                  </a:cxn>
                  <a:cxn ang="0">
                    <a:pos x="10" y="8"/>
                  </a:cxn>
                  <a:cxn ang="0">
                    <a:pos x="12" y="10"/>
                  </a:cxn>
                </a:cxnLst>
                <a:rect l="0" t="0" r="r" b="b"/>
                <a:pathLst>
                  <a:path w="12" h="18">
                    <a:moveTo>
                      <a:pt x="12" y="10"/>
                    </a:moveTo>
                    <a:lnTo>
                      <a:pt x="12" y="14"/>
                    </a:lnTo>
                    <a:lnTo>
                      <a:pt x="12" y="18"/>
                    </a:lnTo>
                    <a:lnTo>
                      <a:pt x="6" y="18"/>
                    </a:lnTo>
                    <a:lnTo>
                      <a:pt x="2" y="14"/>
                    </a:lnTo>
                    <a:lnTo>
                      <a:pt x="0" y="10"/>
                    </a:lnTo>
                    <a:lnTo>
                      <a:pt x="2" y="4"/>
                    </a:lnTo>
                    <a:lnTo>
                      <a:pt x="8" y="0"/>
                    </a:lnTo>
                    <a:lnTo>
                      <a:pt x="10" y="6"/>
                    </a:lnTo>
                    <a:lnTo>
                      <a:pt x="10" y="8"/>
                    </a:lnTo>
                    <a:lnTo>
                      <a:pt x="12" y="1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3" name="Freeform 221"/>
              <p:cNvSpPr>
                <a:spLocks/>
              </p:cNvSpPr>
              <p:nvPr/>
            </p:nvSpPr>
            <p:spPr bwMode="auto">
              <a:xfrm>
                <a:off x="7579037" y="4061394"/>
                <a:ext cx="22311" cy="35060"/>
              </a:xfrm>
              <a:custGeom>
                <a:avLst/>
                <a:gdLst/>
                <a:ahLst/>
                <a:cxnLst>
                  <a:cxn ang="0">
                    <a:pos x="6" y="2"/>
                  </a:cxn>
                  <a:cxn ang="0">
                    <a:pos x="8" y="2"/>
                  </a:cxn>
                  <a:cxn ang="0">
                    <a:pos x="10" y="0"/>
                  </a:cxn>
                  <a:cxn ang="0">
                    <a:pos x="12" y="2"/>
                  </a:cxn>
                  <a:cxn ang="0">
                    <a:pos x="14" y="4"/>
                  </a:cxn>
                  <a:cxn ang="0">
                    <a:pos x="12" y="6"/>
                  </a:cxn>
                  <a:cxn ang="0">
                    <a:pos x="8" y="12"/>
                  </a:cxn>
                  <a:cxn ang="0">
                    <a:pos x="0" y="22"/>
                  </a:cxn>
                  <a:cxn ang="0">
                    <a:pos x="0" y="10"/>
                  </a:cxn>
                  <a:cxn ang="0">
                    <a:pos x="2" y="6"/>
                  </a:cxn>
                  <a:cxn ang="0">
                    <a:pos x="4" y="4"/>
                  </a:cxn>
                  <a:cxn ang="0">
                    <a:pos x="6" y="2"/>
                  </a:cxn>
                </a:cxnLst>
                <a:rect l="0" t="0" r="r" b="b"/>
                <a:pathLst>
                  <a:path w="14" h="22">
                    <a:moveTo>
                      <a:pt x="6" y="2"/>
                    </a:moveTo>
                    <a:lnTo>
                      <a:pt x="8" y="2"/>
                    </a:lnTo>
                    <a:lnTo>
                      <a:pt x="10" y="0"/>
                    </a:lnTo>
                    <a:lnTo>
                      <a:pt x="12" y="2"/>
                    </a:lnTo>
                    <a:lnTo>
                      <a:pt x="14" y="4"/>
                    </a:lnTo>
                    <a:lnTo>
                      <a:pt x="12" y="6"/>
                    </a:lnTo>
                    <a:lnTo>
                      <a:pt x="8" y="12"/>
                    </a:lnTo>
                    <a:lnTo>
                      <a:pt x="0" y="22"/>
                    </a:lnTo>
                    <a:lnTo>
                      <a:pt x="0" y="10"/>
                    </a:lnTo>
                    <a:lnTo>
                      <a:pt x="2" y="6"/>
                    </a:lnTo>
                    <a:lnTo>
                      <a:pt x="4" y="4"/>
                    </a:lnTo>
                    <a:lnTo>
                      <a:pt x="6"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4" name="Freeform 222"/>
              <p:cNvSpPr>
                <a:spLocks/>
              </p:cNvSpPr>
              <p:nvPr/>
            </p:nvSpPr>
            <p:spPr bwMode="auto">
              <a:xfrm>
                <a:off x="7499356" y="3924343"/>
                <a:ext cx="86056" cy="38247"/>
              </a:xfrm>
              <a:custGeom>
                <a:avLst/>
                <a:gdLst/>
                <a:ahLst/>
                <a:cxnLst>
                  <a:cxn ang="0">
                    <a:pos x="46" y="24"/>
                  </a:cxn>
                  <a:cxn ang="0">
                    <a:pos x="44" y="22"/>
                  </a:cxn>
                  <a:cxn ang="0">
                    <a:pos x="42" y="18"/>
                  </a:cxn>
                  <a:cxn ang="0">
                    <a:pos x="38" y="16"/>
                  </a:cxn>
                  <a:cxn ang="0">
                    <a:pos x="34" y="16"/>
                  </a:cxn>
                  <a:cxn ang="0">
                    <a:pos x="26" y="14"/>
                  </a:cxn>
                  <a:cxn ang="0">
                    <a:pos x="18" y="14"/>
                  </a:cxn>
                  <a:cxn ang="0">
                    <a:pos x="12" y="14"/>
                  </a:cxn>
                  <a:cxn ang="0">
                    <a:pos x="4" y="14"/>
                  </a:cxn>
                  <a:cxn ang="0">
                    <a:pos x="0" y="10"/>
                  </a:cxn>
                  <a:cxn ang="0">
                    <a:pos x="10" y="4"/>
                  </a:cxn>
                  <a:cxn ang="0">
                    <a:pos x="16" y="4"/>
                  </a:cxn>
                  <a:cxn ang="0">
                    <a:pos x="20" y="2"/>
                  </a:cxn>
                  <a:cxn ang="0">
                    <a:pos x="26" y="2"/>
                  </a:cxn>
                  <a:cxn ang="0">
                    <a:pos x="30" y="0"/>
                  </a:cxn>
                  <a:cxn ang="0">
                    <a:pos x="32" y="2"/>
                  </a:cxn>
                  <a:cxn ang="0">
                    <a:pos x="34" y="2"/>
                  </a:cxn>
                  <a:cxn ang="0">
                    <a:pos x="38" y="0"/>
                  </a:cxn>
                  <a:cxn ang="0">
                    <a:pos x="42" y="2"/>
                  </a:cxn>
                  <a:cxn ang="0">
                    <a:pos x="48" y="6"/>
                  </a:cxn>
                  <a:cxn ang="0">
                    <a:pos x="52" y="12"/>
                  </a:cxn>
                  <a:cxn ang="0">
                    <a:pos x="54" y="18"/>
                  </a:cxn>
                  <a:cxn ang="0">
                    <a:pos x="52" y="20"/>
                  </a:cxn>
                  <a:cxn ang="0">
                    <a:pos x="50" y="22"/>
                  </a:cxn>
                  <a:cxn ang="0">
                    <a:pos x="46" y="24"/>
                  </a:cxn>
                </a:cxnLst>
                <a:rect l="0" t="0" r="r" b="b"/>
                <a:pathLst>
                  <a:path w="54" h="24">
                    <a:moveTo>
                      <a:pt x="46" y="24"/>
                    </a:moveTo>
                    <a:lnTo>
                      <a:pt x="44" y="22"/>
                    </a:lnTo>
                    <a:lnTo>
                      <a:pt x="42" y="18"/>
                    </a:lnTo>
                    <a:lnTo>
                      <a:pt x="38" y="16"/>
                    </a:lnTo>
                    <a:lnTo>
                      <a:pt x="34" y="16"/>
                    </a:lnTo>
                    <a:lnTo>
                      <a:pt x="26" y="14"/>
                    </a:lnTo>
                    <a:lnTo>
                      <a:pt x="18" y="14"/>
                    </a:lnTo>
                    <a:lnTo>
                      <a:pt x="12" y="14"/>
                    </a:lnTo>
                    <a:lnTo>
                      <a:pt x="4" y="14"/>
                    </a:lnTo>
                    <a:lnTo>
                      <a:pt x="0" y="10"/>
                    </a:lnTo>
                    <a:lnTo>
                      <a:pt x="10" y="4"/>
                    </a:lnTo>
                    <a:lnTo>
                      <a:pt x="16" y="4"/>
                    </a:lnTo>
                    <a:lnTo>
                      <a:pt x="20" y="2"/>
                    </a:lnTo>
                    <a:lnTo>
                      <a:pt x="26" y="2"/>
                    </a:lnTo>
                    <a:lnTo>
                      <a:pt x="30" y="0"/>
                    </a:lnTo>
                    <a:lnTo>
                      <a:pt x="32" y="2"/>
                    </a:lnTo>
                    <a:lnTo>
                      <a:pt x="34" y="2"/>
                    </a:lnTo>
                    <a:lnTo>
                      <a:pt x="38" y="0"/>
                    </a:lnTo>
                    <a:lnTo>
                      <a:pt x="42" y="2"/>
                    </a:lnTo>
                    <a:lnTo>
                      <a:pt x="48" y="6"/>
                    </a:lnTo>
                    <a:lnTo>
                      <a:pt x="52" y="12"/>
                    </a:lnTo>
                    <a:lnTo>
                      <a:pt x="54" y="18"/>
                    </a:lnTo>
                    <a:lnTo>
                      <a:pt x="52" y="20"/>
                    </a:lnTo>
                    <a:lnTo>
                      <a:pt x="50" y="22"/>
                    </a:lnTo>
                    <a:lnTo>
                      <a:pt x="46"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5" name="Freeform 223"/>
              <p:cNvSpPr>
                <a:spLocks/>
              </p:cNvSpPr>
              <p:nvPr/>
            </p:nvSpPr>
            <p:spPr bwMode="auto">
              <a:xfrm>
                <a:off x="7333620" y="3529125"/>
                <a:ext cx="130677" cy="133864"/>
              </a:xfrm>
              <a:custGeom>
                <a:avLst/>
                <a:gdLst/>
                <a:ahLst/>
                <a:cxnLst>
                  <a:cxn ang="0">
                    <a:pos x="64" y="54"/>
                  </a:cxn>
                  <a:cxn ang="0">
                    <a:pos x="58" y="62"/>
                  </a:cxn>
                  <a:cxn ang="0">
                    <a:pos x="62" y="68"/>
                  </a:cxn>
                  <a:cxn ang="0">
                    <a:pos x="66" y="76"/>
                  </a:cxn>
                  <a:cxn ang="0">
                    <a:pos x="62" y="84"/>
                  </a:cxn>
                  <a:cxn ang="0">
                    <a:pos x="56" y="82"/>
                  </a:cxn>
                  <a:cxn ang="0">
                    <a:pos x="52" y="80"/>
                  </a:cxn>
                  <a:cxn ang="0">
                    <a:pos x="44" y="78"/>
                  </a:cxn>
                  <a:cxn ang="0">
                    <a:pos x="36" y="66"/>
                  </a:cxn>
                  <a:cxn ang="0">
                    <a:pos x="36" y="54"/>
                  </a:cxn>
                  <a:cxn ang="0">
                    <a:pos x="34" y="46"/>
                  </a:cxn>
                  <a:cxn ang="0">
                    <a:pos x="26" y="50"/>
                  </a:cxn>
                  <a:cxn ang="0">
                    <a:pos x="20" y="48"/>
                  </a:cxn>
                  <a:cxn ang="0">
                    <a:pos x="12" y="46"/>
                  </a:cxn>
                  <a:cxn ang="0">
                    <a:pos x="8" y="60"/>
                  </a:cxn>
                  <a:cxn ang="0">
                    <a:pos x="4" y="70"/>
                  </a:cxn>
                  <a:cxn ang="0">
                    <a:pos x="0" y="70"/>
                  </a:cxn>
                  <a:cxn ang="0">
                    <a:pos x="2" y="58"/>
                  </a:cxn>
                  <a:cxn ang="0">
                    <a:pos x="0" y="44"/>
                  </a:cxn>
                  <a:cxn ang="0">
                    <a:pos x="6" y="36"/>
                  </a:cxn>
                  <a:cxn ang="0">
                    <a:pos x="14" y="30"/>
                  </a:cxn>
                  <a:cxn ang="0">
                    <a:pos x="20" y="24"/>
                  </a:cxn>
                  <a:cxn ang="0">
                    <a:pos x="28" y="24"/>
                  </a:cxn>
                  <a:cxn ang="0">
                    <a:pos x="32" y="30"/>
                  </a:cxn>
                  <a:cxn ang="0">
                    <a:pos x="38" y="32"/>
                  </a:cxn>
                  <a:cxn ang="0">
                    <a:pos x="42" y="24"/>
                  </a:cxn>
                  <a:cxn ang="0">
                    <a:pos x="48" y="18"/>
                  </a:cxn>
                  <a:cxn ang="0">
                    <a:pos x="56" y="14"/>
                  </a:cxn>
                  <a:cxn ang="0">
                    <a:pos x="58" y="0"/>
                  </a:cxn>
                  <a:cxn ang="0">
                    <a:pos x="66" y="6"/>
                  </a:cxn>
                  <a:cxn ang="0">
                    <a:pos x="76" y="28"/>
                  </a:cxn>
                  <a:cxn ang="0">
                    <a:pos x="80" y="56"/>
                  </a:cxn>
                  <a:cxn ang="0">
                    <a:pos x="76" y="66"/>
                  </a:cxn>
                  <a:cxn ang="0">
                    <a:pos x="72" y="70"/>
                  </a:cxn>
                  <a:cxn ang="0">
                    <a:pos x="66" y="56"/>
                  </a:cxn>
                </a:cxnLst>
                <a:rect l="0" t="0" r="r" b="b"/>
                <a:pathLst>
                  <a:path w="82" h="84">
                    <a:moveTo>
                      <a:pt x="68" y="60"/>
                    </a:moveTo>
                    <a:lnTo>
                      <a:pt x="64" y="54"/>
                    </a:lnTo>
                    <a:lnTo>
                      <a:pt x="60" y="58"/>
                    </a:lnTo>
                    <a:lnTo>
                      <a:pt x="58" y="62"/>
                    </a:lnTo>
                    <a:lnTo>
                      <a:pt x="60" y="66"/>
                    </a:lnTo>
                    <a:lnTo>
                      <a:pt x="62" y="68"/>
                    </a:lnTo>
                    <a:lnTo>
                      <a:pt x="64" y="72"/>
                    </a:lnTo>
                    <a:lnTo>
                      <a:pt x="66" y="76"/>
                    </a:lnTo>
                    <a:lnTo>
                      <a:pt x="64" y="82"/>
                    </a:lnTo>
                    <a:lnTo>
                      <a:pt x="62" y="84"/>
                    </a:lnTo>
                    <a:lnTo>
                      <a:pt x="58" y="84"/>
                    </a:lnTo>
                    <a:lnTo>
                      <a:pt x="56" y="82"/>
                    </a:lnTo>
                    <a:lnTo>
                      <a:pt x="56" y="78"/>
                    </a:lnTo>
                    <a:lnTo>
                      <a:pt x="52" y="80"/>
                    </a:lnTo>
                    <a:lnTo>
                      <a:pt x="50" y="80"/>
                    </a:lnTo>
                    <a:lnTo>
                      <a:pt x="44" y="78"/>
                    </a:lnTo>
                    <a:lnTo>
                      <a:pt x="38" y="74"/>
                    </a:lnTo>
                    <a:lnTo>
                      <a:pt x="36" y="66"/>
                    </a:lnTo>
                    <a:lnTo>
                      <a:pt x="34" y="58"/>
                    </a:lnTo>
                    <a:lnTo>
                      <a:pt x="36" y="54"/>
                    </a:lnTo>
                    <a:lnTo>
                      <a:pt x="38" y="52"/>
                    </a:lnTo>
                    <a:lnTo>
                      <a:pt x="34" y="46"/>
                    </a:lnTo>
                    <a:lnTo>
                      <a:pt x="26" y="46"/>
                    </a:lnTo>
                    <a:lnTo>
                      <a:pt x="26" y="50"/>
                    </a:lnTo>
                    <a:lnTo>
                      <a:pt x="22" y="50"/>
                    </a:lnTo>
                    <a:lnTo>
                      <a:pt x="20" y="48"/>
                    </a:lnTo>
                    <a:lnTo>
                      <a:pt x="18" y="50"/>
                    </a:lnTo>
                    <a:lnTo>
                      <a:pt x="12" y="46"/>
                    </a:lnTo>
                    <a:lnTo>
                      <a:pt x="10" y="52"/>
                    </a:lnTo>
                    <a:lnTo>
                      <a:pt x="8" y="60"/>
                    </a:lnTo>
                    <a:lnTo>
                      <a:pt x="6" y="68"/>
                    </a:lnTo>
                    <a:lnTo>
                      <a:pt x="4" y="70"/>
                    </a:lnTo>
                    <a:lnTo>
                      <a:pt x="2" y="72"/>
                    </a:lnTo>
                    <a:lnTo>
                      <a:pt x="0" y="70"/>
                    </a:lnTo>
                    <a:lnTo>
                      <a:pt x="0" y="66"/>
                    </a:lnTo>
                    <a:lnTo>
                      <a:pt x="2" y="58"/>
                    </a:lnTo>
                    <a:lnTo>
                      <a:pt x="0" y="52"/>
                    </a:lnTo>
                    <a:lnTo>
                      <a:pt x="0" y="44"/>
                    </a:lnTo>
                    <a:lnTo>
                      <a:pt x="2" y="36"/>
                    </a:lnTo>
                    <a:lnTo>
                      <a:pt x="6" y="36"/>
                    </a:lnTo>
                    <a:lnTo>
                      <a:pt x="10" y="34"/>
                    </a:lnTo>
                    <a:lnTo>
                      <a:pt x="14" y="30"/>
                    </a:lnTo>
                    <a:lnTo>
                      <a:pt x="18" y="24"/>
                    </a:lnTo>
                    <a:lnTo>
                      <a:pt x="20" y="24"/>
                    </a:lnTo>
                    <a:lnTo>
                      <a:pt x="22" y="22"/>
                    </a:lnTo>
                    <a:lnTo>
                      <a:pt x="28" y="24"/>
                    </a:lnTo>
                    <a:lnTo>
                      <a:pt x="30" y="28"/>
                    </a:lnTo>
                    <a:lnTo>
                      <a:pt x="32" y="30"/>
                    </a:lnTo>
                    <a:lnTo>
                      <a:pt x="34" y="32"/>
                    </a:lnTo>
                    <a:lnTo>
                      <a:pt x="38" y="32"/>
                    </a:lnTo>
                    <a:lnTo>
                      <a:pt x="38" y="28"/>
                    </a:lnTo>
                    <a:lnTo>
                      <a:pt x="42" y="24"/>
                    </a:lnTo>
                    <a:lnTo>
                      <a:pt x="44" y="20"/>
                    </a:lnTo>
                    <a:lnTo>
                      <a:pt x="48" y="18"/>
                    </a:lnTo>
                    <a:lnTo>
                      <a:pt x="52" y="16"/>
                    </a:lnTo>
                    <a:lnTo>
                      <a:pt x="56" y="14"/>
                    </a:lnTo>
                    <a:lnTo>
                      <a:pt x="56" y="6"/>
                    </a:lnTo>
                    <a:lnTo>
                      <a:pt x="58" y="0"/>
                    </a:lnTo>
                    <a:lnTo>
                      <a:pt x="62" y="2"/>
                    </a:lnTo>
                    <a:lnTo>
                      <a:pt x="66" y="6"/>
                    </a:lnTo>
                    <a:lnTo>
                      <a:pt x="72" y="14"/>
                    </a:lnTo>
                    <a:lnTo>
                      <a:pt x="76" y="28"/>
                    </a:lnTo>
                    <a:lnTo>
                      <a:pt x="82" y="52"/>
                    </a:lnTo>
                    <a:lnTo>
                      <a:pt x="80" y="56"/>
                    </a:lnTo>
                    <a:lnTo>
                      <a:pt x="78" y="60"/>
                    </a:lnTo>
                    <a:lnTo>
                      <a:pt x="76" y="66"/>
                    </a:lnTo>
                    <a:lnTo>
                      <a:pt x="74" y="72"/>
                    </a:lnTo>
                    <a:lnTo>
                      <a:pt x="72" y="70"/>
                    </a:lnTo>
                    <a:lnTo>
                      <a:pt x="70" y="64"/>
                    </a:lnTo>
                    <a:lnTo>
                      <a:pt x="66" y="56"/>
                    </a:lnTo>
                    <a:lnTo>
                      <a:pt x="68" y="6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6" name="Freeform 224"/>
              <p:cNvSpPr>
                <a:spLocks/>
              </p:cNvSpPr>
              <p:nvPr/>
            </p:nvSpPr>
            <p:spPr bwMode="auto">
              <a:xfrm>
                <a:off x="7202942" y="3497252"/>
                <a:ext cx="63745" cy="73307"/>
              </a:xfrm>
              <a:custGeom>
                <a:avLst/>
                <a:gdLst/>
                <a:ahLst/>
                <a:cxnLst>
                  <a:cxn ang="0">
                    <a:pos x="4" y="46"/>
                  </a:cxn>
                  <a:cxn ang="0">
                    <a:pos x="0" y="46"/>
                  </a:cxn>
                  <a:cxn ang="0">
                    <a:pos x="2" y="40"/>
                  </a:cxn>
                  <a:cxn ang="0">
                    <a:pos x="6" y="36"/>
                  </a:cxn>
                  <a:cxn ang="0">
                    <a:pos x="16" y="26"/>
                  </a:cxn>
                  <a:cxn ang="0">
                    <a:pos x="26" y="18"/>
                  </a:cxn>
                  <a:cxn ang="0">
                    <a:pos x="32" y="8"/>
                  </a:cxn>
                  <a:cxn ang="0">
                    <a:pos x="34" y="4"/>
                  </a:cxn>
                  <a:cxn ang="0">
                    <a:pos x="36" y="0"/>
                  </a:cxn>
                  <a:cxn ang="0">
                    <a:pos x="36" y="4"/>
                  </a:cxn>
                  <a:cxn ang="0">
                    <a:pos x="38" y="6"/>
                  </a:cxn>
                  <a:cxn ang="0">
                    <a:pos x="40" y="10"/>
                  </a:cxn>
                  <a:cxn ang="0">
                    <a:pos x="38" y="12"/>
                  </a:cxn>
                  <a:cxn ang="0">
                    <a:pos x="34" y="14"/>
                  </a:cxn>
                  <a:cxn ang="0">
                    <a:pos x="34" y="18"/>
                  </a:cxn>
                  <a:cxn ang="0">
                    <a:pos x="32" y="20"/>
                  </a:cxn>
                  <a:cxn ang="0">
                    <a:pos x="24" y="20"/>
                  </a:cxn>
                  <a:cxn ang="0">
                    <a:pos x="22" y="30"/>
                  </a:cxn>
                  <a:cxn ang="0">
                    <a:pos x="16" y="38"/>
                  </a:cxn>
                  <a:cxn ang="0">
                    <a:pos x="10" y="42"/>
                  </a:cxn>
                  <a:cxn ang="0">
                    <a:pos x="4" y="46"/>
                  </a:cxn>
                </a:cxnLst>
                <a:rect l="0" t="0" r="r" b="b"/>
                <a:pathLst>
                  <a:path w="40" h="46">
                    <a:moveTo>
                      <a:pt x="4" y="46"/>
                    </a:moveTo>
                    <a:lnTo>
                      <a:pt x="0" y="46"/>
                    </a:lnTo>
                    <a:lnTo>
                      <a:pt x="2" y="40"/>
                    </a:lnTo>
                    <a:lnTo>
                      <a:pt x="6" y="36"/>
                    </a:lnTo>
                    <a:lnTo>
                      <a:pt x="16" y="26"/>
                    </a:lnTo>
                    <a:lnTo>
                      <a:pt x="26" y="18"/>
                    </a:lnTo>
                    <a:lnTo>
                      <a:pt x="32" y="8"/>
                    </a:lnTo>
                    <a:lnTo>
                      <a:pt x="34" y="4"/>
                    </a:lnTo>
                    <a:lnTo>
                      <a:pt x="36" y="0"/>
                    </a:lnTo>
                    <a:lnTo>
                      <a:pt x="36" y="4"/>
                    </a:lnTo>
                    <a:lnTo>
                      <a:pt x="38" y="6"/>
                    </a:lnTo>
                    <a:lnTo>
                      <a:pt x="40" y="10"/>
                    </a:lnTo>
                    <a:lnTo>
                      <a:pt x="38" y="12"/>
                    </a:lnTo>
                    <a:lnTo>
                      <a:pt x="34" y="14"/>
                    </a:lnTo>
                    <a:lnTo>
                      <a:pt x="34" y="18"/>
                    </a:lnTo>
                    <a:lnTo>
                      <a:pt x="32" y="20"/>
                    </a:lnTo>
                    <a:lnTo>
                      <a:pt x="24" y="20"/>
                    </a:lnTo>
                    <a:lnTo>
                      <a:pt x="22" y="30"/>
                    </a:lnTo>
                    <a:lnTo>
                      <a:pt x="16" y="38"/>
                    </a:lnTo>
                    <a:lnTo>
                      <a:pt x="10" y="42"/>
                    </a:lnTo>
                    <a:lnTo>
                      <a:pt x="4" y="4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7" name="Freeform 225"/>
              <p:cNvSpPr>
                <a:spLocks/>
              </p:cNvSpPr>
              <p:nvPr/>
            </p:nvSpPr>
            <p:spPr bwMode="auto">
              <a:xfrm>
                <a:off x="7250751" y="3258209"/>
                <a:ext cx="127490" cy="188047"/>
              </a:xfrm>
              <a:custGeom>
                <a:avLst/>
                <a:gdLst/>
                <a:ahLst/>
                <a:cxnLst>
                  <a:cxn ang="0">
                    <a:pos x="8" y="40"/>
                  </a:cxn>
                  <a:cxn ang="0">
                    <a:pos x="6" y="22"/>
                  </a:cxn>
                  <a:cxn ang="0">
                    <a:pos x="6" y="4"/>
                  </a:cxn>
                  <a:cxn ang="0">
                    <a:pos x="10" y="0"/>
                  </a:cxn>
                  <a:cxn ang="0">
                    <a:pos x="16" y="6"/>
                  </a:cxn>
                  <a:cxn ang="0">
                    <a:pos x="22" y="10"/>
                  </a:cxn>
                  <a:cxn ang="0">
                    <a:pos x="26" y="8"/>
                  </a:cxn>
                  <a:cxn ang="0">
                    <a:pos x="30" y="8"/>
                  </a:cxn>
                  <a:cxn ang="0">
                    <a:pos x="34" y="18"/>
                  </a:cxn>
                  <a:cxn ang="0">
                    <a:pos x="38" y="32"/>
                  </a:cxn>
                  <a:cxn ang="0">
                    <a:pos x="38" y="46"/>
                  </a:cxn>
                  <a:cxn ang="0">
                    <a:pos x="30" y="58"/>
                  </a:cxn>
                  <a:cxn ang="0">
                    <a:pos x="30" y="74"/>
                  </a:cxn>
                  <a:cxn ang="0">
                    <a:pos x="38" y="88"/>
                  </a:cxn>
                  <a:cxn ang="0">
                    <a:pos x="44" y="90"/>
                  </a:cxn>
                  <a:cxn ang="0">
                    <a:pos x="50" y="86"/>
                  </a:cxn>
                  <a:cxn ang="0">
                    <a:pos x="58" y="92"/>
                  </a:cxn>
                  <a:cxn ang="0">
                    <a:pos x="64" y="98"/>
                  </a:cxn>
                  <a:cxn ang="0">
                    <a:pos x="68" y="94"/>
                  </a:cxn>
                  <a:cxn ang="0">
                    <a:pos x="70" y="100"/>
                  </a:cxn>
                  <a:cxn ang="0">
                    <a:pos x="70" y="104"/>
                  </a:cxn>
                  <a:cxn ang="0">
                    <a:pos x="74" y="106"/>
                  </a:cxn>
                  <a:cxn ang="0">
                    <a:pos x="80" y="110"/>
                  </a:cxn>
                  <a:cxn ang="0">
                    <a:pos x="80" y="118"/>
                  </a:cxn>
                  <a:cxn ang="0">
                    <a:pos x="76" y="116"/>
                  </a:cxn>
                  <a:cxn ang="0">
                    <a:pos x="70" y="108"/>
                  </a:cxn>
                  <a:cxn ang="0">
                    <a:pos x="58" y="100"/>
                  </a:cxn>
                  <a:cxn ang="0">
                    <a:pos x="52" y="98"/>
                  </a:cxn>
                  <a:cxn ang="0">
                    <a:pos x="54" y="108"/>
                  </a:cxn>
                  <a:cxn ang="0">
                    <a:pos x="46" y="100"/>
                  </a:cxn>
                  <a:cxn ang="0">
                    <a:pos x="36" y="94"/>
                  </a:cxn>
                  <a:cxn ang="0">
                    <a:pos x="28" y="98"/>
                  </a:cxn>
                  <a:cxn ang="0">
                    <a:pos x="22" y="94"/>
                  </a:cxn>
                  <a:cxn ang="0">
                    <a:pos x="20" y="86"/>
                  </a:cxn>
                  <a:cxn ang="0">
                    <a:pos x="22" y="76"/>
                  </a:cxn>
                  <a:cxn ang="0">
                    <a:pos x="16" y="80"/>
                  </a:cxn>
                  <a:cxn ang="0">
                    <a:pos x="6" y="76"/>
                  </a:cxn>
                  <a:cxn ang="0">
                    <a:pos x="0" y="70"/>
                  </a:cxn>
                  <a:cxn ang="0">
                    <a:pos x="2" y="50"/>
                  </a:cxn>
                </a:cxnLst>
                <a:rect l="0" t="0" r="r" b="b"/>
                <a:pathLst>
                  <a:path w="80" h="118">
                    <a:moveTo>
                      <a:pt x="4" y="50"/>
                    </a:moveTo>
                    <a:lnTo>
                      <a:pt x="8" y="40"/>
                    </a:lnTo>
                    <a:lnTo>
                      <a:pt x="8" y="32"/>
                    </a:lnTo>
                    <a:lnTo>
                      <a:pt x="6" y="22"/>
                    </a:lnTo>
                    <a:lnTo>
                      <a:pt x="4" y="12"/>
                    </a:lnTo>
                    <a:lnTo>
                      <a:pt x="6" y="4"/>
                    </a:lnTo>
                    <a:lnTo>
                      <a:pt x="8" y="2"/>
                    </a:lnTo>
                    <a:lnTo>
                      <a:pt x="10" y="0"/>
                    </a:lnTo>
                    <a:lnTo>
                      <a:pt x="14" y="2"/>
                    </a:lnTo>
                    <a:lnTo>
                      <a:pt x="16" y="6"/>
                    </a:lnTo>
                    <a:lnTo>
                      <a:pt x="18" y="10"/>
                    </a:lnTo>
                    <a:lnTo>
                      <a:pt x="22" y="10"/>
                    </a:lnTo>
                    <a:lnTo>
                      <a:pt x="24" y="10"/>
                    </a:lnTo>
                    <a:lnTo>
                      <a:pt x="26" y="8"/>
                    </a:lnTo>
                    <a:lnTo>
                      <a:pt x="30" y="4"/>
                    </a:lnTo>
                    <a:lnTo>
                      <a:pt x="30" y="8"/>
                    </a:lnTo>
                    <a:lnTo>
                      <a:pt x="32" y="12"/>
                    </a:lnTo>
                    <a:lnTo>
                      <a:pt x="34" y="18"/>
                    </a:lnTo>
                    <a:lnTo>
                      <a:pt x="36" y="24"/>
                    </a:lnTo>
                    <a:lnTo>
                      <a:pt x="38" y="32"/>
                    </a:lnTo>
                    <a:lnTo>
                      <a:pt x="40" y="38"/>
                    </a:lnTo>
                    <a:lnTo>
                      <a:pt x="38" y="46"/>
                    </a:lnTo>
                    <a:lnTo>
                      <a:pt x="34" y="52"/>
                    </a:lnTo>
                    <a:lnTo>
                      <a:pt x="30" y="58"/>
                    </a:lnTo>
                    <a:lnTo>
                      <a:pt x="28" y="66"/>
                    </a:lnTo>
                    <a:lnTo>
                      <a:pt x="30" y="74"/>
                    </a:lnTo>
                    <a:lnTo>
                      <a:pt x="34" y="82"/>
                    </a:lnTo>
                    <a:lnTo>
                      <a:pt x="38" y="88"/>
                    </a:lnTo>
                    <a:lnTo>
                      <a:pt x="44" y="92"/>
                    </a:lnTo>
                    <a:lnTo>
                      <a:pt x="44" y="90"/>
                    </a:lnTo>
                    <a:lnTo>
                      <a:pt x="46" y="86"/>
                    </a:lnTo>
                    <a:lnTo>
                      <a:pt x="50" y="86"/>
                    </a:lnTo>
                    <a:lnTo>
                      <a:pt x="54" y="88"/>
                    </a:lnTo>
                    <a:lnTo>
                      <a:pt x="58" y="92"/>
                    </a:lnTo>
                    <a:lnTo>
                      <a:pt x="60" y="96"/>
                    </a:lnTo>
                    <a:lnTo>
                      <a:pt x="64" y="98"/>
                    </a:lnTo>
                    <a:lnTo>
                      <a:pt x="66" y="96"/>
                    </a:lnTo>
                    <a:lnTo>
                      <a:pt x="68" y="94"/>
                    </a:lnTo>
                    <a:lnTo>
                      <a:pt x="72" y="96"/>
                    </a:lnTo>
                    <a:lnTo>
                      <a:pt x="70" y="100"/>
                    </a:lnTo>
                    <a:lnTo>
                      <a:pt x="68" y="102"/>
                    </a:lnTo>
                    <a:lnTo>
                      <a:pt x="70" y="104"/>
                    </a:lnTo>
                    <a:lnTo>
                      <a:pt x="72" y="102"/>
                    </a:lnTo>
                    <a:lnTo>
                      <a:pt x="74" y="106"/>
                    </a:lnTo>
                    <a:lnTo>
                      <a:pt x="74" y="108"/>
                    </a:lnTo>
                    <a:lnTo>
                      <a:pt x="80" y="110"/>
                    </a:lnTo>
                    <a:lnTo>
                      <a:pt x="80" y="114"/>
                    </a:lnTo>
                    <a:lnTo>
                      <a:pt x="80" y="118"/>
                    </a:lnTo>
                    <a:lnTo>
                      <a:pt x="78" y="118"/>
                    </a:lnTo>
                    <a:lnTo>
                      <a:pt x="76" y="116"/>
                    </a:lnTo>
                    <a:lnTo>
                      <a:pt x="74" y="114"/>
                    </a:lnTo>
                    <a:lnTo>
                      <a:pt x="70" y="108"/>
                    </a:lnTo>
                    <a:lnTo>
                      <a:pt x="64" y="104"/>
                    </a:lnTo>
                    <a:lnTo>
                      <a:pt x="58" y="100"/>
                    </a:lnTo>
                    <a:lnTo>
                      <a:pt x="54" y="96"/>
                    </a:lnTo>
                    <a:lnTo>
                      <a:pt x="52" y="98"/>
                    </a:lnTo>
                    <a:lnTo>
                      <a:pt x="52" y="102"/>
                    </a:lnTo>
                    <a:lnTo>
                      <a:pt x="54" y="108"/>
                    </a:lnTo>
                    <a:lnTo>
                      <a:pt x="48" y="106"/>
                    </a:lnTo>
                    <a:lnTo>
                      <a:pt x="46" y="100"/>
                    </a:lnTo>
                    <a:lnTo>
                      <a:pt x="42" y="96"/>
                    </a:lnTo>
                    <a:lnTo>
                      <a:pt x="36" y="94"/>
                    </a:lnTo>
                    <a:lnTo>
                      <a:pt x="32" y="96"/>
                    </a:lnTo>
                    <a:lnTo>
                      <a:pt x="28" y="98"/>
                    </a:lnTo>
                    <a:lnTo>
                      <a:pt x="24" y="96"/>
                    </a:lnTo>
                    <a:lnTo>
                      <a:pt x="22" y="94"/>
                    </a:lnTo>
                    <a:lnTo>
                      <a:pt x="18" y="90"/>
                    </a:lnTo>
                    <a:lnTo>
                      <a:pt x="20" y="86"/>
                    </a:lnTo>
                    <a:lnTo>
                      <a:pt x="22" y="82"/>
                    </a:lnTo>
                    <a:lnTo>
                      <a:pt x="22" y="76"/>
                    </a:lnTo>
                    <a:lnTo>
                      <a:pt x="18" y="76"/>
                    </a:lnTo>
                    <a:lnTo>
                      <a:pt x="16" y="80"/>
                    </a:lnTo>
                    <a:lnTo>
                      <a:pt x="14" y="80"/>
                    </a:lnTo>
                    <a:lnTo>
                      <a:pt x="6" y="76"/>
                    </a:lnTo>
                    <a:lnTo>
                      <a:pt x="2" y="74"/>
                    </a:lnTo>
                    <a:lnTo>
                      <a:pt x="0" y="70"/>
                    </a:lnTo>
                    <a:lnTo>
                      <a:pt x="0" y="56"/>
                    </a:lnTo>
                    <a:lnTo>
                      <a:pt x="2" y="50"/>
                    </a:lnTo>
                    <a:lnTo>
                      <a:pt x="4" y="5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8" name="Freeform 226"/>
              <p:cNvSpPr>
                <a:spLocks/>
              </p:cNvSpPr>
              <p:nvPr/>
            </p:nvSpPr>
            <p:spPr bwMode="auto">
              <a:xfrm>
                <a:off x="8235610" y="4007211"/>
                <a:ext cx="28685" cy="50996"/>
              </a:xfrm>
              <a:custGeom>
                <a:avLst/>
                <a:gdLst/>
                <a:ahLst/>
                <a:cxnLst>
                  <a:cxn ang="0">
                    <a:pos x="18" y="20"/>
                  </a:cxn>
                  <a:cxn ang="0">
                    <a:pos x="18" y="26"/>
                  </a:cxn>
                  <a:cxn ang="0">
                    <a:pos x="16" y="30"/>
                  </a:cxn>
                  <a:cxn ang="0">
                    <a:pos x="14" y="32"/>
                  </a:cxn>
                  <a:cxn ang="0">
                    <a:pos x="12" y="32"/>
                  </a:cxn>
                  <a:cxn ang="0">
                    <a:pos x="8" y="32"/>
                  </a:cxn>
                  <a:cxn ang="0">
                    <a:pos x="6" y="28"/>
                  </a:cxn>
                  <a:cxn ang="0">
                    <a:pos x="4" y="20"/>
                  </a:cxn>
                  <a:cxn ang="0">
                    <a:pos x="2" y="12"/>
                  </a:cxn>
                  <a:cxn ang="0">
                    <a:pos x="0" y="6"/>
                  </a:cxn>
                  <a:cxn ang="0">
                    <a:pos x="0" y="0"/>
                  </a:cxn>
                  <a:cxn ang="0">
                    <a:pos x="8" y="12"/>
                  </a:cxn>
                  <a:cxn ang="0">
                    <a:pos x="12" y="18"/>
                  </a:cxn>
                  <a:cxn ang="0">
                    <a:pos x="16" y="20"/>
                  </a:cxn>
                  <a:cxn ang="0">
                    <a:pos x="18" y="20"/>
                  </a:cxn>
                </a:cxnLst>
                <a:rect l="0" t="0" r="r" b="b"/>
                <a:pathLst>
                  <a:path w="18" h="32">
                    <a:moveTo>
                      <a:pt x="18" y="20"/>
                    </a:moveTo>
                    <a:lnTo>
                      <a:pt x="18" y="26"/>
                    </a:lnTo>
                    <a:lnTo>
                      <a:pt x="16" y="30"/>
                    </a:lnTo>
                    <a:lnTo>
                      <a:pt x="14" y="32"/>
                    </a:lnTo>
                    <a:lnTo>
                      <a:pt x="12" y="32"/>
                    </a:lnTo>
                    <a:lnTo>
                      <a:pt x="8" y="32"/>
                    </a:lnTo>
                    <a:lnTo>
                      <a:pt x="6" y="28"/>
                    </a:lnTo>
                    <a:lnTo>
                      <a:pt x="4" y="20"/>
                    </a:lnTo>
                    <a:lnTo>
                      <a:pt x="2" y="12"/>
                    </a:lnTo>
                    <a:lnTo>
                      <a:pt x="0" y="6"/>
                    </a:lnTo>
                    <a:lnTo>
                      <a:pt x="0" y="0"/>
                    </a:lnTo>
                    <a:lnTo>
                      <a:pt x="8" y="12"/>
                    </a:lnTo>
                    <a:lnTo>
                      <a:pt x="12" y="18"/>
                    </a:lnTo>
                    <a:lnTo>
                      <a:pt x="16" y="20"/>
                    </a:lnTo>
                    <a:lnTo>
                      <a:pt x="18" y="2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69" name="Freeform 227"/>
              <p:cNvSpPr>
                <a:spLocks/>
              </p:cNvSpPr>
              <p:nvPr/>
            </p:nvSpPr>
            <p:spPr bwMode="auto">
              <a:xfrm>
                <a:off x="8331227" y="4077331"/>
                <a:ext cx="38247" cy="28685"/>
              </a:xfrm>
              <a:custGeom>
                <a:avLst/>
                <a:gdLst/>
                <a:ahLst/>
                <a:cxnLst>
                  <a:cxn ang="0">
                    <a:pos x="24" y="16"/>
                  </a:cxn>
                  <a:cxn ang="0">
                    <a:pos x="22" y="18"/>
                  </a:cxn>
                  <a:cxn ang="0">
                    <a:pos x="20" y="18"/>
                  </a:cxn>
                  <a:cxn ang="0">
                    <a:pos x="14" y="16"/>
                  </a:cxn>
                  <a:cxn ang="0">
                    <a:pos x="8" y="12"/>
                  </a:cxn>
                  <a:cxn ang="0">
                    <a:pos x="0" y="4"/>
                  </a:cxn>
                  <a:cxn ang="0">
                    <a:pos x="0" y="0"/>
                  </a:cxn>
                  <a:cxn ang="0">
                    <a:pos x="8" y="2"/>
                  </a:cxn>
                  <a:cxn ang="0">
                    <a:pos x="14" y="6"/>
                  </a:cxn>
                  <a:cxn ang="0">
                    <a:pos x="22" y="10"/>
                  </a:cxn>
                  <a:cxn ang="0">
                    <a:pos x="24" y="16"/>
                  </a:cxn>
                </a:cxnLst>
                <a:rect l="0" t="0" r="r" b="b"/>
                <a:pathLst>
                  <a:path w="24" h="18">
                    <a:moveTo>
                      <a:pt x="24" y="16"/>
                    </a:moveTo>
                    <a:lnTo>
                      <a:pt x="22" y="18"/>
                    </a:lnTo>
                    <a:lnTo>
                      <a:pt x="20" y="18"/>
                    </a:lnTo>
                    <a:lnTo>
                      <a:pt x="14" y="16"/>
                    </a:lnTo>
                    <a:lnTo>
                      <a:pt x="8" y="12"/>
                    </a:lnTo>
                    <a:lnTo>
                      <a:pt x="0" y="4"/>
                    </a:lnTo>
                    <a:lnTo>
                      <a:pt x="0" y="0"/>
                    </a:lnTo>
                    <a:lnTo>
                      <a:pt x="8" y="2"/>
                    </a:lnTo>
                    <a:lnTo>
                      <a:pt x="14" y="6"/>
                    </a:lnTo>
                    <a:lnTo>
                      <a:pt x="22" y="10"/>
                    </a:lnTo>
                    <a:lnTo>
                      <a:pt x="24" y="1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0" name="Freeform 228"/>
              <p:cNvSpPr>
                <a:spLocks/>
              </p:cNvSpPr>
              <p:nvPr/>
            </p:nvSpPr>
            <p:spPr bwMode="auto">
              <a:xfrm>
                <a:off x="8391785" y="4102829"/>
                <a:ext cx="22311" cy="41434"/>
              </a:xfrm>
              <a:custGeom>
                <a:avLst/>
                <a:gdLst/>
                <a:ahLst/>
                <a:cxnLst>
                  <a:cxn ang="0">
                    <a:pos x="2" y="0"/>
                  </a:cxn>
                  <a:cxn ang="0">
                    <a:pos x="6" y="6"/>
                  </a:cxn>
                  <a:cxn ang="0">
                    <a:pos x="10" y="12"/>
                  </a:cxn>
                  <a:cxn ang="0">
                    <a:pos x="12" y="20"/>
                  </a:cxn>
                  <a:cxn ang="0">
                    <a:pos x="14" y="26"/>
                  </a:cxn>
                  <a:cxn ang="0">
                    <a:pos x="12" y="26"/>
                  </a:cxn>
                  <a:cxn ang="0">
                    <a:pos x="8" y="24"/>
                  </a:cxn>
                  <a:cxn ang="0">
                    <a:pos x="2" y="18"/>
                  </a:cxn>
                  <a:cxn ang="0">
                    <a:pos x="0" y="12"/>
                  </a:cxn>
                  <a:cxn ang="0">
                    <a:pos x="0" y="8"/>
                  </a:cxn>
                  <a:cxn ang="0">
                    <a:pos x="0" y="2"/>
                  </a:cxn>
                  <a:cxn ang="0">
                    <a:pos x="4" y="2"/>
                  </a:cxn>
                  <a:cxn ang="0">
                    <a:pos x="2" y="0"/>
                  </a:cxn>
                </a:cxnLst>
                <a:rect l="0" t="0" r="r" b="b"/>
                <a:pathLst>
                  <a:path w="14" h="26">
                    <a:moveTo>
                      <a:pt x="2" y="0"/>
                    </a:moveTo>
                    <a:lnTo>
                      <a:pt x="6" y="6"/>
                    </a:lnTo>
                    <a:lnTo>
                      <a:pt x="10" y="12"/>
                    </a:lnTo>
                    <a:lnTo>
                      <a:pt x="12" y="20"/>
                    </a:lnTo>
                    <a:lnTo>
                      <a:pt x="14" y="26"/>
                    </a:lnTo>
                    <a:lnTo>
                      <a:pt x="12" y="26"/>
                    </a:lnTo>
                    <a:lnTo>
                      <a:pt x="8" y="24"/>
                    </a:lnTo>
                    <a:lnTo>
                      <a:pt x="2" y="18"/>
                    </a:lnTo>
                    <a:lnTo>
                      <a:pt x="0" y="12"/>
                    </a:lnTo>
                    <a:lnTo>
                      <a:pt x="0" y="8"/>
                    </a:lnTo>
                    <a:lnTo>
                      <a:pt x="0" y="2"/>
                    </a:lnTo>
                    <a:lnTo>
                      <a:pt x="4" y="2"/>
                    </a:lnTo>
                    <a:lnTo>
                      <a:pt x="2"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1" name="Freeform 229"/>
              <p:cNvSpPr>
                <a:spLocks/>
              </p:cNvSpPr>
              <p:nvPr/>
            </p:nvSpPr>
            <p:spPr bwMode="auto">
              <a:xfrm>
                <a:off x="8522462" y="4303625"/>
                <a:ext cx="15936" cy="25498"/>
              </a:xfrm>
              <a:custGeom>
                <a:avLst/>
                <a:gdLst/>
                <a:ahLst/>
                <a:cxnLst>
                  <a:cxn ang="0">
                    <a:pos x="6" y="0"/>
                  </a:cxn>
                  <a:cxn ang="0">
                    <a:pos x="6" y="4"/>
                  </a:cxn>
                  <a:cxn ang="0">
                    <a:pos x="8" y="6"/>
                  </a:cxn>
                  <a:cxn ang="0">
                    <a:pos x="10" y="8"/>
                  </a:cxn>
                  <a:cxn ang="0">
                    <a:pos x="10" y="10"/>
                  </a:cxn>
                  <a:cxn ang="0">
                    <a:pos x="8" y="14"/>
                  </a:cxn>
                  <a:cxn ang="0">
                    <a:pos x="4" y="16"/>
                  </a:cxn>
                  <a:cxn ang="0">
                    <a:pos x="2" y="16"/>
                  </a:cxn>
                  <a:cxn ang="0">
                    <a:pos x="0" y="12"/>
                  </a:cxn>
                  <a:cxn ang="0">
                    <a:pos x="0" y="6"/>
                  </a:cxn>
                  <a:cxn ang="0">
                    <a:pos x="0" y="0"/>
                  </a:cxn>
                  <a:cxn ang="0">
                    <a:pos x="6" y="0"/>
                  </a:cxn>
                </a:cxnLst>
                <a:rect l="0" t="0" r="r" b="b"/>
                <a:pathLst>
                  <a:path w="10" h="16">
                    <a:moveTo>
                      <a:pt x="6" y="0"/>
                    </a:moveTo>
                    <a:lnTo>
                      <a:pt x="6" y="4"/>
                    </a:lnTo>
                    <a:lnTo>
                      <a:pt x="8" y="6"/>
                    </a:lnTo>
                    <a:lnTo>
                      <a:pt x="10" y="8"/>
                    </a:lnTo>
                    <a:lnTo>
                      <a:pt x="10" y="10"/>
                    </a:lnTo>
                    <a:lnTo>
                      <a:pt x="8" y="14"/>
                    </a:lnTo>
                    <a:lnTo>
                      <a:pt x="4" y="16"/>
                    </a:lnTo>
                    <a:lnTo>
                      <a:pt x="2" y="16"/>
                    </a:lnTo>
                    <a:lnTo>
                      <a:pt x="0" y="12"/>
                    </a:lnTo>
                    <a:lnTo>
                      <a:pt x="0" y="6"/>
                    </a:lnTo>
                    <a:lnTo>
                      <a:pt x="0" y="0"/>
                    </a:lnTo>
                    <a:lnTo>
                      <a:pt x="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2" name="Freeform 230"/>
              <p:cNvSpPr>
                <a:spLocks/>
              </p:cNvSpPr>
              <p:nvPr/>
            </p:nvSpPr>
            <p:spPr bwMode="auto">
              <a:xfrm>
                <a:off x="8532024" y="4341872"/>
                <a:ext cx="19123" cy="19123"/>
              </a:xfrm>
              <a:custGeom>
                <a:avLst/>
                <a:gdLst/>
                <a:ahLst/>
                <a:cxnLst>
                  <a:cxn ang="0">
                    <a:pos x="12" y="8"/>
                  </a:cxn>
                  <a:cxn ang="0">
                    <a:pos x="10" y="10"/>
                  </a:cxn>
                  <a:cxn ang="0">
                    <a:pos x="8" y="12"/>
                  </a:cxn>
                  <a:cxn ang="0">
                    <a:pos x="4" y="12"/>
                  </a:cxn>
                  <a:cxn ang="0">
                    <a:pos x="2" y="8"/>
                  </a:cxn>
                  <a:cxn ang="0">
                    <a:pos x="0" y="0"/>
                  </a:cxn>
                  <a:cxn ang="0">
                    <a:pos x="2" y="0"/>
                  </a:cxn>
                  <a:cxn ang="0">
                    <a:pos x="6" y="2"/>
                  </a:cxn>
                  <a:cxn ang="0">
                    <a:pos x="10" y="6"/>
                  </a:cxn>
                  <a:cxn ang="0">
                    <a:pos x="12" y="8"/>
                  </a:cxn>
                </a:cxnLst>
                <a:rect l="0" t="0" r="r" b="b"/>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3" name="Freeform 231"/>
              <p:cNvSpPr>
                <a:spLocks/>
              </p:cNvSpPr>
              <p:nvPr/>
            </p:nvSpPr>
            <p:spPr bwMode="auto">
              <a:xfrm>
                <a:off x="8793378" y="4386493"/>
                <a:ext cx="41434" cy="28685"/>
              </a:xfrm>
              <a:custGeom>
                <a:avLst/>
                <a:gdLst/>
                <a:ahLst/>
                <a:cxnLst>
                  <a:cxn ang="0">
                    <a:pos x="26" y="8"/>
                  </a:cxn>
                  <a:cxn ang="0">
                    <a:pos x="24" y="12"/>
                  </a:cxn>
                  <a:cxn ang="0">
                    <a:pos x="22" y="16"/>
                  </a:cxn>
                  <a:cxn ang="0">
                    <a:pos x="18" y="18"/>
                  </a:cxn>
                  <a:cxn ang="0">
                    <a:pos x="14" y="18"/>
                  </a:cxn>
                  <a:cxn ang="0">
                    <a:pos x="6" y="16"/>
                  </a:cxn>
                  <a:cxn ang="0">
                    <a:pos x="2" y="14"/>
                  </a:cxn>
                  <a:cxn ang="0">
                    <a:pos x="0" y="12"/>
                  </a:cxn>
                  <a:cxn ang="0">
                    <a:pos x="2" y="8"/>
                  </a:cxn>
                  <a:cxn ang="0">
                    <a:pos x="4" y="4"/>
                  </a:cxn>
                  <a:cxn ang="0">
                    <a:pos x="8" y="2"/>
                  </a:cxn>
                  <a:cxn ang="0">
                    <a:pos x="14" y="0"/>
                  </a:cxn>
                  <a:cxn ang="0">
                    <a:pos x="18" y="0"/>
                  </a:cxn>
                  <a:cxn ang="0">
                    <a:pos x="22" y="2"/>
                  </a:cxn>
                  <a:cxn ang="0">
                    <a:pos x="24" y="4"/>
                  </a:cxn>
                  <a:cxn ang="0">
                    <a:pos x="26" y="8"/>
                  </a:cxn>
                </a:cxnLst>
                <a:rect l="0" t="0" r="r" b="b"/>
                <a:pathLst>
                  <a:path w="26" h="18">
                    <a:moveTo>
                      <a:pt x="26" y="8"/>
                    </a:moveTo>
                    <a:lnTo>
                      <a:pt x="24" y="12"/>
                    </a:lnTo>
                    <a:lnTo>
                      <a:pt x="22" y="16"/>
                    </a:lnTo>
                    <a:lnTo>
                      <a:pt x="18" y="18"/>
                    </a:lnTo>
                    <a:lnTo>
                      <a:pt x="14" y="18"/>
                    </a:lnTo>
                    <a:lnTo>
                      <a:pt x="6" y="16"/>
                    </a:lnTo>
                    <a:lnTo>
                      <a:pt x="2" y="14"/>
                    </a:lnTo>
                    <a:lnTo>
                      <a:pt x="0" y="12"/>
                    </a:lnTo>
                    <a:lnTo>
                      <a:pt x="2" y="8"/>
                    </a:lnTo>
                    <a:lnTo>
                      <a:pt x="4" y="4"/>
                    </a:lnTo>
                    <a:lnTo>
                      <a:pt x="8" y="2"/>
                    </a:lnTo>
                    <a:lnTo>
                      <a:pt x="14" y="0"/>
                    </a:lnTo>
                    <a:lnTo>
                      <a:pt x="18" y="0"/>
                    </a:lnTo>
                    <a:lnTo>
                      <a:pt x="22" y="2"/>
                    </a:lnTo>
                    <a:lnTo>
                      <a:pt x="24" y="4"/>
                    </a:lnTo>
                    <a:lnTo>
                      <a:pt x="26"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4" name="Freeform 232"/>
              <p:cNvSpPr>
                <a:spLocks/>
              </p:cNvSpPr>
              <p:nvPr/>
            </p:nvSpPr>
            <p:spPr bwMode="auto">
              <a:xfrm>
                <a:off x="8837999" y="4351434"/>
                <a:ext cx="47809" cy="25498"/>
              </a:xfrm>
              <a:custGeom>
                <a:avLst/>
                <a:gdLst/>
                <a:ahLst/>
                <a:cxnLst>
                  <a:cxn ang="0">
                    <a:pos x="28" y="4"/>
                  </a:cxn>
                  <a:cxn ang="0">
                    <a:pos x="24" y="8"/>
                  </a:cxn>
                  <a:cxn ang="0">
                    <a:pos x="20" y="12"/>
                  </a:cxn>
                  <a:cxn ang="0">
                    <a:pos x="12" y="14"/>
                  </a:cxn>
                  <a:cxn ang="0">
                    <a:pos x="6" y="16"/>
                  </a:cxn>
                  <a:cxn ang="0">
                    <a:pos x="2" y="14"/>
                  </a:cxn>
                  <a:cxn ang="0">
                    <a:pos x="0" y="12"/>
                  </a:cxn>
                  <a:cxn ang="0">
                    <a:pos x="0" y="8"/>
                  </a:cxn>
                  <a:cxn ang="0">
                    <a:pos x="2" y="6"/>
                  </a:cxn>
                  <a:cxn ang="0">
                    <a:pos x="8" y="2"/>
                  </a:cxn>
                  <a:cxn ang="0">
                    <a:pos x="16" y="0"/>
                  </a:cxn>
                  <a:cxn ang="0">
                    <a:pos x="24" y="0"/>
                  </a:cxn>
                  <a:cxn ang="0">
                    <a:pos x="28" y="0"/>
                  </a:cxn>
                  <a:cxn ang="0">
                    <a:pos x="30" y="2"/>
                  </a:cxn>
                  <a:cxn ang="0">
                    <a:pos x="28" y="4"/>
                  </a:cxn>
                </a:cxnLst>
                <a:rect l="0" t="0" r="r" b="b"/>
                <a:pathLst>
                  <a:path w="30" h="16">
                    <a:moveTo>
                      <a:pt x="28" y="4"/>
                    </a:moveTo>
                    <a:lnTo>
                      <a:pt x="24" y="8"/>
                    </a:lnTo>
                    <a:lnTo>
                      <a:pt x="20" y="12"/>
                    </a:lnTo>
                    <a:lnTo>
                      <a:pt x="12" y="14"/>
                    </a:lnTo>
                    <a:lnTo>
                      <a:pt x="6" y="16"/>
                    </a:lnTo>
                    <a:lnTo>
                      <a:pt x="2" y="14"/>
                    </a:lnTo>
                    <a:lnTo>
                      <a:pt x="0" y="12"/>
                    </a:lnTo>
                    <a:lnTo>
                      <a:pt x="0" y="8"/>
                    </a:lnTo>
                    <a:lnTo>
                      <a:pt x="2" y="6"/>
                    </a:lnTo>
                    <a:lnTo>
                      <a:pt x="8" y="2"/>
                    </a:lnTo>
                    <a:lnTo>
                      <a:pt x="16" y="0"/>
                    </a:lnTo>
                    <a:lnTo>
                      <a:pt x="24" y="0"/>
                    </a:lnTo>
                    <a:lnTo>
                      <a:pt x="28" y="0"/>
                    </a:lnTo>
                    <a:lnTo>
                      <a:pt x="30" y="2"/>
                    </a:lnTo>
                    <a:lnTo>
                      <a:pt x="28"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5" name="Freeform 233"/>
              <p:cNvSpPr>
                <a:spLocks/>
              </p:cNvSpPr>
              <p:nvPr/>
            </p:nvSpPr>
            <p:spPr bwMode="auto">
              <a:xfrm>
                <a:off x="6731230" y="3631116"/>
                <a:ext cx="124303" cy="175298"/>
              </a:xfrm>
              <a:custGeom>
                <a:avLst/>
                <a:gdLst/>
                <a:ahLst/>
                <a:cxnLst>
                  <a:cxn ang="0">
                    <a:pos x="46" y="12"/>
                  </a:cxn>
                  <a:cxn ang="0">
                    <a:pos x="36" y="12"/>
                  </a:cxn>
                  <a:cxn ang="0">
                    <a:pos x="34" y="18"/>
                  </a:cxn>
                  <a:cxn ang="0">
                    <a:pos x="32" y="20"/>
                  </a:cxn>
                  <a:cxn ang="0">
                    <a:pos x="28" y="20"/>
                  </a:cxn>
                  <a:cxn ang="0">
                    <a:pos x="24" y="20"/>
                  </a:cxn>
                  <a:cxn ang="0">
                    <a:pos x="22" y="18"/>
                  </a:cxn>
                  <a:cxn ang="0">
                    <a:pos x="16" y="10"/>
                  </a:cxn>
                  <a:cxn ang="0">
                    <a:pos x="10" y="4"/>
                  </a:cxn>
                  <a:cxn ang="0">
                    <a:pos x="6" y="0"/>
                  </a:cxn>
                  <a:cxn ang="0">
                    <a:pos x="0" y="0"/>
                  </a:cxn>
                  <a:cxn ang="0">
                    <a:pos x="4" y="8"/>
                  </a:cxn>
                  <a:cxn ang="0">
                    <a:pos x="4" y="14"/>
                  </a:cxn>
                  <a:cxn ang="0">
                    <a:pos x="6" y="26"/>
                  </a:cxn>
                  <a:cxn ang="0">
                    <a:pos x="10" y="38"/>
                  </a:cxn>
                  <a:cxn ang="0">
                    <a:pos x="14" y="48"/>
                  </a:cxn>
                  <a:cxn ang="0">
                    <a:pos x="20" y="58"/>
                  </a:cxn>
                  <a:cxn ang="0">
                    <a:pos x="36" y="76"/>
                  </a:cxn>
                  <a:cxn ang="0">
                    <a:pos x="54" y="92"/>
                  </a:cxn>
                  <a:cxn ang="0">
                    <a:pos x="62" y="102"/>
                  </a:cxn>
                  <a:cxn ang="0">
                    <a:pos x="70" y="110"/>
                  </a:cxn>
                  <a:cxn ang="0">
                    <a:pos x="74" y="108"/>
                  </a:cxn>
                  <a:cxn ang="0">
                    <a:pos x="76" y="106"/>
                  </a:cxn>
                  <a:cxn ang="0">
                    <a:pos x="78" y="102"/>
                  </a:cxn>
                  <a:cxn ang="0">
                    <a:pos x="78" y="96"/>
                  </a:cxn>
                  <a:cxn ang="0">
                    <a:pos x="76" y="90"/>
                  </a:cxn>
                  <a:cxn ang="0">
                    <a:pos x="70" y="80"/>
                  </a:cxn>
                  <a:cxn ang="0">
                    <a:pos x="66" y="72"/>
                  </a:cxn>
                  <a:cxn ang="0">
                    <a:pos x="64" y="68"/>
                  </a:cxn>
                  <a:cxn ang="0">
                    <a:pos x="62" y="64"/>
                  </a:cxn>
                  <a:cxn ang="0">
                    <a:pos x="62" y="42"/>
                  </a:cxn>
                  <a:cxn ang="0">
                    <a:pos x="62" y="34"/>
                  </a:cxn>
                  <a:cxn ang="0">
                    <a:pos x="58" y="26"/>
                  </a:cxn>
                  <a:cxn ang="0">
                    <a:pos x="46" y="12"/>
                  </a:cxn>
                </a:cxnLst>
                <a:rect l="0" t="0" r="r" b="b"/>
                <a:pathLst>
                  <a:path w="78" h="110">
                    <a:moveTo>
                      <a:pt x="46" y="12"/>
                    </a:moveTo>
                    <a:lnTo>
                      <a:pt x="36" y="12"/>
                    </a:lnTo>
                    <a:lnTo>
                      <a:pt x="34" y="18"/>
                    </a:lnTo>
                    <a:lnTo>
                      <a:pt x="32" y="20"/>
                    </a:lnTo>
                    <a:lnTo>
                      <a:pt x="28" y="20"/>
                    </a:lnTo>
                    <a:lnTo>
                      <a:pt x="24" y="20"/>
                    </a:lnTo>
                    <a:lnTo>
                      <a:pt x="22" y="18"/>
                    </a:lnTo>
                    <a:lnTo>
                      <a:pt x="16" y="10"/>
                    </a:lnTo>
                    <a:lnTo>
                      <a:pt x="10" y="4"/>
                    </a:lnTo>
                    <a:lnTo>
                      <a:pt x="6" y="0"/>
                    </a:lnTo>
                    <a:lnTo>
                      <a:pt x="0" y="0"/>
                    </a:lnTo>
                    <a:lnTo>
                      <a:pt x="4" y="8"/>
                    </a:lnTo>
                    <a:lnTo>
                      <a:pt x="4" y="14"/>
                    </a:lnTo>
                    <a:lnTo>
                      <a:pt x="6" y="26"/>
                    </a:lnTo>
                    <a:lnTo>
                      <a:pt x="10" y="38"/>
                    </a:lnTo>
                    <a:lnTo>
                      <a:pt x="14" y="48"/>
                    </a:lnTo>
                    <a:lnTo>
                      <a:pt x="20" y="58"/>
                    </a:lnTo>
                    <a:lnTo>
                      <a:pt x="36" y="76"/>
                    </a:lnTo>
                    <a:lnTo>
                      <a:pt x="54" y="92"/>
                    </a:lnTo>
                    <a:lnTo>
                      <a:pt x="62" y="102"/>
                    </a:lnTo>
                    <a:lnTo>
                      <a:pt x="70" y="110"/>
                    </a:lnTo>
                    <a:lnTo>
                      <a:pt x="74" y="108"/>
                    </a:lnTo>
                    <a:lnTo>
                      <a:pt x="76" y="106"/>
                    </a:lnTo>
                    <a:lnTo>
                      <a:pt x="78" y="102"/>
                    </a:lnTo>
                    <a:lnTo>
                      <a:pt x="78" y="96"/>
                    </a:lnTo>
                    <a:lnTo>
                      <a:pt x="76" y="90"/>
                    </a:lnTo>
                    <a:lnTo>
                      <a:pt x="70" y="80"/>
                    </a:lnTo>
                    <a:lnTo>
                      <a:pt x="66" y="72"/>
                    </a:lnTo>
                    <a:lnTo>
                      <a:pt x="64" y="68"/>
                    </a:lnTo>
                    <a:lnTo>
                      <a:pt x="62" y="64"/>
                    </a:lnTo>
                    <a:lnTo>
                      <a:pt x="62" y="42"/>
                    </a:lnTo>
                    <a:lnTo>
                      <a:pt x="62" y="34"/>
                    </a:lnTo>
                    <a:lnTo>
                      <a:pt x="58" y="26"/>
                    </a:lnTo>
                    <a:lnTo>
                      <a:pt x="46"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6" name="Freeform 234"/>
              <p:cNvSpPr>
                <a:spLocks/>
              </p:cNvSpPr>
              <p:nvPr/>
            </p:nvSpPr>
            <p:spPr bwMode="auto">
              <a:xfrm>
                <a:off x="7008520" y="3615180"/>
                <a:ext cx="258167" cy="194422"/>
              </a:xfrm>
              <a:custGeom>
                <a:avLst/>
                <a:gdLst/>
                <a:ahLst/>
                <a:cxnLst>
                  <a:cxn ang="0">
                    <a:pos x="72" y="68"/>
                  </a:cxn>
                  <a:cxn ang="0">
                    <a:pos x="72" y="64"/>
                  </a:cxn>
                  <a:cxn ang="0">
                    <a:pos x="76" y="62"/>
                  </a:cxn>
                  <a:cxn ang="0">
                    <a:pos x="80" y="60"/>
                  </a:cxn>
                  <a:cxn ang="0">
                    <a:pos x="74" y="52"/>
                  </a:cxn>
                  <a:cxn ang="0">
                    <a:pos x="82" y="46"/>
                  </a:cxn>
                  <a:cxn ang="0">
                    <a:pos x="92" y="44"/>
                  </a:cxn>
                  <a:cxn ang="0">
                    <a:pos x="98" y="30"/>
                  </a:cxn>
                  <a:cxn ang="0">
                    <a:pos x="114" y="6"/>
                  </a:cxn>
                  <a:cxn ang="0">
                    <a:pos x="122" y="0"/>
                  </a:cxn>
                  <a:cxn ang="0">
                    <a:pos x="130" y="10"/>
                  </a:cxn>
                  <a:cxn ang="0">
                    <a:pos x="134" y="22"/>
                  </a:cxn>
                  <a:cxn ang="0">
                    <a:pos x="148" y="28"/>
                  </a:cxn>
                  <a:cxn ang="0">
                    <a:pos x="162" y="32"/>
                  </a:cxn>
                  <a:cxn ang="0">
                    <a:pos x="160" y="38"/>
                  </a:cxn>
                  <a:cxn ang="0">
                    <a:pos x="150" y="40"/>
                  </a:cxn>
                  <a:cxn ang="0">
                    <a:pos x="142" y="42"/>
                  </a:cxn>
                  <a:cxn ang="0">
                    <a:pos x="148" y="48"/>
                  </a:cxn>
                  <a:cxn ang="0">
                    <a:pos x="142" y="52"/>
                  </a:cxn>
                  <a:cxn ang="0">
                    <a:pos x="130" y="66"/>
                  </a:cxn>
                  <a:cxn ang="0">
                    <a:pos x="114" y="62"/>
                  </a:cxn>
                  <a:cxn ang="0">
                    <a:pos x="100" y="62"/>
                  </a:cxn>
                  <a:cxn ang="0">
                    <a:pos x="88" y="70"/>
                  </a:cxn>
                  <a:cxn ang="0">
                    <a:pos x="80" y="88"/>
                  </a:cxn>
                  <a:cxn ang="0">
                    <a:pos x="74" y="112"/>
                  </a:cxn>
                  <a:cxn ang="0">
                    <a:pos x="68" y="116"/>
                  </a:cxn>
                  <a:cxn ang="0">
                    <a:pos x="60" y="112"/>
                  </a:cxn>
                  <a:cxn ang="0">
                    <a:pos x="52" y="106"/>
                  </a:cxn>
                  <a:cxn ang="0">
                    <a:pos x="44" y="108"/>
                  </a:cxn>
                  <a:cxn ang="0">
                    <a:pos x="30" y="118"/>
                  </a:cxn>
                  <a:cxn ang="0">
                    <a:pos x="22" y="122"/>
                  </a:cxn>
                  <a:cxn ang="0">
                    <a:pos x="8" y="118"/>
                  </a:cxn>
                  <a:cxn ang="0">
                    <a:pos x="0" y="112"/>
                  </a:cxn>
                  <a:cxn ang="0">
                    <a:pos x="0" y="100"/>
                  </a:cxn>
                  <a:cxn ang="0">
                    <a:pos x="0" y="102"/>
                  </a:cxn>
                  <a:cxn ang="0">
                    <a:pos x="8" y="108"/>
                  </a:cxn>
                  <a:cxn ang="0">
                    <a:pos x="22" y="98"/>
                  </a:cxn>
                  <a:cxn ang="0">
                    <a:pos x="32" y="84"/>
                  </a:cxn>
                  <a:cxn ang="0">
                    <a:pos x="50" y="78"/>
                  </a:cxn>
                  <a:cxn ang="0">
                    <a:pos x="58" y="72"/>
                  </a:cxn>
                  <a:cxn ang="0">
                    <a:pos x="62" y="64"/>
                  </a:cxn>
                </a:cxnLst>
                <a:rect l="0" t="0" r="r" b="b"/>
                <a:pathLst>
                  <a:path w="162" h="122">
                    <a:moveTo>
                      <a:pt x="62" y="64"/>
                    </a:moveTo>
                    <a:lnTo>
                      <a:pt x="72" y="68"/>
                    </a:lnTo>
                    <a:lnTo>
                      <a:pt x="74" y="66"/>
                    </a:lnTo>
                    <a:lnTo>
                      <a:pt x="72" y="64"/>
                    </a:lnTo>
                    <a:lnTo>
                      <a:pt x="72" y="60"/>
                    </a:lnTo>
                    <a:lnTo>
                      <a:pt x="76" y="62"/>
                    </a:lnTo>
                    <a:lnTo>
                      <a:pt x="80" y="64"/>
                    </a:lnTo>
                    <a:lnTo>
                      <a:pt x="80" y="60"/>
                    </a:lnTo>
                    <a:lnTo>
                      <a:pt x="76" y="56"/>
                    </a:lnTo>
                    <a:lnTo>
                      <a:pt x="74" y="52"/>
                    </a:lnTo>
                    <a:lnTo>
                      <a:pt x="72" y="52"/>
                    </a:lnTo>
                    <a:lnTo>
                      <a:pt x="82" y="46"/>
                    </a:lnTo>
                    <a:lnTo>
                      <a:pt x="86" y="44"/>
                    </a:lnTo>
                    <a:lnTo>
                      <a:pt x="92" y="44"/>
                    </a:lnTo>
                    <a:lnTo>
                      <a:pt x="94" y="40"/>
                    </a:lnTo>
                    <a:lnTo>
                      <a:pt x="98" y="30"/>
                    </a:lnTo>
                    <a:lnTo>
                      <a:pt x="104" y="18"/>
                    </a:lnTo>
                    <a:lnTo>
                      <a:pt x="114" y="6"/>
                    </a:lnTo>
                    <a:lnTo>
                      <a:pt x="118" y="2"/>
                    </a:lnTo>
                    <a:lnTo>
                      <a:pt x="122" y="0"/>
                    </a:lnTo>
                    <a:lnTo>
                      <a:pt x="126" y="4"/>
                    </a:lnTo>
                    <a:lnTo>
                      <a:pt x="130" y="10"/>
                    </a:lnTo>
                    <a:lnTo>
                      <a:pt x="132" y="16"/>
                    </a:lnTo>
                    <a:lnTo>
                      <a:pt x="134" y="22"/>
                    </a:lnTo>
                    <a:lnTo>
                      <a:pt x="142" y="24"/>
                    </a:lnTo>
                    <a:lnTo>
                      <a:pt x="148" y="28"/>
                    </a:lnTo>
                    <a:lnTo>
                      <a:pt x="154" y="30"/>
                    </a:lnTo>
                    <a:lnTo>
                      <a:pt x="162" y="32"/>
                    </a:lnTo>
                    <a:lnTo>
                      <a:pt x="162" y="36"/>
                    </a:lnTo>
                    <a:lnTo>
                      <a:pt x="160" y="38"/>
                    </a:lnTo>
                    <a:lnTo>
                      <a:pt x="158" y="40"/>
                    </a:lnTo>
                    <a:lnTo>
                      <a:pt x="150" y="40"/>
                    </a:lnTo>
                    <a:lnTo>
                      <a:pt x="144" y="40"/>
                    </a:lnTo>
                    <a:lnTo>
                      <a:pt x="142" y="42"/>
                    </a:lnTo>
                    <a:lnTo>
                      <a:pt x="140" y="44"/>
                    </a:lnTo>
                    <a:lnTo>
                      <a:pt x="148" y="48"/>
                    </a:lnTo>
                    <a:lnTo>
                      <a:pt x="148" y="50"/>
                    </a:lnTo>
                    <a:lnTo>
                      <a:pt x="142" y="52"/>
                    </a:lnTo>
                    <a:lnTo>
                      <a:pt x="134" y="58"/>
                    </a:lnTo>
                    <a:lnTo>
                      <a:pt x="130" y="66"/>
                    </a:lnTo>
                    <a:lnTo>
                      <a:pt x="120" y="64"/>
                    </a:lnTo>
                    <a:lnTo>
                      <a:pt x="114" y="62"/>
                    </a:lnTo>
                    <a:lnTo>
                      <a:pt x="108" y="62"/>
                    </a:lnTo>
                    <a:lnTo>
                      <a:pt x="100" y="62"/>
                    </a:lnTo>
                    <a:lnTo>
                      <a:pt x="94" y="66"/>
                    </a:lnTo>
                    <a:lnTo>
                      <a:pt x="88" y="70"/>
                    </a:lnTo>
                    <a:lnTo>
                      <a:pt x="84" y="76"/>
                    </a:lnTo>
                    <a:lnTo>
                      <a:pt x="80" y="88"/>
                    </a:lnTo>
                    <a:lnTo>
                      <a:pt x="74" y="104"/>
                    </a:lnTo>
                    <a:lnTo>
                      <a:pt x="74" y="112"/>
                    </a:lnTo>
                    <a:lnTo>
                      <a:pt x="72" y="116"/>
                    </a:lnTo>
                    <a:lnTo>
                      <a:pt x="68" y="116"/>
                    </a:lnTo>
                    <a:lnTo>
                      <a:pt x="64" y="114"/>
                    </a:lnTo>
                    <a:lnTo>
                      <a:pt x="60" y="112"/>
                    </a:lnTo>
                    <a:lnTo>
                      <a:pt x="56" y="108"/>
                    </a:lnTo>
                    <a:lnTo>
                      <a:pt x="52" y="106"/>
                    </a:lnTo>
                    <a:lnTo>
                      <a:pt x="48" y="106"/>
                    </a:lnTo>
                    <a:lnTo>
                      <a:pt x="44" y="108"/>
                    </a:lnTo>
                    <a:lnTo>
                      <a:pt x="38" y="114"/>
                    </a:lnTo>
                    <a:lnTo>
                      <a:pt x="30" y="118"/>
                    </a:lnTo>
                    <a:lnTo>
                      <a:pt x="28" y="120"/>
                    </a:lnTo>
                    <a:lnTo>
                      <a:pt x="22" y="122"/>
                    </a:lnTo>
                    <a:lnTo>
                      <a:pt x="14" y="120"/>
                    </a:lnTo>
                    <a:lnTo>
                      <a:pt x="8" y="118"/>
                    </a:lnTo>
                    <a:lnTo>
                      <a:pt x="2" y="114"/>
                    </a:lnTo>
                    <a:lnTo>
                      <a:pt x="0" y="112"/>
                    </a:lnTo>
                    <a:lnTo>
                      <a:pt x="0" y="110"/>
                    </a:lnTo>
                    <a:lnTo>
                      <a:pt x="0" y="100"/>
                    </a:lnTo>
                    <a:lnTo>
                      <a:pt x="0" y="98"/>
                    </a:lnTo>
                    <a:lnTo>
                      <a:pt x="0" y="102"/>
                    </a:lnTo>
                    <a:lnTo>
                      <a:pt x="2" y="104"/>
                    </a:lnTo>
                    <a:lnTo>
                      <a:pt x="8" y="108"/>
                    </a:lnTo>
                    <a:lnTo>
                      <a:pt x="22" y="108"/>
                    </a:lnTo>
                    <a:lnTo>
                      <a:pt x="22" y="98"/>
                    </a:lnTo>
                    <a:lnTo>
                      <a:pt x="28" y="88"/>
                    </a:lnTo>
                    <a:lnTo>
                      <a:pt x="32" y="84"/>
                    </a:lnTo>
                    <a:lnTo>
                      <a:pt x="36" y="82"/>
                    </a:lnTo>
                    <a:lnTo>
                      <a:pt x="50" y="78"/>
                    </a:lnTo>
                    <a:lnTo>
                      <a:pt x="54" y="76"/>
                    </a:lnTo>
                    <a:lnTo>
                      <a:pt x="58" y="72"/>
                    </a:lnTo>
                    <a:lnTo>
                      <a:pt x="64" y="62"/>
                    </a:lnTo>
                    <a:lnTo>
                      <a:pt x="62" y="6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7" name="Freeform 235"/>
              <p:cNvSpPr>
                <a:spLocks/>
              </p:cNvSpPr>
              <p:nvPr/>
            </p:nvSpPr>
            <p:spPr bwMode="auto">
              <a:xfrm>
                <a:off x="6469876" y="2945859"/>
                <a:ext cx="229482" cy="545019"/>
              </a:xfrm>
              <a:custGeom>
                <a:avLst/>
                <a:gdLst/>
                <a:ahLst/>
                <a:cxnLst>
                  <a:cxn ang="0">
                    <a:pos x="2" y="150"/>
                  </a:cxn>
                  <a:cxn ang="0">
                    <a:pos x="32" y="178"/>
                  </a:cxn>
                  <a:cxn ang="0">
                    <a:pos x="46" y="194"/>
                  </a:cxn>
                  <a:cxn ang="0">
                    <a:pos x="52" y="212"/>
                  </a:cxn>
                  <a:cxn ang="0">
                    <a:pos x="50" y="228"/>
                  </a:cxn>
                  <a:cxn ang="0">
                    <a:pos x="48" y="240"/>
                  </a:cxn>
                  <a:cxn ang="0">
                    <a:pos x="52" y="242"/>
                  </a:cxn>
                  <a:cxn ang="0">
                    <a:pos x="64" y="246"/>
                  </a:cxn>
                  <a:cxn ang="0">
                    <a:pos x="72" y="246"/>
                  </a:cxn>
                  <a:cxn ang="0">
                    <a:pos x="86" y="240"/>
                  </a:cxn>
                  <a:cxn ang="0">
                    <a:pos x="92" y="222"/>
                  </a:cxn>
                  <a:cxn ang="0">
                    <a:pos x="104" y="236"/>
                  </a:cxn>
                  <a:cxn ang="0">
                    <a:pos x="114" y="270"/>
                  </a:cxn>
                  <a:cxn ang="0">
                    <a:pos x="128" y="296"/>
                  </a:cxn>
                  <a:cxn ang="0">
                    <a:pos x="132" y="308"/>
                  </a:cxn>
                  <a:cxn ang="0">
                    <a:pos x="134" y="334"/>
                  </a:cxn>
                  <a:cxn ang="0">
                    <a:pos x="138" y="342"/>
                  </a:cxn>
                  <a:cxn ang="0">
                    <a:pos x="144" y="330"/>
                  </a:cxn>
                  <a:cxn ang="0">
                    <a:pos x="144" y="314"/>
                  </a:cxn>
                  <a:cxn ang="0">
                    <a:pos x="134" y="290"/>
                  </a:cxn>
                  <a:cxn ang="0">
                    <a:pos x="116" y="270"/>
                  </a:cxn>
                  <a:cxn ang="0">
                    <a:pos x="120" y="258"/>
                  </a:cxn>
                  <a:cxn ang="0">
                    <a:pos x="122" y="244"/>
                  </a:cxn>
                  <a:cxn ang="0">
                    <a:pos x="118" y="230"/>
                  </a:cxn>
                  <a:cxn ang="0">
                    <a:pos x="102" y="210"/>
                  </a:cxn>
                  <a:cxn ang="0">
                    <a:pos x="98" y="194"/>
                  </a:cxn>
                  <a:cxn ang="0">
                    <a:pos x="104" y="178"/>
                  </a:cxn>
                  <a:cxn ang="0">
                    <a:pos x="116" y="168"/>
                  </a:cxn>
                  <a:cxn ang="0">
                    <a:pos x="136" y="154"/>
                  </a:cxn>
                  <a:cxn ang="0">
                    <a:pos x="142" y="144"/>
                  </a:cxn>
                  <a:cxn ang="0">
                    <a:pos x="142" y="138"/>
                  </a:cxn>
                  <a:cxn ang="0">
                    <a:pos x="130" y="132"/>
                  </a:cxn>
                  <a:cxn ang="0">
                    <a:pos x="116" y="124"/>
                  </a:cxn>
                  <a:cxn ang="0">
                    <a:pos x="118" y="110"/>
                  </a:cxn>
                  <a:cxn ang="0">
                    <a:pos x="112" y="104"/>
                  </a:cxn>
                  <a:cxn ang="0">
                    <a:pos x="106" y="98"/>
                  </a:cxn>
                  <a:cxn ang="0">
                    <a:pos x="102" y="88"/>
                  </a:cxn>
                  <a:cxn ang="0">
                    <a:pos x="92" y="88"/>
                  </a:cxn>
                  <a:cxn ang="0">
                    <a:pos x="84" y="82"/>
                  </a:cxn>
                  <a:cxn ang="0">
                    <a:pos x="82" y="68"/>
                  </a:cxn>
                  <a:cxn ang="0">
                    <a:pos x="88" y="56"/>
                  </a:cxn>
                  <a:cxn ang="0">
                    <a:pos x="94" y="52"/>
                  </a:cxn>
                  <a:cxn ang="0">
                    <a:pos x="92" y="30"/>
                  </a:cxn>
                  <a:cxn ang="0">
                    <a:pos x="86" y="16"/>
                  </a:cxn>
                  <a:cxn ang="0">
                    <a:pos x="78" y="14"/>
                  </a:cxn>
                  <a:cxn ang="0">
                    <a:pos x="74" y="4"/>
                  </a:cxn>
                  <a:cxn ang="0">
                    <a:pos x="68" y="0"/>
                  </a:cxn>
                  <a:cxn ang="0">
                    <a:pos x="60" y="8"/>
                  </a:cxn>
                  <a:cxn ang="0">
                    <a:pos x="62" y="22"/>
                  </a:cxn>
                  <a:cxn ang="0">
                    <a:pos x="48" y="24"/>
                  </a:cxn>
                  <a:cxn ang="0">
                    <a:pos x="34" y="36"/>
                  </a:cxn>
                  <a:cxn ang="0">
                    <a:pos x="34" y="44"/>
                  </a:cxn>
                  <a:cxn ang="0">
                    <a:pos x="28" y="64"/>
                  </a:cxn>
                  <a:cxn ang="0">
                    <a:pos x="30" y="68"/>
                  </a:cxn>
                  <a:cxn ang="0">
                    <a:pos x="34" y="70"/>
                  </a:cxn>
                  <a:cxn ang="0">
                    <a:pos x="28" y="80"/>
                  </a:cxn>
                  <a:cxn ang="0">
                    <a:pos x="20" y="90"/>
                  </a:cxn>
                  <a:cxn ang="0">
                    <a:pos x="14" y="92"/>
                  </a:cxn>
                  <a:cxn ang="0">
                    <a:pos x="14" y="100"/>
                  </a:cxn>
                  <a:cxn ang="0">
                    <a:pos x="12" y="118"/>
                  </a:cxn>
                  <a:cxn ang="0">
                    <a:pos x="6" y="128"/>
                  </a:cxn>
                  <a:cxn ang="0">
                    <a:pos x="2" y="140"/>
                  </a:cxn>
                </a:cxnLst>
                <a:rect l="0" t="0" r="r" b="b"/>
                <a:pathLst>
                  <a:path w="144" h="342">
                    <a:moveTo>
                      <a:pt x="0" y="146"/>
                    </a:moveTo>
                    <a:lnTo>
                      <a:pt x="2" y="150"/>
                    </a:lnTo>
                    <a:lnTo>
                      <a:pt x="16" y="164"/>
                    </a:lnTo>
                    <a:lnTo>
                      <a:pt x="32" y="178"/>
                    </a:lnTo>
                    <a:lnTo>
                      <a:pt x="40" y="186"/>
                    </a:lnTo>
                    <a:lnTo>
                      <a:pt x="46" y="194"/>
                    </a:lnTo>
                    <a:lnTo>
                      <a:pt x="50" y="204"/>
                    </a:lnTo>
                    <a:lnTo>
                      <a:pt x="52" y="212"/>
                    </a:lnTo>
                    <a:lnTo>
                      <a:pt x="52" y="220"/>
                    </a:lnTo>
                    <a:lnTo>
                      <a:pt x="50" y="228"/>
                    </a:lnTo>
                    <a:lnTo>
                      <a:pt x="48" y="234"/>
                    </a:lnTo>
                    <a:lnTo>
                      <a:pt x="48" y="240"/>
                    </a:lnTo>
                    <a:lnTo>
                      <a:pt x="48" y="242"/>
                    </a:lnTo>
                    <a:lnTo>
                      <a:pt x="52" y="242"/>
                    </a:lnTo>
                    <a:lnTo>
                      <a:pt x="62" y="240"/>
                    </a:lnTo>
                    <a:lnTo>
                      <a:pt x="64" y="246"/>
                    </a:lnTo>
                    <a:lnTo>
                      <a:pt x="68" y="246"/>
                    </a:lnTo>
                    <a:lnTo>
                      <a:pt x="72" y="246"/>
                    </a:lnTo>
                    <a:lnTo>
                      <a:pt x="78" y="244"/>
                    </a:lnTo>
                    <a:lnTo>
                      <a:pt x="86" y="240"/>
                    </a:lnTo>
                    <a:lnTo>
                      <a:pt x="90" y="232"/>
                    </a:lnTo>
                    <a:lnTo>
                      <a:pt x="92" y="222"/>
                    </a:lnTo>
                    <a:lnTo>
                      <a:pt x="98" y="228"/>
                    </a:lnTo>
                    <a:lnTo>
                      <a:pt x="104" y="236"/>
                    </a:lnTo>
                    <a:lnTo>
                      <a:pt x="110" y="252"/>
                    </a:lnTo>
                    <a:lnTo>
                      <a:pt x="114" y="270"/>
                    </a:lnTo>
                    <a:lnTo>
                      <a:pt x="120" y="288"/>
                    </a:lnTo>
                    <a:lnTo>
                      <a:pt x="128" y="296"/>
                    </a:lnTo>
                    <a:lnTo>
                      <a:pt x="132" y="302"/>
                    </a:lnTo>
                    <a:lnTo>
                      <a:pt x="132" y="308"/>
                    </a:lnTo>
                    <a:lnTo>
                      <a:pt x="134" y="326"/>
                    </a:lnTo>
                    <a:lnTo>
                      <a:pt x="134" y="334"/>
                    </a:lnTo>
                    <a:lnTo>
                      <a:pt x="132" y="342"/>
                    </a:lnTo>
                    <a:lnTo>
                      <a:pt x="138" y="342"/>
                    </a:lnTo>
                    <a:lnTo>
                      <a:pt x="142" y="336"/>
                    </a:lnTo>
                    <a:lnTo>
                      <a:pt x="144" y="330"/>
                    </a:lnTo>
                    <a:lnTo>
                      <a:pt x="144" y="324"/>
                    </a:lnTo>
                    <a:lnTo>
                      <a:pt x="144" y="314"/>
                    </a:lnTo>
                    <a:lnTo>
                      <a:pt x="140" y="300"/>
                    </a:lnTo>
                    <a:lnTo>
                      <a:pt x="134" y="290"/>
                    </a:lnTo>
                    <a:lnTo>
                      <a:pt x="130" y="282"/>
                    </a:lnTo>
                    <a:lnTo>
                      <a:pt x="116" y="270"/>
                    </a:lnTo>
                    <a:lnTo>
                      <a:pt x="118" y="264"/>
                    </a:lnTo>
                    <a:lnTo>
                      <a:pt x="120" y="258"/>
                    </a:lnTo>
                    <a:lnTo>
                      <a:pt x="122" y="252"/>
                    </a:lnTo>
                    <a:lnTo>
                      <a:pt x="122" y="244"/>
                    </a:lnTo>
                    <a:lnTo>
                      <a:pt x="122" y="236"/>
                    </a:lnTo>
                    <a:lnTo>
                      <a:pt x="118" y="230"/>
                    </a:lnTo>
                    <a:lnTo>
                      <a:pt x="110" y="220"/>
                    </a:lnTo>
                    <a:lnTo>
                      <a:pt x="102" y="210"/>
                    </a:lnTo>
                    <a:lnTo>
                      <a:pt x="100" y="204"/>
                    </a:lnTo>
                    <a:lnTo>
                      <a:pt x="98" y="194"/>
                    </a:lnTo>
                    <a:lnTo>
                      <a:pt x="100" y="186"/>
                    </a:lnTo>
                    <a:lnTo>
                      <a:pt x="104" y="178"/>
                    </a:lnTo>
                    <a:lnTo>
                      <a:pt x="108" y="172"/>
                    </a:lnTo>
                    <a:lnTo>
                      <a:pt x="116" y="168"/>
                    </a:lnTo>
                    <a:lnTo>
                      <a:pt x="130" y="160"/>
                    </a:lnTo>
                    <a:lnTo>
                      <a:pt x="136" y="154"/>
                    </a:lnTo>
                    <a:lnTo>
                      <a:pt x="140" y="150"/>
                    </a:lnTo>
                    <a:lnTo>
                      <a:pt x="142" y="144"/>
                    </a:lnTo>
                    <a:lnTo>
                      <a:pt x="144" y="140"/>
                    </a:lnTo>
                    <a:lnTo>
                      <a:pt x="142" y="138"/>
                    </a:lnTo>
                    <a:lnTo>
                      <a:pt x="136" y="136"/>
                    </a:lnTo>
                    <a:lnTo>
                      <a:pt x="130" y="132"/>
                    </a:lnTo>
                    <a:lnTo>
                      <a:pt x="124" y="128"/>
                    </a:lnTo>
                    <a:lnTo>
                      <a:pt x="116" y="124"/>
                    </a:lnTo>
                    <a:lnTo>
                      <a:pt x="118" y="114"/>
                    </a:lnTo>
                    <a:lnTo>
                      <a:pt x="118" y="110"/>
                    </a:lnTo>
                    <a:lnTo>
                      <a:pt x="116" y="106"/>
                    </a:lnTo>
                    <a:lnTo>
                      <a:pt x="112" y="104"/>
                    </a:lnTo>
                    <a:lnTo>
                      <a:pt x="108" y="102"/>
                    </a:lnTo>
                    <a:lnTo>
                      <a:pt x="106" y="98"/>
                    </a:lnTo>
                    <a:lnTo>
                      <a:pt x="104" y="90"/>
                    </a:lnTo>
                    <a:lnTo>
                      <a:pt x="102" y="88"/>
                    </a:lnTo>
                    <a:lnTo>
                      <a:pt x="98" y="88"/>
                    </a:lnTo>
                    <a:lnTo>
                      <a:pt x="92" y="88"/>
                    </a:lnTo>
                    <a:lnTo>
                      <a:pt x="86" y="86"/>
                    </a:lnTo>
                    <a:lnTo>
                      <a:pt x="84" y="82"/>
                    </a:lnTo>
                    <a:lnTo>
                      <a:pt x="82" y="74"/>
                    </a:lnTo>
                    <a:lnTo>
                      <a:pt x="82" y="68"/>
                    </a:lnTo>
                    <a:lnTo>
                      <a:pt x="84" y="62"/>
                    </a:lnTo>
                    <a:lnTo>
                      <a:pt x="88" y="56"/>
                    </a:lnTo>
                    <a:lnTo>
                      <a:pt x="96" y="54"/>
                    </a:lnTo>
                    <a:lnTo>
                      <a:pt x="94" y="52"/>
                    </a:lnTo>
                    <a:lnTo>
                      <a:pt x="96" y="48"/>
                    </a:lnTo>
                    <a:lnTo>
                      <a:pt x="92" y="30"/>
                    </a:lnTo>
                    <a:lnTo>
                      <a:pt x="88" y="20"/>
                    </a:lnTo>
                    <a:lnTo>
                      <a:pt x="86" y="16"/>
                    </a:lnTo>
                    <a:lnTo>
                      <a:pt x="82" y="16"/>
                    </a:lnTo>
                    <a:lnTo>
                      <a:pt x="78" y="14"/>
                    </a:lnTo>
                    <a:lnTo>
                      <a:pt x="78" y="12"/>
                    </a:lnTo>
                    <a:lnTo>
                      <a:pt x="74" y="4"/>
                    </a:lnTo>
                    <a:lnTo>
                      <a:pt x="72" y="2"/>
                    </a:lnTo>
                    <a:lnTo>
                      <a:pt x="68" y="0"/>
                    </a:lnTo>
                    <a:lnTo>
                      <a:pt x="62" y="0"/>
                    </a:lnTo>
                    <a:lnTo>
                      <a:pt x="60" y="8"/>
                    </a:lnTo>
                    <a:lnTo>
                      <a:pt x="58" y="16"/>
                    </a:lnTo>
                    <a:lnTo>
                      <a:pt x="62" y="22"/>
                    </a:lnTo>
                    <a:lnTo>
                      <a:pt x="54" y="22"/>
                    </a:lnTo>
                    <a:lnTo>
                      <a:pt x="48" y="24"/>
                    </a:lnTo>
                    <a:lnTo>
                      <a:pt x="40" y="30"/>
                    </a:lnTo>
                    <a:lnTo>
                      <a:pt x="34" y="36"/>
                    </a:lnTo>
                    <a:lnTo>
                      <a:pt x="32" y="40"/>
                    </a:lnTo>
                    <a:lnTo>
                      <a:pt x="34" y="44"/>
                    </a:lnTo>
                    <a:lnTo>
                      <a:pt x="36" y="46"/>
                    </a:lnTo>
                    <a:lnTo>
                      <a:pt x="28" y="64"/>
                    </a:lnTo>
                    <a:lnTo>
                      <a:pt x="28" y="66"/>
                    </a:lnTo>
                    <a:lnTo>
                      <a:pt x="30" y="68"/>
                    </a:lnTo>
                    <a:lnTo>
                      <a:pt x="32" y="68"/>
                    </a:lnTo>
                    <a:lnTo>
                      <a:pt x="34" y="70"/>
                    </a:lnTo>
                    <a:lnTo>
                      <a:pt x="32" y="76"/>
                    </a:lnTo>
                    <a:lnTo>
                      <a:pt x="28" y="80"/>
                    </a:lnTo>
                    <a:lnTo>
                      <a:pt x="22" y="90"/>
                    </a:lnTo>
                    <a:lnTo>
                      <a:pt x="20" y="90"/>
                    </a:lnTo>
                    <a:lnTo>
                      <a:pt x="18" y="88"/>
                    </a:lnTo>
                    <a:lnTo>
                      <a:pt x="14" y="92"/>
                    </a:lnTo>
                    <a:lnTo>
                      <a:pt x="12" y="92"/>
                    </a:lnTo>
                    <a:lnTo>
                      <a:pt x="14" y="100"/>
                    </a:lnTo>
                    <a:lnTo>
                      <a:pt x="14" y="108"/>
                    </a:lnTo>
                    <a:lnTo>
                      <a:pt x="12" y="118"/>
                    </a:lnTo>
                    <a:lnTo>
                      <a:pt x="12" y="126"/>
                    </a:lnTo>
                    <a:lnTo>
                      <a:pt x="6" y="128"/>
                    </a:lnTo>
                    <a:lnTo>
                      <a:pt x="4" y="134"/>
                    </a:lnTo>
                    <a:lnTo>
                      <a:pt x="2" y="140"/>
                    </a:lnTo>
                    <a:lnTo>
                      <a:pt x="0" y="14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8" name="Freeform 236"/>
              <p:cNvSpPr>
                <a:spLocks/>
              </p:cNvSpPr>
              <p:nvPr/>
            </p:nvSpPr>
            <p:spPr bwMode="auto">
              <a:xfrm>
                <a:off x="7445173" y="2767373"/>
                <a:ext cx="57370" cy="44621"/>
              </a:xfrm>
              <a:custGeom>
                <a:avLst/>
                <a:gdLst/>
                <a:ahLst/>
                <a:cxnLst>
                  <a:cxn ang="0">
                    <a:pos x="16" y="6"/>
                  </a:cxn>
                  <a:cxn ang="0">
                    <a:pos x="18" y="4"/>
                  </a:cxn>
                  <a:cxn ang="0">
                    <a:pos x="16" y="0"/>
                  </a:cxn>
                  <a:cxn ang="0">
                    <a:pos x="24" y="0"/>
                  </a:cxn>
                  <a:cxn ang="0">
                    <a:pos x="28" y="2"/>
                  </a:cxn>
                  <a:cxn ang="0">
                    <a:pos x="36" y="10"/>
                  </a:cxn>
                  <a:cxn ang="0">
                    <a:pos x="32" y="14"/>
                  </a:cxn>
                  <a:cxn ang="0">
                    <a:pos x="26" y="16"/>
                  </a:cxn>
                  <a:cxn ang="0">
                    <a:pos x="16" y="18"/>
                  </a:cxn>
                  <a:cxn ang="0">
                    <a:pos x="16" y="26"/>
                  </a:cxn>
                  <a:cxn ang="0">
                    <a:pos x="14" y="28"/>
                  </a:cxn>
                  <a:cxn ang="0">
                    <a:pos x="12" y="28"/>
                  </a:cxn>
                  <a:cxn ang="0">
                    <a:pos x="8" y="26"/>
                  </a:cxn>
                  <a:cxn ang="0">
                    <a:pos x="4" y="22"/>
                  </a:cxn>
                  <a:cxn ang="0">
                    <a:pos x="0" y="16"/>
                  </a:cxn>
                  <a:cxn ang="0">
                    <a:pos x="0" y="10"/>
                  </a:cxn>
                  <a:cxn ang="0">
                    <a:pos x="2" y="8"/>
                  </a:cxn>
                  <a:cxn ang="0">
                    <a:pos x="4" y="6"/>
                  </a:cxn>
                  <a:cxn ang="0">
                    <a:pos x="10" y="6"/>
                  </a:cxn>
                  <a:cxn ang="0">
                    <a:pos x="16" y="6"/>
                  </a:cxn>
                </a:cxnLst>
                <a:rect l="0" t="0" r="r" b="b"/>
                <a:pathLst>
                  <a:path w="36" h="28">
                    <a:moveTo>
                      <a:pt x="16" y="6"/>
                    </a:moveTo>
                    <a:lnTo>
                      <a:pt x="18" y="4"/>
                    </a:lnTo>
                    <a:lnTo>
                      <a:pt x="16" y="0"/>
                    </a:lnTo>
                    <a:lnTo>
                      <a:pt x="24" y="0"/>
                    </a:lnTo>
                    <a:lnTo>
                      <a:pt x="28" y="2"/>
                    </a:lnTo>
                    <a:lnTo>
                      <a:pt x="36" y="10"/>
                    </a:lnTo>
                    <a:lnTo>
                      <a:pt x="32" y="14"/>
                    </a:lnTo>
                    <a:lnTo>
                      <a:pt x="26" y="16"/>
                    </a:lnTo>
                    <a:lnTo>
                      <a:pt x="16" y="18"/>
                    </a:lnTo>
                    <a:lnTo>
                      <a:pt x="16" y="26"/>
                    </a:lnTo>
                    <a:lnTo>
                      <a:pt x="14" y="28"/>
                    </a:lnTo>
                    <a:lnTo>
                      <a:pt x="12" y="28"/>
                    </a:lnTo>
                    <a:lnTo>
                      <a:pt x="8" y="26"/>
                    </a:lnTo>
                    <a:lnTo>
                      <a:pt x="4" y="22"/>
                    </a:lnTo>
                    <a:lnTo>
                      <a:pt x="0" y="16"/>
                    </a:lnTo>
                    <a:lnTo>
                      <a:pt x="0" y="10"/>
                    </a:lnTo>
                    <a:lnTo>
                      <a:pt x="2" y="8"/>
                    </a:lnTo>
                    <a:lnTo>
                      <a:pt x="4" y="6"/>
                    </a:lnTo>
                    <a:lnTo>
                      <a:pt x="10" y="6"/>
                    </a:lnTo>
                    <a:lnTo>
                      <a:pt x="16"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79" name="Freeform 237"/>
              <p:cNvSpPr>
                <a:spLocks/>
              </p:cNvSpPr>
              <p:nvPr/>
            </p:nvSpPr>
            <p:spPr bwMode="auto">
              <a:xfrm>
                <a:off x="7378241" y="2780122"/>
                <a:ext cx="66932" cy="86056"/>
              </a:xfrm>
              <a:custGeom>
                <a:avLst/>
                <a:gdLst/>
                <a:ahLst/>
                <a:cxnLst>
                  <a:cxn ang="0">
                    <a:pos x="12" y="24"/>
                  </a:cxn>
                  <a:cxn ang="0">
                    <a:pos x="4" y="20"/>
                  </a:cxn>
                  <a:cxn ang="0">
                    <a:pos x="2" y="16"/>
                  </a:cxn>
                  <a:cxn ang="0">
                    <a:pos x="0" y="12"/>
                  </a:cxn>
                  <a:cxn ang="0">
                    <a:pos x="2" y="8"/>
                  </a:cxn>
                  <a:cxn ang="0">
                    <a:pos x="6" y="4"/>
                  </a:cxn>
                  <a:cxn ang="0">
                    <a:pos x="14" y="0"/>
                  </a:cxn>
                  <a:cxn ang="0">
                    <a:pos x="18" y="4"/>
                  </a:cxn>
                  <a:cxn ang="0">
                    <a:pos x="20" y="6"/>
                  </a:cxn>
                  <a:cxn ang="0">
                    <a:pos x="30" y="6"/>
                  </a:cxn>
                  <a:cxn ang="0">
                    <a:pos x="32" y="12"/>
                  </a:cxn>
                  <a:cxn ang="0">
                    <a:pos x="34" y="16"/>
                  </a:cxn>
                  <a:cxn ang="0">
                    <a:pos x="42" y="22"/>
                  </a:cxn>
                  <a:cxn ang="0">
                    <a:pos x="38" y="26"/>
                  </a:cxn>
                  <a:cxn ang="0">
                    <a:pos x="36" y="30"/>
                  </a:cxn>
                  <a:cxn ang="0">
                    <a:pos x="38" y="34"/>
                  </a:cxn>
                  <a:cxn ang="0">
                    <a:pos x="40" y="38"/>
                  </a:cxn>
                  <a:cxn ang="0">
                    <a:pos x="40" y="42"/>
                  </a:cxn>
                  <a:cxn ang="0">
                    <a:pos x="42" y="44"/>
                  </a:cxn>
                  <a:cxn ang="0">
                    <a:pos x="40" y="50"/>
                  </a:cxn>
                  <a:cxn ang="0">
                    <a:pos x="40" y="54"/>
                  </a:cxn>
                  <a:cxn ang="0">
                    <a:pos x="34" y="52"/>
                  </a:cxn>
                  <a:cxn ang="0">
                    <a:pos x="26" y="48"/>
                  </a:cxn>
                  <a:cxn ang="0">
                    <a:pos x="20" y="44"/>
                  </a:cxn>
                  <a:cxn ang="0">
                    <a:pos x="18" y="38"/>
                  </a:cxn>
                  <a:cxn ang="0">
                    <a:pos x="18" y="32"/>
                  </a:cxn>
                  <a:cxn ang="0">
                    <a:pos x="12" y="24"/>
                  </a:cxn>
                </a:cxnLst>
                <a:rect l="0" t="0" r="r" b="b"/>
                <a:pathLst>
                  <a:path w="42" h="54">
                    <a:moveTo>
                      <a:pt x="12" y="24"/>
                    </a:moveTo>
                    <a:lnTo>
                      <a:pt x="4" y="20"/>
                    </a:lnTo>
                    <a:lnTo>
                      <a:pt x="2" y="16"/>
                    </a:lnTo>
                    <a:lnTo>
                      <a:pt x="0" y="12"/>
                    </a:lnTo>
                    <a:lnTo>
                      <a:pt x="2" y="8"/>
                    </a:lnTo>
                    <a:lnTo>
                      <a:pt x="6" y="4"/>
                    </a:lnTo>
                    <a:lnTo>
                      <a:pt x="14" y="0"/>
                    </a:lnTo>
                    <a:lnTo>
                      <a:pt x="18" y="4"/>
                    </a:lnTo>
                    <a:lnTo>
                      <a:pt x="20" y="6"/>
                    </a:lnTo>
                    <a:lnTo>
                      <a:pt x="30" y="6"/>
                    </a:lnTo>
                    <a:lnTo>
                      <a:pt x="32" y="12"/>
                    </a:lnTo>
                    <a:lnTo>
                      <a:pt x="34" y="16"/>
                    </a:lnTo>
                    <a:lnTo>
                      <a:pt x="42" y="22"/>
                    </a:lnTo>
                    <a:lnTo>
                      <a:pt x="38" y="26"/>
                    </a:lnTo>
                    <a:lnTo>
                      <a:pt x="36" y="30"/>
                    </a:lnTo>
                    <a:lnTo>
                      <a:pt x="38" y="34"/>
                    </a:lnTo>
                    <a:lnTo>
                      <a:pt x="40" y="38"/>
                    </a:lnTo>
                    <a:lnTo>
                      <a:pt x="40" y="42"/>
                    </a:lnTo>
                    <a:lnTo>
                      <a:pt x="42" y="44"/>
                    </a:lnTo>
                    <a:lnTo>
                      <a:pt x="40" y="50"/>
                    </a:lnTo>
                    <a:lnTo>
                      <a:pt x="40" y="54"/>
                    </a:lnTo>
                    <a:lnTo>
                      <a:pt x="34" y="52"/>
                    </a:lnTo>
                    <a:lnTo>
                      <a:pt x="26" y="48"/>
                    </a:lnTo>
                    <a:lnTo>
                      <a:pt x="20" y="44"/>
                    </a:lnTo>
                    <a:lnTo>
                      <a:pt x="18" y="38"/>
                    </a:lnTo>
                    <a:lnTo>
                      <a:pt x="18" y="32"/>
                    </a:lnTo>
                    <a:lnTo>
                      <a:pt x="12"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0" name="Freeform 238"/>
              <p:cNvSpPr>
                <a:spLocks/>
              </p:cNvSpPr>
              <p:nvPr/>
            </p:nvSpPr>
            <p:spPr bwMode="auto">
              <a:xfrm>
                <a:off x="7269875" y="4093267"/>
                <a:ext cx="82868" cy="15936"/>
              </a:xfrm>
              <a:custGeom>
                <a:avLst/>
                <a:gdLst/>
                <a:ahLst/>
                <a:cxnLst>
                  <a:cxn ang="0">
                    <a:pos x="42" y="8"/>
                  </a:cxn>
                  <a:cxn ang="0">
                    <a:pos x="36" y="10"/>
                  </a:cxn>
                  <a:cxn ang="0">
                    <a:pos x="30" y="10"/>
                  </a:cxn>
                  <a:cxn ang="0">
                    <a:pos x="22" y="8"/>
                  </a:cxn>
                  <a:cxn ang="0">
                    <a:pos x="10" y="10"/>
                  </a:cxn>
                  <a:cxn ang="0">
                    <a:pos x="4" y="10"/>
                  </a:cxn>
                  <a:cxn ang="0">
                    <a:pos x="2" y="8"/>
                  </a:cxn>
                  <a:cxn ang="0">
                    <a:pos x="0" y="4"/>
                  </a:cxn>
                  <a:cxn ang="0">
                    <a:pos x="6" y="2"/>
                  </a:cxn>
                  <a:cxn ang="0">
                    <a:pos x="12" y="0"/>
                  </a:cxn>
                  <a:cxn ang="0">
                    <a:pos x="18" y="2"/>
                  </a:cxn>
                  <a:cxn ang="0">
                    <a:pos x="24" y="4"/>
                  </a:cxn>
                  <a:cxn ang="0">
                    <a:pos x="30" y="6"/>
                  </a:cxn>
                  <a:cxn ang="0">
                    <a:pos x="36" y="8"/>
                  </a:cxn>
                  <a:cxn ang="0">
                    <a:pos x="44" y="6"/>
                  </a:cxn>
                  <a:cxn ang="0">
                    <a:pos x="52" y="4"/>
                  </a:cxn>
                  <a:cxn ang="0">
                    <a:pos x="48" y="8"/>
                  </a:cxn>
                  <a:cxn ang="0">
                    <a:pos x="46" y="10"/>
                  </a:cxn>
                  <a:cxn ang="0">
                    <a:pos x="40" y="10"/>
                  </a:cxn>
                  <a:cxn ang="0">
                    <a:pos x="42" y="8"/>
                  </a:cxn>
                </a:cxnLst>
                <a:rect l="0" t="0" r="r" b="b"/>
                <a:pathLst>
                  <a:path w="52" h="10">
                    <a:moveTo>
                      <a:pt x="42" y="8"/>
                    </a:moveTo>
                    <a:lnTo>
                      <a:pt x="36" y="10"/>
                    </a:lnTo>
                    <a:lnTo>
                      <a:pt x="30" y="10"/>
                    </a:lnTo>
                    <a:lnTo>
                      <a:pt x="22" y="8"/>
                    </a:lnTo>
                    <a:lnTo>
                      <a:pt x="10" y="10"/>
                    </a:lnTo>
                    <a:lnTo>
                      <a:pt x="4" y="10"/>
                    </a:lnTo>
                    <a:lnTo>
                      <a:pt x="2" y="8"/>
                    </a:lnTo>
                    <a:lnTo>
                      <a:pt x="0" y="4"/>
                    </a:lnTo>
                    <a:lnTo>
                      <a:pt x="6" y="2"/>
                    </a:lnTo>
                    <a:lnTo>
                      <a:pt x="12" y="0"/>
                    </a:lnTo>
                    <a:lnTo>
                      <a:pt x="18" y="2"/>
                    </a:lnTo>
                    <a:lnTo>
                      <a:pt x="24" y="4"/>
                    </a:lnTo>
                    <a:lnTo>
                      <a:pt x="30" y="6"/>
                    </a:lnTo>
                    <a:lnTo>
                      <a:pt x="36" y="8"/>
                    </a:lnTo>
                    <a:lnTo>
                      <a:pt x="44" y="6"/>
                    </a:lnTo>
                    <a:lnTo>
                      <a:pt x="52" y="4"/>
                    </a:lnTo>
                    <a:lnTo>
                      <a:pt x="48" y="8"/>
                    </a:lnTo>
                    <a:lnTo>
                      <a:pt x="46" y="10"/>
                    </a:lnTo>
                    <a:lnTo>
                      <a:pt x="40" y="10"/>
                    </a:lnTo>
                    <a:lnTo>
                      <a:pt x="42"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1" name="Freeform 239"/>
              <p:cNvSpPr>
                <a:spLocks/>
              </p:cNvSpPr>
              <p:nvPr/>
            </p:nvSpPr>
            <p:spPr bwMode="auto">
              <a:xfrm>
                <a:off x="6944776" y="3917968"/>
                <a:ext cx="19123" cy="15936"/>
              </a:xfrm>
              <a:custGeom>
                <a:avLst/>
                <a:gdLst/>
                <a:ahLst/>
                <a:cxnLst>
                  <a:cxn ang="0">
                    <a:pos x="12" y="2"/>
                  </a:cxn>
                  <a:cxn ang="0">
                    <a:pos x="10" y="6"/>
                  </a:cxn>
                  <a:cxn ang="0">
                    <a:pos x="10" y="10"/>
                  </a:cxn>
                  <a:cxn ang="0">
                    <a:pos x="4" y="10"/>
                  </a:cxn>
                  <a:cxn ang="0">
                    <a:pos x="2" y="8"/>
                  </a:cxn>
                  <a:cxn ang="0">
                    <a:pos x="0" y="4"/>
                  </a:cxn>
                  <a:cxn ang="0">
                    <a:pos x="2" y="2"/>
                  </a:cxn>
                  <a:cxn ang="0">
                    <a:pos x="4" y="0"/>
                  </a:cxn>
                  <a:cxn ang="0">
                    <a:pos x="12" y="2"/>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2" name="Freeform 240"/>
              <p:cNvSpPr>
                <a:spLocks/>
              </p:cNvSpPr>
              <p:nvPr/>
            </p:nvSpPr>
            <p:spPr bwMode="auto">
              <a:xfrm>
                <a:off x="7543978" y="4188884"/>
                <a:ext cx="35060" cy="15936"/>
              </a:xfrm>
              <a:custGeom>
                <a:avLst/>
                <a:gdLst/>
                <a:ahLst/>
                <a:cxnLst>
                  <a:cxn ang="0">
                    <a:pos x="0" y="0"/>
                  </a:cxn>
                  <a:cxn ang="0">
                    <a:pos x="0" y="8"/>
                  </a:cxn>
                  <a:cxn ang="0">
                    <a:pos x="6" y="10"/>
                  </a:cxn>
                  <a:cxn ang="0">
                    <a:pos x="12" y="10"/>
                  </a:cxn>
                  <a:cxn ang="0">
                    <a:pos x="16" y="10"/>
                  </a:cxn>
                  <a:cxn ang="0">
                    <a:pos x="18" y="6"/>
                  </a:cxn>
                  <a:cxn ang="0">
                    <a:pos x="22" y="2"/>
                  </a:cxn>
                  <a:cxn ang="0">
                    <a:pos x="18" y="0"/>
                  </a:cxn>
                  <a:cxn ang="0">
                    <a:pos x="12" y="0"/>
                  </a:cxn>
                  <a:cxn ang="0">
                    <a:pos x="0" y="0"/>
                  </a:cxn>
                </a:cxnLst>
                <a:rect l="0" t="0" r="r" b="b"/>
                <a:pathLst>
                  <a:path w="22" h="10">
                    <a:moveTo>
                      <a:pt x="0" y="0"/>
                    </a:moveTo>
                    <a:lnTo>
                      <a:pt x="0" y="8"/>
                    </a:lnTo>
                    <a:lnTo>
                      <a:pt x="6" y="10"/>
                    </a:lnTo>
                    <a:lnTo>
                      <a:pt x="12" y="10"/>
                    </a:lnTo>
                    <a:lnTo>
                      <a:pt x="16" y="10"/>
                    </a:lnTo>
                    <a:lnTo>
                      <a:pt x="18" y="6"/>
                    </a:lnTo>
                    <a:lnTo>
                      <a:pt x="22" y="2"/>
                    </a:lnTo>
                    <a:lnTo>
                      <a:pt x="18" y="0"/>
                    </a:lnTo>
                    <a:lnTo>
                      <a:pt x="12" y="0"/>
                    </a:lnTo>
                    <a:lnTo>
                      <a:pt x="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3" name="Freeform 241"/>
              <p:cNvSpPr>
                <a:spLocks/>
              </p:cNvSpPr>
              <p:nvPr/>
            </p:nvSpPr>
            <p:spPr bwMode="auto">
              <a:xfrm>
                <a:off x="8060311" y="3972152"/>
                <a:ext cx="111554" cy="66932"/>
              </a:xfrm>
              <a:custGeom>
                <a:avLst/>
                <a:gdLst/>
                <a:ahLst/>
                <a:cxnLst>
                  <a:cxn ang="0">
                    <a:pos x="40" y="40"/>
                  </a:cxn>
                  <a:cxn ang="0">
                    <a:pos x="38" y="42"/>
                  </a:cxn>
                  <a:cxn ang="0">
                    <a:pos x="34" y="42"/>
                  </a:cxn>
                  <a:cxn ang="0">
                    <a:pos x="24" y="42"/>
                  </a:cxn>
                  <a:cxn ang="0">
                    <a:pos x="12" y="38"/>
                  </a:cxn>
                  <a:cxn ang="0">
                    <a:pos x="4" y="34"/>
                  </a:cxn>
                  <a:cxn ang="0">
                    <a:pos x="2" y="30"/>
                  </a:cxn>
                  <a:cxn ang="0">
                    <a:pos x="0" y="28"/>
                  </a:cxn>
                  <a:cxn ang="0">
                    <a:pos x="2" y="26"/>
                  </a:cxn>
                  <a:cxn ang="0">
                    <a:pos x="4" y="24"/>
                  </a:cxn>
                  <a:cxn ang="0">
                    <a:pos x="26" y="24"/>
                  </a:cxn>
                  <a:cxn ang="0">
                    <a:pos x="30" y="26"/>
                  </a:cxn>
                  <a:cxn ang="0">
                    <a:pos x="34" y="26"/>
                  </a:cxn>
                  <a:cxn ang="0">
                    <a:pos x="42" y="24"/>
                  </a:cxn>
                  <a:cxn ang="0">
                    <a:pos x="46" y="20"/>
                  </a:cxn>
                  <a:cxn ang="0">
                    <a:pos x="50" y="16"/>
                  </a:cxn>
                  <a:cxn ang="0">
                    <a:pos x="56" y="12"/>
                  </a:cxn>
                  <a:cxn ang="0">
                    <a:pos x="56" y="4"/>
                  </a:cxn>
                  <a:cxn ang="0">
                    <a:pos x="56" y="0"/>
                  </a:cxn>
                  <a:cxn ang="0">
                    <a:pos x="60" y="0"/>
                  </a:cxn>
                  <a:cxn ang="0">
                    <a:pos x="62" y="2"/>
                  </a:cxn>
                  <a:cxn ang="0">
                    <a:pos x="66" y="4"/>
                  </a:cxn>
                  <a:cxn ang="0">
                    <a:pos x="68" y="8"/>
                  </a:cxn>
                  <a:cxn ang="0">
                    <a:pos x="70" y="10"/>
                  </a:cxn>
                  <a:cxn ang="0">
                    <a:pos x="68" y="14"/>
                  </a:cxn>
                  <a:cxn ang="0">
                    <a:pos x="66" y="18"/>
                  </a:cxn>
                  <a:cxn ang="0">
                    <a:pos x="64" y="20"/>
                  </a:cxn>
                  <a:cxn ang="0">
                    <a:pos x="64" y="22"/>
                  </a:cxn>
                  <a:cxn ang="0">
                    <a:pos x="58" y="28"/>
                  </a:cxn>
                  <a:cxn ang="0">
                    <a:pos x="50" y="34"/>
                  </a:cxn>
                  <a:cxn ang="0">
                    <a:pos x="44" y="38"/>
                  </a:cxn>
                  <a:cxn ang="0">
                    <a:pos x="38" y="42"/>
                  </a:cxn>
                  <a:cxn ang="0">
                    <a:pos x="40" y="40"/>
                  </a:cxn>
                </a:cxnLst>
                <a:rect l="0" t="0" r="r" b="b"/>
                <a:pathLst>
                  <a:path w="70" h="42">
                    <a:moveTo>
                      <a:pt x="40" y="40"/>
                    </a:moveTo>
                    <a:lnTo>
                      <a:pt x="38" y="42"/>
                    </a:lnTo>
                    <a:lnTo>
                      <a:pt x="34" y="42"/>
                    </a:lnTo>
                    <a:lnTo>
                      <a:pt x="24" y="42"/>
                    </a:lnTo>
                    <a:lnTo>
                      <a:pt x="12" y="38"/>
                    </a:lnTo>
                    <a:lnTo>
                      <a:pt x="4" y="34"/>
                    </a:lnTo>
                    <a:lnTo>
                      <a:pt x="2" y="30"/>
                    </a:lnTo>
                    <a:lnTo>
                      <a:pt x="0" y="28"/>
                    </a:lnTo>
                    <a:lnTo>
                      <a:pt x="2" y="26"/>
                    </a:lnTo>
                    <a:lnTo>
                      <a:pt x="4" y="24"/>
                    </a:lnTo>
                    <a:lnTo>
                      <a:pt x="26" y="24"/>
                    </a:lnTo>
                    <a:lnTo>
                      <a:pt x="30" y="26"/>
                    </a:lnTo>
                    <a:lnTo>
                      <a:pt x="34" y="26"/>
                    </a:lnTo>
                    <a:lnTo>
                      <a:pt x="42" y="24"/>
                    </a:lnTo>
                    <a:lnTo>
                      <a:pt x="46" y="20"/>
                    </a:lnTo>
                    <a:lnTo>
                      <a:pt x="50" y="16"/>
                    </a:lnTo>
                    <a:lnTo>
                      <a:pt x="56" y="12"/>
                    </a:lnTo>
                    <a:lnTo>
                      <a:pt x="56" y="4"/>
                    </a:lnTo>
                    <a:lnTo>
                      <a:pt x="56" y="0"/>
                    </a:lnTo>
                    <a:lnTo>
                      <a:pt x="60" y="0"/>
                    </a:lnTo>
                    <a:lnTo>
                      <a:pt x="62" y="2"/>
                    </a:lnTo>
                    <a:lnTo>
                      <a:pt x="66" y="4"/>
                    </a:lnTo>
                    <a:lnTo>
                      <a:pt x="68" y="8"/>
                    </a:lnTo>
                    <a:lnTo>
                      <a:pt x="70" y="10"/>
                    </a:lnTo>
                    <a:lnTo>
                      <a:pt x="68" y="14"/>
                    </a:lnTo>
                    <a:lnTo>
                      <a:pt x="66" y="18"/>
                    </a:lnTo>
                    <a:lnTo>
                      <a:pt x="64" y="20"/>
                    </a:lnTo>
                    <a:lnTo>
                      <a:pt x="64" y="22"/>
                    </a:lnTo>
                    <a:lnTo>
                      <a:pt x="58" y="28"/>
                    </a:lnTo>
                    <a:lnTo>
                      <a:pt x="50" y="34"/>
                    </a:lnTo>
                    <a:lnTo>
                      <a:pt x="44" y="38"/>
                    </a:lnTo>
                    <a:lnTo>
                      <a:pt x="38" y="42"/>
                    </a:lnTo>
                    <a:lnTo>
                      <a:pt x="40" y="4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4" name="Freeform 242"/>
              <p:cNvSpPr>
                <a:spLocks/>
              </p:cNvSpPr>
              <p:nvPr/>
            </p:nvSpPr>
            <p:spPr bwMode="auto">
              <a:xfrm>
                <a:off x="7712902" y="3857411"/>
                <a:ext cx="19123" cy="19123"/>
              </a:xfrm>
              <a:custGeom>
                <a:avLst/>
                <a:gdLst/>
                <a:ahLst/>
                <a:cxnLst>
                  <a:cxn ang="0">
                    <a:pos x="12" y="12"/>
                  </a:cxn>
                  <a:cxn ang="0">
                    <a:pos x="10" y="12"/>
                  </a:cxn>
                  <a:cxn ang="0">
                    <a:pos x="6" y="12"/>
                  </a:cxn>
                  <a:cxn ang="0">
                    <a:pos x="4" y="8"/>
                  </a:cxn>
                  <a:cxn ang="0">
                    <a:pos x="0" y="4"/>
                  </a:cxn>
                  <a:cxn ang="0">
                    <a:pos x="0" y="0"/>
                  </a:cxn>
                  <a:cxn ang="0">
                    <a:pos x="4" y="2"/>
                  </a:cxn>
                  <a:cxn ang="0">
                    <a:pos x="8" y="4"/>
                  </a:cxn>
                  <a:cxn ang="0">
                    <a:pos x="12" y="12"/>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5" name="Freeform 243"/>
              <p:cNvSpPr>
                <a:spLocks/>
              </p:cNvSpPr>
              <p:nvPr/>
            </p:nvSpPr>
            <p:spPr bwMode="auto">
              <a:xfrm>
                <a:off x="7716089" y="3892470"/>
                <a:ext cx="25498" cy="9562"/>
              </a:xfrm>
              <a:custGeom>
                <a:avLst/>
                <a:gdLst/>
                <a:ahLst/>
                <a:cxnLst>
                  <a:cxn ang="0">
                    <a:pos x="16" y="0"/>
                  </a:cxn>
                  <a:cxn ang="0">
                    <a:pos x="16" y="6"/>
                  </a:cxn>
                  <a:cxn ang="0">
                    <a:pos x="0" y="2"/>
                  </a:cxn>
                  <a:cxn ang="0">
                    <a:pos x="0" y="0"/>
                  </a:cxn>
                  <a:cxn ang="0">
                    <a:pos x="16" y="0"/>
                  </a:cxn>
                </a:cxnLst>
                <a:rect l="0" t="0" r="r" b="b"/>
                <a:pathLst>
                  <a:path w="16" h="6">
                    <a:moveTo>
                      <a:pt x="16" y="0"/>
                    </a:moveTo>
                    <a:lnTo>
                      <a:pt x="16" y="6"/>
                    </a:lnTo>
                    <a:lnTo>
                      <a:pt x="0" y="2"/>
                    </a:lnTo>
                    <a:lnTo>
                      <a:pt x="0" y="0"/>
                    </a:lnTo>
                    <a:lnTo>
                      <a:pt x="1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6" name="Freeform 244"/>
              <p:cNvSpPr>
                <a:spLocks/>
              </p:cNvSpPr>
              <p:nvPr/>
            </p:nvSpPr>
            <p:spPr bwMode="auto">
              <a:xfrm>
                <a:off x="7661906" y="4039084"/>
                <a:ext cx="15936" cy="19123"/>
              </a:xfrm>
              <a:custGeom>
                <a:avLst/>
                <a:gdLst/>
                <a:ahLst/>
                <a:cxnLst>
                  <a:cxn ang="0">
                    <a:pos x="10" y="6"/>
                  </a:cxn>
                  <a:cxn ang="0">
                    <a:pos x="8" y="10"/>
                  </a:cxn>
                  <a:cxn ang="0">
                    <a:pos x="4" y="12"/>
                  </a:cxn>
                  <a:cxn ang="0">
                    <a:pos x="2" y="12"/>
                  </a:cxn>
                  <a:cxn ang="0">
                    <a:pos x="0" y="10"/>
                  </a:cxn>
                  <a:cxn ang="0">
                    <a:pos x="0" y="6"/>
                  </a:cxn>
                  <a:cxn ang="0">
                    <a:pos x="2" y="0"/>
                  </a:cxn>
                  <a:cxn ang="0">
                    <a:pos x="10" y="6"/>
                  </a:cxn>
                </a:cxnLst>
                <a:rect l="0" t="0" r="r" b="b"/>
                <a:pathLst>
                  <a:path w="10" h="12">
                    <a:moveTo>
                      <a:pt x="10" y="6"/>
                    </a:moveTo>
                    <a:lnTo>
                      <a:pt x="8" y="10"/>
                    </a:lnTo>
                    <a:lnTo>
                      <a:pt x="4" y="12"/>
                    </a:lnTo>
                    <a:lnTo>
                      <a:pt x="2" y="12"/>
                    </a:lnTo>
                    <a:lnTo>
                      <a:pt x="0" y="10"/>
                    </a:lnTo>
                    <a:lnTo>
                      <a:pt x="0" y="6"/>
                    </a:lnTo>
                    <a:lnTo>
                      <a:pt x="2" y="0"/>
                    </a:lnTo>
                    <a:lnTo>
                      <a:pt x="10"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7" name="Freeform 245"/>
              <p:cNvSpPr>
                <a:spLocks/>
              </p:cNvSpPr>
              <p:nvPr/>
            </p:nvSpPr>
            <p:spPr bwMode="auto">
              <a:xfrm>
                <a:off x="7569476" y="3838287"/>
                <a:ext cx="28685" cy="12749"/>
              </a:xfrm>
              <a:custGeom>
                <a:avLst/>
                <a:gdLst/>
                <a:ahLst/>
                <a:cxnLst>
                  <a:cxn ang="0">
                    <a:pos x="18" y="6"/>
                  </a:cxn>
                  <a:cxn ang="0">
                    <a:pos x="8" y="8"/>
                  </a:cxn>
                  <a:cxn ang="0">
                    <a:pos x="4" y="8"/>
                  </a:cxn>
                  <a:cxn ang="0">
                    <a:pos x="0" y="6"/>
                  </a:cxn>
                  <a:cxn ang="0">
                    <a:pos x="4" y="2"/>
                  </a:cxn>
                  <a:cxn ang="0">
                    <a:pos x="8" y="0"/>
                  </a:cxn>
                  <a:cxn ang="0">
                    <a:pos x="12" y="0"/>
                  </a:cxn>
                  <a:cxn ang="0">
                    <a:pos x="14" y="2"/>
                  </a:cxn>
                  <a:cxn ang="0">
                    <a:pos x="18" y="6"/>
                  </a:cxn>
                </a:cxnLst>
                <a:rect l="0" t="0" r="r" b="b"/>
                <a:pathLst>
                  <a:path w="18" h="8">
                    <a:moveTo>
                      <a:pt x="18" y="6"/>
                    </a:moveTo>
                    <a:lnTo>
                      <a:pt x="8" y="8"/>
                    </a:lnTo>
                    <a:lnTo>
                      <a:pt x="4" y="8"/>
                    </a:lnTo>
                    <a:lnTo>
                      <a:pt x="0" y="6"/>
                    </a:lnTo>
                    <a:lnTo>
                      <a:pt x="4" y="2"/>
                    </a:lnTo>
                    <a:lnTo>
                      <a:pt x="8" y="0"/>
                    </a:lnTo>
                    <a:lnTo>
                      <a:pt x="12" y="0"/>
                    </a:lnTo>
                    <a:lnTo>
                      <a:pt x="14" y="2"/>
                    </a:lnTo>
                    <a:lnTo>
                      <a:pt x="18"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8" name="Freeform 246"/>
              <p:cNvSpPr>
                <a:spLocks/>
              </p:cNvSpPr>
              <p:nvPr/>
            </p:nvSpPr>
            <p:spPr bwMode="auto">
              <a:xfrm>
                <a:off x="7496169" y="3777730"/>
                <a:ext cx="35060" cy="73307"/>
              </a:xfrm>
              <a:custGeom>
                <a:avLst/>
                <a:gdLst/>
                <a:ahLst/>
                <a:cxnLst>
                  <a:cxn ang="0">
                    <a:pos x="4" y="24"/>
                  </a:cxn>
                  <a:cxn ang="0">
                    <a:pos x="4" y="20"/>
                  </a:cxn>
                  <a:cxn ang="0">
                    <a:pos x="2" y="16"/>
                  </a:cxn>
                  <a:cxn ang="0">
                    <a:pos x="2" y="14"/>
                  </a:cxn>
                  <a:cxn ang="0">
                    <a:pos x="0" y="10"/>
                  </a:cxn>
                  <a:cxn ang="0">
                    <a:pos x="2" y="4"/>
                  </a:cxn>
                  <a:cxn ang="0">
                    <a:pos x="0" y="0"/>
                  </a:cxn>
                  <a:cxn ang="0">
                    <a:pos x="6" y="0"/>
                  </a:cxn>
                  <a:cxn ang="0">
                    <a:pos x="8" y="8"/>
                  </a:cxn>
                  <a:cxn ang="0">
                    <a:pos x="6" y="18"/>
                  </a:cxn>
                  <a:cxn ang="0">
                    <a:pos x="10" y="18"/>
                  </a:cxn>
                  <a:cxn ang="0">
                    <a:pos x="10" y="8"/>
                  </a:cxn>
                  <a:cxn ang="0">
                    <a:pos x="18" y="8"/>
                  </a:cxn>
                  <a:cxn ang="0">
                    <a:pos x="18" y="12"/>
                  </a:cxn>
                  <a:cxn ang="0">
                    <a:pos x="18" y="16"/>
                  </a:cxn>
                  <a:cxn ang="0">
                    <a:pos x="16" y="18"/>
                  </a:cxn>
                  <a:cxn ang="0">
                    <a:pos x="14" y="20"/>
                  </a:cxn>
                  <a:cxn ang="0">
                    <a:pos x="14" y="24"/>
                  </a:cxn>
                  <a:cxn ang="0">
                    <a:pos x="22" y="34"/>
                  </a:cxn>
                  <a:cxn ang="0">
                    <a:pos x="18" y="34"/>
                  </a:cxn>
                  <a:cxn ang="0">
                    <a:pos x="16" y="32"/>
                  </a:cxn>
                  <a:cxn ang="0">
                    <a:pos x="14" y="30"/>
                  </a:cxn>
                  <a:cxn ang="0">
                    <a:pos x="10" y="30"/>
                  </a:cxn>
                  <a:cxn ang="0">
                    <a:pos x="8" y="30"/>
                  </a:cxn>
                  <a:cxn ang="0">
                    <a:pos x="6" y="32"/>
                  </a:cxn>
                  <a:cxn ang="0">
                    <a:pos x="6" y="36"/>
                  </a:cxn>
                  <a:cxn ang="0">
                    <a:pos x="6" y="40"/>
                  </a:cxn>
                  <a:cxn ang="0">
                    <a:pos x="8" y="46"/>
                  </a:cxn>
                  <a:cxn ang="0">
                    <a:pos x="4" y="42"/>
                  </a:cxn>
                  <a:cxn ang="0">
                    <a:pos x="4" y="36"/>
                  </a:cxn>
                  <a:cxn ang="0">
                    <a:pos x="4" y="24"/>
                  </a:cxn>
                </a:cxnLst>
                <a:rect l="0" t="0" r="r" b="b"/>
                <a:pathLst>
                  <a:path w="22" h="46">
                    <a:moveTo>
                      <a:pt x="4" y="24"/>
                    </a:moveTo>
                    <a:lnTo>
                      <a:pt x="4" y="20"/>
                    </a:lnTo>
                    <a:lnTo>
                      <a:pt x="2" y="16"/>
                    </a:lnTo>
                    <a:lnTo>
                      <a:pt x="2" y="14"/>
                    </a:lnTo>
                    <a:lnTo>
                      <a:pt x="0" y="10"/>
                    </a:lnTo>
                    <a:lnTo>
                      <a:pt x="2" y="4"/>
                    </a:lnTo>
                    <a:lnTo>
                      <a:pt x="0" y="0"/>
                    </a:lnTo>
                    <a:lnTo>
                      <a:pt x="6" y="0"/>
                    </a:lnTo>
                    <a:lnTo>
                      <a:pt x="8" y="8"/>
                    </a:lnTo>
                    <a:lnTo>
                      <a:pt x="6" y="18"/>
                    </a:lnTo>
                    <a:lnTo>
                      <a:pt x="10" y="18"/>
                    </a:lnTo>
                    <a:lnTo>
                      <a:pt x="10" y="8"/>
                    </a:lnTo>
                    <a:lnTo>
                      <a:pt x="18" y="8"/>
                    </a:lnTo>
                    <a:lnTo>
                      <a:pt x="18" y="12"/>
                    </a:lnTo>
                    <a:lnTo>
                      <a:pt x="18" y="16"/>
                    </a:lnTo>
                    <a:lnTo>
                      <a:pt x="16" y="18"/>
                    </a:lnTo>
                    <a:lnTo>
                      <a:pt x="14" y="20"/>
                    </a:lnTo>
                    <a:lnTo>
                      <a:pt x="14" y="24"/>
                    </a:lnTo>
                    <a:lnTo>
                      <a:pt x="22" y="34"/>
                    </a:lnTo>
                    <a:lnTo>
                      <a:pt x="18" y="34"/>
                    </a:lnTo>
                    <a:lnTo>
                      <a:pt x="16" y="32"/>
                    </a:lnTo>
                    <a:lnTo>
                      <a:pt x="14" y="30"/>
                    </a:lnTo>
                    <a:lnTo>
                      <a:pt x="10" y="30"/>
                    </a:lnTo>
                    <a:lnTo>
                      <a:pt x="8" y="30"/>
                    </a:lnTo>
                    <a:lnTo>
                      <a:pt x="6" y="32"/>
                    </a:lnTo>
                    <a:lnTo>
                      <a:pt x="6" y="36"/>
                    </a:lnTo>
                    <a:lnTo>
                      <a:pt x="6" y="40"/>
                    </a:lnTo>
                    <a:lnTo>
                      <a:pt x="8" y="46"/>
                    </a:lnTo>
                    <a:lnTo>
                      <a:pt x="4" y="42"/>
                    </a:lnTo>
                    <a:lnTo>
                      <a:pt x="4" y="36"/>
                    </a:lnTo>
                    <a:lnTo>
                      <a:pt x="4" y="2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89" name="Freeform 247"/>
              <p:cNvSpPr>
                <a:spLocks/>
              </p:cNvSpPr>
              <p:nvPr/>
            </p:nvSpPr>
            <p:spPr bwMode="auto">
              <a:xfrm>
                <a:off x="7164696" y="4090080"/>
                <a:ext cx="86056" cy="25498"/>
              </a:xfrm>
              <a:custGeom>
                <a:avLst/>
                <a:gdLst/>
                <a:ahLst/>
                <a:cxnLst>
                  <a:cxn ang="0">
                    <a:pos x="54" y="12"/>
                  </a:cxn>
                  <a:cxn ang="0">
                    <a:pos x="52" y="12"/>
                  </a:cxn>
                  <a:cxn ang="0">
                    <a:pos x="46" y="12"/>
                  </a:cxn>
                  <a:cxn ang="0">
                    <a:pos x="42" y="10"/>
                  </a:cxn>
                  <a:cxn ang="0">
                    <a:pos x="38" y="14"/>
                  </a:cxn>
                  <a:cxn ang="0">
                    <a:pos x="32" y="16"/>
                  </a:cxn>
                  <a:cxn ang="0">
                    <a:pos x="22" y="16"/>
                  </a:cxn>
                  <a:cxn ang="0">
                    <a:pos x="18" y="16"/>
                  </a:cxn>
                  <a:cxn ang="0">
                    <a:pos x="16" y="14"/>
                  </a:cxn>
                  <a:cxn ang="0">
                    <a:pos x="14" y="10"/>
                  </a:cxn>
                  <a:cxn ang="0">
                    <a:pos x="10" y="12"/>
                  </a:cxn>
                  <a:cxn ang="0">
                    <a:pos x="6" y="14"/>
                  </a:cxn>
                  <a:cxn ang="0">
                    <a:pos x="2" y="12"/>
                  </a:cxn>
                  <a:cxn ang="0">
                    <a:pos x="0" y="10"/>
                  </a:cxn>
                  <a:cxn ang="0">
                    <a:pos x="2" y="6"/>
                  </a:cxn>
                  <a:cxn ang="0">
                    <a:pos x="6" y="4"/>
                  </a:cxn>
                  <a:cxn ang="0">
                    <a:pos x="12" y="2"/>
                  </a:cxn>
                  <a:cxn ang="0">
                    <a:pos x="16" y="2"/>
                  </a:cxn>
                  <a:cxn ang="0">
                    <a:pos x="16" y="6"/>
                  </a:cxn>
                  <a:cxn ang="0">
                    <a:pos x="36" y="10"/>
                  </a:cxn>
                  <a:cxn ang="0">
                    <a:pos x="42" y="10"/>
                  </a:cxn>
                  <a:cxn ang="0">
                    <a:pos x="38" y="6"/>
                  </a:cxn>
                  <a:cxn ang="0">
                    <a:pos x="36" y="4"/>
                  </a:cxn>
                  <a:cxn ang="0">
                    <a:pos x="38" y="2"/>
                  </a:cxn>
                  <a:cxn ang="0">
                    <a:pos x="42" y="0"/>
                  </a:cxn>
                  <a:cxn ang="0">
                    <a:pos x="46" y="4"/>
                  </a:cxn>
                  <a:cxn ang="0">
                    <a:pos x="54" y="8"/>
                  </a:cxn>
                  <a:cxn ang="0">
                    <a:pos x="54" y="12"/>
                  </a:cxn>
                </a:cxnLst>
                <a:rect l="0" t="0" r="r" b="b"/>
                <a:pathLst>
                  <a:path w="54" h="16">
                    <a:moveTo>
                      <a:pt x="54" y="12"/>
                    </a:moveTo>
                    <a:lnTo>
                      <a:pt x="52" y="12"/>
                    </a:lnTo>
                    <a:lnTo>
                      <a:pt x="46" y="12"/>
                    </a:lnTo>
                    <a:lnTo>
                      <a:pt x="42" y="10"/>
                    </a:lnTo>
                    <a:lnTo>
                      <a:pt x="38" y="14"/>
                    </a:lnTo>
                    <a:lnTo>
                      <a:pt x="32" y="16"/>
                    </a:lnTo>
                    <a:lnTo>
                      <a:pt x="22" y="16"/>
                    </a:lnTo>
                    <a:lnTo>
                      <a:pt x="18" y="16"/>
                    </a:lnTo>
                    <a:lnTo>
                      <a:pt x="16" y="14"/>
                    </a:lnTo>
                    <a:lnTo>
                      <a:pt x="14" y="10"/>
                    </a:lnTo>
                    <a:lnTo>
                      <a:pt x="10" y="12"/>
                    </a:lnTo>
                    <a:lnTo>
                      <a:pt x="6" y="14"/>
                    </a:lnTo>
                    <a:lnTo>
                      <a:pt x="2" y="12"/>
                    </a:lnTo>
                    <a:lnTo>
                      <a:pt x="0" y="10"/>
                    </a:lnTo>
                    <a:lnTo>
                      <a:pt x="2" y="6"/>
                    </a:lnTo>
                    <a:lnTo>
                      <a:pt x="6" y="4"/>
                    </a:lnTo>
                    <a:lnTo>
                      <a:pt x="12" y="2"/>
                    </a:lnTo>
                    <a:lnTo>
                      <a:pt x="16" y="2"/>
                    </a:lnTo>
                    <a:lnTo>
                      <a:pt x="16" y="6"/>
                    </a:lnTo>
                    <a:lnTo>
                      <a:pt x="36" y="10"/>
                    </a:lnTo>
                    <a:lnTo>
                      <a:pt x="42" y="10"/>
                    </a:lnTo>
                    <a:lnTo>
                      <a:pt x="38" y="6"/>
                    </a:lnTo>
                    <a:lnTo>
                      <a:pt x="36" y="4"/>
                    </a:lnTo>
                    <a:lnTo>
                      <a:pt x="38" y="2"/>
                    </a:lnTo>
                    <a:lnTo>
                      <a:pt x="42" y="0"/>
                    </a:lnTo>
                    <a:lnTo>
                      <a:pt x="46" y="4"/>
                    </a:lnTo>
                    <a:lnTo>
                      <a:pt x="54" y="8"/>
                    </a:lnTo>
                    <a:lnTo>
                      <a:pt x="54"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0" name="Freeform 248"/>
              <p:cNvSpPr>
                <a:spLocks/>
              </p:cNvSpPr>
              <p:nvPr/>
            </p:nvSpPr>
            <p:spPr bwMode="auto">
              <a:xfrm>
                <a:off x="7384615" y="3449443"/>
                <a:ext cx="41434" cy="73307"/>
              </a:xfrm>
              <a:custGeom>
                <a:avLst/>
                <a:gdLst/>
                <a:ahLst/>
                <a:cxnLst>
                  <a:cxn ang="0">
                    <a:pos x="24" y="30"/>
                  </a:cxn>
                  <a:cxn ang="0">
                    <a:pos x="14" y="30"/>
                  </a:cxn>
                  <a:cxn ang="0">
                    <a:pos x="16" y="38"/>
                  </a:cxn>
                  <a:cxn ang="0">
                    <a:pos x="20" y="42"/>
                  </a:cxn>
                  <a:cxn ang="0">
                    <a:pos x="20" y="46"/>
                  </a:cxn>
                  <a:cxn ang="0">
                    <a:pos x="14" y="46"/>
                  </a:cxn>
                  <a:cxn ang="0">
                    <a:pos x="12" y="46"/>
                  </a:cxn>
                  <a:cxn ang="0">
                    <a:pos x="10" y="44"/>
                  </a:cxn>
                  <a:cxn ang="0">
                    <a:pos x="10" y="40"/>
                  </a:cxn>
                  <a:cxn ang="0">
                    <a:pos x="12" y="38"/>
                  </a:cxn>
                  <a:cxn ang="0">
                    <a:pos x="12" y="34"/>
                  </a:cxn>
                  <a:cxn ang="0">
                    <a:pos x="8" y="34"/>
                  </a:cxn>
                  <a:cxn ang="0">
                    <a:pos x="6" y="32"/>
                  </a:cxn>
                  <a:cxn ang="0">
                    <a:pos x="2" y="26"/>
                  </a:cxn>
                  <a:cxn ang="0">
                    <a:pos x="2" y="24"/>
                  </a:cxn>
                  <a:cxn ang="0">
                    <a:pos x="10" y="24"/>
                  </a:cxn>
                  <a:cxn ang="0">
                    <a:pos x="12" y="22"/>
                  </a:cxn>
                  <a:cxn ang="0">
                    <a:pos x="14" y="20"/>
                  </a:cxn>
                  <a:cxn ang="0">
                    <a:pos x="12" y="14"/>
                  </a:cxn>
                  <a:cxn ang="0">
                    <a:pos x="6" y="10"/>
                  </a:cxn>
                  <a:cxn ang="0">
                    <a:pos x="2" y="6"/>
                  </a:cxn>
                  <a:cxn ang="0">
                    <a:pos x="0" y="2"/>
                  </a:cxn>
                  <a:cxn ang="0">
                    <a:pos x="4" y="0"/>
                  </a:cxn>
                  <a:cxn ang="0">
                    <a:pos x="12" y="0"/>
                  </a:cxn>
                  <a:cxn ang="0">
                    <a:pos x="18" y="2"/>
                  </a:cxn>
                  <a:cxn ang="0">
                    <a:pos x="18" y="8"/>
                  </a:cxn>
                  <a:cxn ang="0">
                    <a:pos x="22" y="8"/>
                  </a:cxn>
                  <a:cxn ang="0">
                    <a:pos x="22" y="18"/>
                  </a:cxn>
                  <a:cxn ang="0">
                    <a:pos x="26" y="24"/>
                  </a:cxn>
                  <a:cxn ang="0">
                    <a:pos x="24" y="30"/>
                  </a:cxn>
                </a:cxnLst>
                <a:rect l="0" t="0" r="r" b="b"/>
                <a:pathLst>
                  <a:path w="26" h="46">
                    <a:moveTo>
                      <a:pt x="24" y="30"/>
                    </a:moveTo>
                    <a:lnTo>
                      <a:pt x="14" y="30"/>
                    </a:lnTo>
                    <a:lnTo>
                      <a:pt x="16" y="38"/>
                    </a:lnTo>
                    <a:lnTo>
                      <a:pt x="20" y="42"/>
                    </a:lnTo>
                    <a:lnTo>
                      <a:pt x="20" y="46"/>
                    </a:lnTo>
                    <a:lnTo>
                      <a:pt x="14" y="46"/>
                    </a:lnTo>
                    <a:lnTo>
                      <a:pt x="12" y="46"/>
                    </a:lnTo>
                    <a:lnTo>
                      <a:pt x="10" y="44"/>
                    </a:lnTo>
                    <a:lnTo>
                      <a:pt x="10" y="40"/>
                    </a:lnTo>
                    <a:lnTo>
                      <a:pt x="12" y="38"/>
                    </a:lnTo>
                    <a:lnTo>
                      <a:pt x="12" y="34"/>
                    </a:lnTo>
                    <a:lnTo>
                      <a:pt x="8" y="34"/>
                    </a:lnTo>
                    <a:lnTo>
                      <a:pt x="6" y="32"/>
                    </a:lnTo>
                    <a:lnTo>
                      <a:pt x="2" y="26"/>
                    </a:lnTo>
                    <a:lnTo>
                      <a:pt x="2" y="24"/>
                    </a:lnTo>
                    <a:lnTo>
                      <a:pt x="10" y="24"/>
                    </a:lnTo>
                    <a:lnTo>
                      <a:pt x="12" y="22"/>
                    </a:lnTo>
                    <a:lnTo>
                      <a:pt x="14" y="20"/>
                    </a:lnTo>
                    <a:lnTo>
                      <a:pt x="12" y="14"/>
                    </a:lnTo>
                    <a:lnTo>
                      <a:pt x="6" y="10"/>
                    </a:lnTo>
                    <a:lnTo>
                      <a:pt x="2" y="6"/>
                    </a:lnTo>
                    <a:lnTo>
                      <a:pt x="0" y="2"/>
                    </a:lnTo>
                    <a:lnTo>
                      <a:pt x="4" y="0"/>
                    </a:lnTo>
                    <a:lnTo>
                      <a:pt x="12" y="0"/>
                    </a:lnTo>
                    <a:lnTo>
                      <a:pt x="18" y="2"/>
                    </a:lnTo>
                    <a:lnTo>
                      <a:pt x="18" y="8"/>
                    </a:lnTo>
                    <a:lnTo>
                      <a:pt x="22" y="8"/>
                    </a:lnTo>
                    <a:lnTo>
                      <a:pt x="22" y="18"/>
                    </a:lnTo>
                    <a:lnTo>
                      <a:pt x="26" y="24"/>
                    </a:lnTo>
                    <a:lnTo>
                      <a:pt x="24" y="3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1" name="Freeform 249"/>
              <p:cNvSpPr>
                <a:spLocks/>
              </p:cNvSpPr>
              <p:nvPr/>
            </p:nvSpPr>
            <p:spPr bwMode="auto">
              <a:xfrm>
                <a:off x="7320871" y="3468567"/>
                <a:ext cx="35060" cy="47809"/>
              </a:xfrm>
              <a:custGeom>
                <a:avLst/>
                <a:gdLst/>
                <a:ahLst/>
                <a:cxnLst>
                  <a:cxn ang="0">
                    <a:pos x="4" y="2"/>
                  </a:cxn>
                  <a:cxn ang="0">
                    <a:pos x="8" y="4"/>
                  </a:cxn>
                  <a:cxn ang="0">
                    <a:pos x="14" y="6"/>
                  </a:cxn>
                  <a:cxn ang="0">
                    <a:pos x="20" y="8"/>
                  </a:cxn>
                  <a:cxn ang="0">
                    <a:pos x="22" y="12"/>
                  </a:cxn>
                  <a:cxn ang="0">
                    <a:pos x="20" y="18"/>
                  </a:cxn>
                  <a:cxn ang="0">
                    <a:pos x="14" y="24"/>
                  </a:cxn>
                  <a:cxn ang="0">
                    <a:pos x="2" y="30"/>
                  </a:cxn>
                  <a:cxn ang="0">
                    <a:pos x="2" y="16"/>
                  </a:cxn>
                  <a:cxn ang="0">
                    <a:pos x="0" y="4"/>
                  </a:cxn>
                  <a:cxn ang="0">
                    <a:pos x="2" y="2"/>
                  </a:cxn>
                  <a:cxn ang="0">
                    <a:pos x="4" y="0"/>
                  </a:cxn>
                  <a:cxn ang="0">
                    <a:pos x="8" y="4"/>
                  </a:cxn>
                  <a:cxn ang="0">
                    <a:pos x="4" y="2"/>
                  </a:cxn>
                </a:cxnLst>
                <a:rect l="0" t="0" r="r" b="b"/>
                <a:pathLst>
                  <a:path w="22" h="30">
                    <a:moveTo>
                      <a:pt x="4" y="2"/>
                    </a:moveTo>
                    <a:lnTo>
                      <a:pt x="8" y="4"/>
                    </a:lnTo>
                    <a:lnTo>
                      <a:pt x="14" y="6"/>
                    </a:lnTo>
                    <a:lnTo>
                      <a:pt x="20" y="8"/>
                    </a:lnTo>
                    <a:lnTo>
                      <a:pt x="22" y="12"/>
                    </a:lnTo>
                    <a:lnTo>
                      <a:pt x="20" y="18"/>
                    </a:lnTo>
                    <a:lnTo>
                      <a:pt x="14" y="24"/>
                    </a:lnTo>
                    <a:lnTo>
                      <a:pt x="2" y="30"/>
                    </a:lnTo>
                    <a:lnTo>
                      <a:pt x="2" y="16"/>
                    </a:lnTo>
                    <a:lnTo>
                      <a:pt x="0" y="4"/>
                    </a:lnTo>
                    <a:lnTo>
                      <a:pt x="2" y="2"/>
                    </a:lnTo>
                    <a:lnTo>
                      <a:pt x="4" y="0"/>
                    </a:lnTo>
                    <a:lnTo>
                      <a:pt x="8" y="4"/>
                    </a:lnTo>
                    <a:lnTo>
                      <a:pt x="4"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2" name="Freeform 250"/>
              <p:cNvSpPr>
                <a:spLocks/>
              </p:cNvSpPr>
              <p:nvPr/>
            </p:nvSpPr>
            <p:spPr bwMode="auto">
              <a:xfrm>
                <a:off x="7343181" y="3500439"/>
                <a:ext cx="31872" cy="57370"/>
              </a:xfrm>
              <a:custGeom>
                <a:avLst/>
                <a:gdLst/>
                <a:ahLst/>
                <a:cxnLst>
                  <a:cxn ang="0">
                    <a:pos x="20" y="6"/>
                  </a:cxn>
                  <a:cxn ang="0">
                    <a:pos x="18" y="12"/>
                  </a:cxn>
                  <a:cxn ang="0">
                    <a:pos x="16" y="16"/>
                  </a:cxn>
                  <a:cxn ang="0">
                    <a:pos x="14" y="20"/>
                  </a:cxn>
                  <a:cxn ang="0">
                    <a:pos x="14" y="26"/>
                  </a:cxn>
                  <a:cxn ang="0">
                    <a:pos x="14" y="28"/>
                  </a:cxn>
                  <a:cxn ang="0">
                    <a:pos x="14" y="30"/>
                  </a:cxn>
                  <a:cxn ang="0">
                    <a:pos x="16" y="34"/>
                  </a:cxn>
                  <a:cxn ang="0">
                    <a:pos x="16" y="36"/>
                  </a:cxn>
                  <a:cxn ang="0">
                    <a:pos x="12" y="36"/>
                  </a:cxn>
                  <a:cxn ang="0">
                    <a:pos x="6" y="30"/>
                  </a:cxn>
                  <a:cxn ang="0">
                    <a:pos x="2" y="26"/>
                  </a:cxn>
                  <a:cxn ang="0">
                    <a:pos x="0" y="20"/>
                  </a:cxn>
                  <a:cxn ang="0">
                    <a:pos x="2" y="18"/>
                  </a:cxn>
                  <a:cxn ang="0">
                    <a:pos x="6" y="18"/>
                  </a:cxn>
                  <a:cxn ang="0">
                    <a:pos x="6" y="8"/>
                  </a:cxn>
                  <a:cxn ang="0">
                    <a:pos x="8" y="2"/>
                  </a:cxn>
                  <a:cxn ang="0">
                    <a:pos x="10" y="0"/>
                  </a:cxn>
                  <a:cxn ang="0">
                    <a:pos x="14" y="0"/>
                  </a:cxn>
                  <a:cxn ang="0">
                    <a:pos x="18" y="2"/>
                  </a:cxn>
                  <a:cxn ang="0">
                    <a:pos x="20" y="4"/>
                  </a:cxn>
                  <a:cxn ang="0">
                    <a:pos x="20" y="6"/>
                  </a:cxn>
                </a:cxnLst>
                <a:rect l="0" t="0" r="r" b="b"/>
                <a:pathLst>
                  <a:path w="20" h="36">
                    <a:moveTo>
                      <a:pt x="20" y="6"/>
                    </a:moveTo>
                    <a:lnTo>
                      <a:pt x="18" y="12"/>
                    </a:lnTo>
                    <a:lnTo>
                      <a:pt x="16" y="16"/>
                    </a:lnTo>
                    <a:lnTo>
                      <a:pt x="14" y="20"/>
                    </a:lnTo>
                    <a:lnTo>
                      <a:pt x="14" y="26"/>
                    </a:lnTo>
                    <a:lnTo>
                      <a:pt x="14" y="28"/>
                    </a:lnTo>
                    <a:lnTo>
                      <a:pt x="14" y="30"/>
                    </a:lnTo>
                    <a:lnTo>
                      <a:pt x="16" y="34"/>
                    </a:lnTo>
                    <a:lnTo>
                      <a:pt x="16" y="36"/>
                    </a:lnTo>
                    <a:lnTo>
                      <a:pt x="12" y="36"/>
                    </a:lnTo>
                    <a:lnTo>
                      <a:pt x="6" y="30"/>
                    </a:lnTo>
                    <a:lnTo>
                      <a:pt x="2" y="26"/>
                    </a:lnTo>
                    <a:lnTo>
                      <a:pt x="0" y="20"/>
                    </a:lnTo>
                    <a:lnTo>
                      <a:pt x="2" y="18"/>
                    </a:lnTo>
                    <a:lnTo>
                      <a:pt x="6" y="18"/>
                    </a:lnTo>
                    <a:lnTo>
                      <a:pt x="6" y="8"/>
                    </a:lnTo>
                    <a:lnTo>
                      <a:pt x="8" y="2"/>
                    </a:lnTo>
                    <a:lnTo>
                      <a:pt x="10" y="0"/>
                    </a:lnTo>
                    <a:lnTo>
                      <a:pt x="14" y="0"/>
                    </a:lnTo>
                    <a:lnTo>
                      <a:pt x="18" y="2"/>
                    </a:lnTo>
                    <a:lnTo>
                      <a:pt x="20" y="4"/>
                    </a:lnTo>
                    <a:lnTo>
                      <a:pt x="20" y="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3" name="Freeform 251"/>
              <p:cNvSpPr>
                <a:spLocks/>
              </p:cNvSpPr>
              <p:nvPr/>
            </p:nvSpPr>
            <p:spPr bwMode="auto">
              <a:xfrm>
                <a:off x="7368679" y="3500439"/>
                <a:ext cx="19123" cy="38247"/>
              </a:xfrm>
              <a:custGeom>
                <a:avLst/>
                <a:gdLst/>
                <a:ahLst/>
                <a:cxnLst>
                  <a:cxn ang="0">
                    <a:pos x="12" y="0"/>
                  </a:cxn>
                  <a:cxn ang="0">
                    <a:pos x="10" y="8"/>
                  </a:cxn>
                  <a:cxn ang="0">
                    <a:pos x="8" y="12"/>
                  </a:cxn>
                  <a:cxn ang="0">
                    <a:pos x="6" y="18"/>
                  </a:cxn>
                  <a:cxn ang="0">
                    <a:pos x="4" y="24"/>
                  </a:cxn>
                  <a:cxn ang="0">
                    <a:pos x="0" y="24"/>
                  </a:cxn>
                  <a:cxn ang="0">
                    <a:pos x="4" y="14"/>
                  </a:cxn>
                  <a:cxn ang="0">
                    <a:pos x="6" y="8"/>
                  </a:cxn>
                  <a:cxn ang="0">
                    <a:pos x="6" y="0"/>
                  </a:cxn>
                  <a:cxn ang="0">
                    <a:pos x="12" y="0"/>
                  </a:cxn>
                </a:cxnLst>
                <a:rect l="0" t="0" r="r" b="b"/>
                <a:pathLst>
                  <a:path w="12" h="24">
                    <a:moveTo>
                      <a:pt x="12" y="0"/>
                    </a:moveTo>
                    <a:lnTo>
                      <a:pt x="10" y="8"/>
                    </a:lnTo>
                    <a:lnTo>
                      <a:pt x="8" y="12"/>
                    </a:lnTo>
                    <a:lnTo>
                      <a:pt x="6" y="18"/>
                    </a:lnTo>
                    <a:lnTo>
                      <a:pt x="4" y="24"/>
                    </a:lnTo>
                    <a:lnTo>
                      <a:pt x="0" y="24"/>
                    </a:lnTo>
                    <a:lnTo>
                      <a:pt x="4" y="14"/>
                    </a:lnTo>
                    <a:lnTo>
                      <a:pt x="6" y="8"/>
                    </a:lnTo>
                    <a:lnTo>
                      <a:pt x="6" y="0"/>
                    </a:lnTo>
                    <a:lnTo>
                      <a:pt x="12"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4" name="Freeform 252"/>
              <p:cNvSpPr>
                <a:spLocks/>
              </p:cNvSpPr>
              <p:nvPr/>
            </p:nvSpPr>
            <p:spPr bwMode="auto">
              <a:xfrm>
                <a:off x="7378241" y="3525937"/>
                <a:ext cx="22311" cy="19123"/>
              </a:xfrm>
              <a:custGeom>
                <a:avLst/>
                <a:gdLst/>
                <a:ahLst/>
                <a:cxnLst>
                  <a:cxn ang="0">
                    <a:pos x="14" y="0"/>
                  </a:cxn>
                  <a:cxn ang="0">
                    <a:pos x="12" y="4"/>
                  </a:cxn>
                  <a:cxn ang="0">
                    <a:pos x="10" y="8"/>
                  </a:cxn>
                  <a:cxn ang="0">
                    <a:pos x="8" y="10"/>
                  </a:cxn>
                  <a:cxn ang="0">
                    <a:pos x="4" y="12"/>
                  </a:cxn>
                  <a:cxn ang="0">
                    <a:pos x="2" y="10"/>
                  </a:cxn>
                  <a:cxn ang="0">
                    <a:pos x="0" y="8"/>
                  </a:cxn>
                  <a:cxn ang="0">
                    <a:pos x="2" y="4"/>
                  </a:cxn>
                  <a:cxn ang="0">
                    <a:pos x="6" y="0"/>
                  </a:cxn>
                  <a:cxn ang="0">
                    <a:pos x="10" y="0"/>
                  </a:cxn>
                  <a:cxn ang="0">
                    <a:pos x="14" y="0"/>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5" name="Freeform 253"/>
              <p:cNvSpPr>
                <a:spLocks/>
              </p:cNvSpPr>
              <p:nvPr/>
            </p:nvSpPr>
            <p:spPr bwMode="auto">
              <a:xfrm>
                <a:off x="7355930" y="3449443"/>
                <a:ext cx="22311" cy="25498"/>
              </a:xfrm>
              <a:custGeom>
                <a:avLst/>
                <a:gdLst/>
                <a:ahLst/>
                <a:cxnLst>
                  <a:cxn ang="0">
                    <a:pos x="0" y="8"/>
                  </a:cxn>
                  <a:cxn ang="0">
                    <a:pos x="0" y="0"/>
                  </a:cxn>
                  <a:cxn ang="0">
                    <a:pos x="4" y="0"/>
                  </a:cxn>
                  <a:cxn ang="0">
                    <a:pos x="8" y="4"/>
                  </a:cxn>
                  <a:cxn ang="0">
                    <a:pos x="10" y="6"/>
                  </a:cxn>
                  <a:cxn ang="0">
                    <a:pos x="14" y="10"/>
                  </a:cxn>
                  <a:cxn ang="0">
                    <a:pos x="14" y="14"/>
                  </a:cxn>
                  <a:cxn ang="0">
                    <a:pos x="14" y="16"/>
                  </a:cxn>
                  <a:cxn ang="0">
                    <a:pos x="12" y="14"/>
                  </a:cxn>
                  <a:cxn ang="0">
                    <a:pos x="8" y="8"/>
                  </a:cxn>
                  <a:cxn ang="0">
                    <a:pos x="0" y="8"/>
                  </a:cxn>
                </a:cxnLst>
                <a:rect l="0" t="0" r="r" b="b"/>
                <a:pathLst>
                  <a:path w="14" h="16">
                    <a:moveTo>
                      <a:pt x="0" y="8"/>
                    </a:moveTo>
                    <a:lnTo>
                      <a:pt x="0" y="0"/>
                    </a:lnTo>
                    <a:lnTo>
                      <a:pt x="4" y="0"/>
                    </a:lnTo>
                    <a:lnTo>
                      <a:pt x="8" y="4"/>
                    </a:lnTo>
                    <a:lnTo>
                      <a:pt x="10" y="6"/>
                    </a:lnTo>
                    <a:lnTo>
                      <a:pt x="14" y="10"/>
                    </a:lnTo>
                    <a:lnTo>
                      <a:pt x="14" y="14"/>
                    </a:lnTo>
                    <a:lnTo>
                      <a:pt x="14" y="16"/>
                    </a:lnTo>
                    <a:lnTo>
                      <a:pt x="12" y="14"/>
                    </a:lnTo>
                    <a:lnTo>
                      <a:pt x="8" y="8"/>
                    </a:lnTo>
                    <a:lnTo>
                      <a:pt x="0"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6" name="Freeform 254"/>
              <p:cNvSpPr>
                <a:spLocks/>
              </p:cNvSpPr>
              <p:nvPr/>
            </p:nvSpPr>
            <p:spPr bwMode="auto">
              <a:xfrm>
                <a:off x="7276249" y="3420758"/>
                <a:ext cx="31872" cy="35060"/>
              </a:xfrm>
              <a:custGeom>
                <a:avLst/>
                <a:gdLst/>
                <a:ahLst/>
                <a:cxnLst>
                  <a:cxn ang="0">
                    <a:pos x="16" y="22"/>
                  </a:cxn>
                  <a:cxn ang="0">
                    <a:pos x="12" y="18"/>
                  </a:cxn>
                  <a:cxn ang="0">
                    <a:pos x="6" y="12"/>
                  </a:cxn>
                  <a:cxn ang="0">
                    <a:pos x="0" y="0"/>
                  </a:cxn>
                  <a:cxn ang="0">
                    <a:pos x="6" y="0"/>
                  </a:cxn>
                  <a:cxn ang="0">
                    <a:pos x="14" y="4"/>
                  </a:cxn>
                  <a:cxn ang="0">
                    <a:pos x="18" y="6"/>
                  </a:cxn>
                  <a:cxn ang="0">
                    <a:pos x="20" y="10"/>
                  </a:cxn>
                  <a:cxn ang="0">
                    <a:pos x="20" y="14"/>
                  </a:cxn>
                  <a:cxn ang="0">
                    <a:pos x="20" y="18"/>
                  </a:cxn>
                  <a:cxn ang="0">
                    <a:pos x="18" y="22"/>
                  </a:cxn>
                  <a:cxn ang="0">
                    <a:pos x="16" y="22"/>
                  </a:cxn>
                </a:cxnLst>
                <a:rect l="0" t="0" r="r" b="b"/>
                <a:pathLst>
                  <a:path w="20" h="22">
                    <a:moveTo>
                      <a:pt x="16" y="22"/>
                    </a:moveTo>
                    <a:lnTo>
                      <a:pt x="12" y="18"/>
                    </a:lnTo>
                    <a:lnTo>
                      <a:pt x="6" y="12"/>
                    </a:lnTo>
                    <a:lnTo>
                      <a:pt x="0" y="0"/>
                    </a:lnTo>
                    <a:lnTo>
                      <a:pt x="6" y="0"/>
                    </a:lnTo>
                    <a:lnTo>
                      <a:pt x="14" y="4"/>
                    </a:lnTo>
                    <a:lnTo>
                      <a:pt x="18" y="6"/>
                    </a:lnTo>
                    <a:lnTo>
                      <a:pt x="20" y="10"/>
                    </a:lnTo>
                    <a:lnTo>
                      <a:pt x="20" y="14"/>
                    </a:lnTo>
                    <a:lnTo>
                      <a:pt x="20" y="18"/>
                    </a:lnTo>
                    <a:lnTo>
                      <a:pt x="18" y="22"/>
                    </a:lnTo>
                    <a:lnTo>
                      <a:pt x="16" y="2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7" name="Freeform 255"/>
              <p:cNvSpPr>
                <a:spLocks/>
              </p:cNvSpPr>
              <p:nvPr/>
            </p:nvSpPr>
            <p:spPr bwMode="auto">
              <a:xfrm>
                <a:off x="7311309" y="3423945"/>
                <a:ext cx="9562" cy="3187"/>
              </a:xfrm>
              <a:custGeom>
                <a:avLst/>
                <a:gdLst/>
                <a:ahLst/>
                <a:cxnLst>
                  <a:cxn ang="0">
                    <a:pos x="0" y="2"/>
                  </a:cxn>
                  <a:cxn ang="0">
                    <a:pos x="4" y="2"/>
                  </a:cxn>
                  <a:cxn ang="0">
                    <a:pos x="6" y="2"/>
                  </a:cxn>
                  <a:cxn ang="0">
                    <a:pos x="4" y="0"/>
                  </a:cxn>
                  <a:cxn ang="0">
                    <a:pos x="0" y="2"/>
                  </a:cxn>
                </a:cxnLst>
                <a:rect l="0" t="0" r="r" b="b"/>
                <a:pathLst>
                  <a:path w="6" h="2">
                    <a:moveTo>
                      <a:pt x="0" y="2"/>
                    </a:moveTo>
                    <a:lnTo>
                      <a:pt x="4" y="2"/>
                    </a:lnTo>
                    <a:lnTo>
                      <a:pt x="6" y="2"/>
                    </a:lnTo>
                    <a:lnTo>
                      <a:pt x="4" y="0"/>
                    </a:lnTo>
                    <a:lnTo>
                      <a:pt x="0"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8" name="Freeform 256"/>
              <p:cNvSpPr>
                <a:spLocks/>
              </p:cNvSpPr>
              <p:nvPr/>
            </p:nvSpPr>
            <p:spPr bwMode="auto">
              <a:xfrm>
                <a:off x="8280231" y="4048645"/>
                <a:ext cx="25498" cy="25498"/>
              </a:xfrm>
              <a:custGeom>
                <a:avLst/>
                <a:gdLst/>
                <a:ahLst/>
                <a:cxnLst>
                  <a:cxn ang="0">
                    <a:pos x="16" y="12"/>
                  </a:cxn>
                  <a:cxn ang="0">
                    <a:pos x="14" y="14"/>
                  </a:cxn>
                  <a:cxn ang="0">
                    <a:pos x="12" y="16"/>
                  </a:cxn>
                  <a:cxn ang="0">
                    <a:pos x="8" y="14"/>
                  </a:cxn>
                  <a:cxn ang="0">
                    <a:pos x="4" y="12"/>
                  </a:cxn>
                  <a:cxn ang="0">
                    <a:pos x="0" y="4"/>
                  </a:cxn>
                  <a:cxn ang="0">
                    <a:pos x="0" y="0"/>
                  </a:cxn>
                  <a:cxn ang="0">
                    <a:pos x="8" y="4"/>
                  </a:cxn>
                  <a:cxn ang="0">
                    <a:pos x="14" y="8"/>
                  </a:cxn>
                  <a:cxn ang="0">
                    <a:pos x="16" y="12"/>
                  </a:cxn>
                </a:cxnLst>
                <a:rect l="0" t="0" r="r" b="b"/>
                <a:pathLst>
                  <a:path w="16" h="16">
                    <a:moveTo>
                      <a:pt x="16" y="12"/>
                    </a:moveTo>
                    <a:lnTo>
                      <a:pt x="14" y="14"/>
                    </a:lnTo>
                    <a:lnTo>
                      <a:pt x="12" y="16"/>
                    </a:lnTo>
                    <a:lnTo>
                      <a:pt x="8" y="14"/>
                    </a:lnTo>
                    <a:lnTo>
                      <a:pt x="4" y="12"/>
                    </a:lnTo>
                    <a:lnTo>
                      <a:pt x="0" y="4"/>
                    </a:lnTo>
                    <a:lnTo>
                      <a:pt x="0" y="0"/>
                    </a:lnTo>
                    <a:lnTo>
                      <a:pt x="8" y="4"/>
                    </a:lnTo>
                    <a:lnTo>
                      <a:pt x="14" y="8"/>
                    </a:lnTo>
                    <a:lnTo>
                      <a:pt x="16"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299" name="Freeform 257"/>
              <p:cNvSpPr>
                <a:spLocks/>
              </p:cNvSpPr>
              <p:nvPr/>
            </p:nvSpPr>
            <p:spPr bwMode="auto">
              <a:xfrm>
                <a:off x="8404534" y="4163386"/>
                <a:ext cx="28685" cy="19123"/>
              </a:xfrm>
              <a:custGeom>
                <a:avLst/>
                <a:gdLst/>
                <a:ahLst/>
                <a:cxnLst>
                  <a:cxn ang="0">
                    <a:pos x="18" y="12"/>
                  </a:cxn>
                  <a:cxn ang="0">
                    <a:pos x="10" y="12"/>
                  </a:cxn>
                  <a:cxn ang="0">
                    <a:pos x="4" y="8"/>
                  </a:cxn>
                  <a:cxn ang="0">
                    <a:pos x="0" y="2"/>
                  </a:cxn>
                  <a:cxn ang="0">
                    <a:pos x="0" y="0"/>
                  </a:cxn>
                  <a:cxn ang="0">
                    <a:pos x="6" y="0"/>
                  </a:cxn>
                  <a:cxn ang="0">
                    <a:pos x="12" y="4"/>
                  </a:cxn>
                  <a:cxn ang="0">
                    <a:pos x="16" y="6"/>
                  </a:cxn>
                  <a:cxn ang="0">
                    <a:pos x="18" y="12"/>
                  </a:cxn>
                </a:cxnLst>
                <a:rect l="0" t="0" r="r" b="b"/>
                <a:pathLst>
                  <a:path w="18" h="12">
                    <a:moveTo>
                      <a:pt x="18" y="12"/>
                    </a:moveTo>
                    <a:lnTo>
                      <a:pt x="10" y="12"/>
                    </a:lnTo>
                    <a:lnTo>
                      <a:pt x="4" y="8"/>
                    </a:lnTo>
                    <a:lnTo>
                      <a:pt x="0" y="2"/>
                    </a:lnTo>
                    <a:lnTo>
                      <a:pt x="0" y="0"/>
                    </a:lnTo>
                    <a:lnTo>
                      <a:pt x="6" y="0"/>
                    </a:lnTo>
                    <a:lnTo>
                      <a:pt x="12" y="4"/>
                    </a:lnTo>
                    <a:lnTo>
                      <a:pt x="16" y="6"/>
                    </a:lnTo>
                    <a:lnTo>
                      <a:pt x="18" y="1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0" name="Freeform 258"/>
              <p:cNvSpPr>
                <a:spLocks/>
              </p:cNvSpPr>
              <p:nvPr/>
            </p:nvSpPr>
            <p:spPr bwMode="auto">
              <a:xfrm>
                <a:off x="8356725" y="4134701"/>
                <a:ext cx="35060" cy="19123"/>
              </a:xfrm>
              <a:custGeom>
                <a:avLst/>
                <a:gdLst/>
                <a:ahLst/>
                <a:cxnLst>
                  <a:cxn ang="0">
                    <a:pos x="22" y="8"/>
                  </a:cxn>
                  <a:cxn ang="0">
                    <a:pos x="20" y="12"/>
                  </a:cxn>
                  <a:cxn ang="0">
                    <a:pos x="16" y="12"/>
                  </a:cxn>
                  <a:cxn ang="0">
                    <a:pos x="6" y="10"/>
                  </a:cxn>
                  <a:cxn ang="0">
                    <a:pos x="2" y="6"/>
                  </a:cxn>
                  <a:cxn ang="0">
                    <a:pos x="0" y="2"/>
                  </a:cxn>
                  <a:cxn ang="0">
                    <a:pos x="0" y="0"/>
                  </a:cxn>
                  <a:cxn ang="0">
                    <a:pos x="2" y="0"/>
                  </a:cxn>
                  <a:cxn ang="0">
                    <a:pos x="10" y="2"/>
                  </a:cxn>
                  <a:cxn ang="0">
                    <a:pos x="18" y="4"/>
                  </a:cxn>
                  <a:cxn ang="0">
                    <a:pos x="20" y="6"/>
                  </a:cxn>
                  <a:cxn ang="0">
                    <a:pos x="22" y="8"/>
                  </a:cxn>
                </a:cxnLst>
                <a:rect l="0" t="0" r="r" b="b"/>
                <a:pathLst>
                  <a:path w="22" h="12">
                    <a:moveTo>
                      <a:pt x="22" y="8"/>
                    </a:moveTo>
                    <a:lnTo>
                      <a:pt x="20" y="12"/>
                    </a:lnTo>
                    <a:lnTo>
                      <a:pt x="16" y="12"/>
                    </a:lnTo>
                    <a:lnTo>
                      <a:pt x="6" y="10"/>
                    </a:lnTo>
                    <a:lnTo>
                      <a:pt x="2" y="6"/>
                    </a:lnTo>
                    <a:lnTo>
                      <a:pt x="0" y="2"/>
                    </a:lnTo>
                    <a:lnTo>
                      <a:pt x="0" y="0"/>
                    </a:lnTo>
                    <a:lnTo>
                      <a:pt x="2" y="0"/>
                    </a:lnTo>
                    <a:lnTo>
                      <a:pt x="10" y="2"/>
                    </a:lnTo>
                    <a:lnTo>
                      <a:pt x="18" y="4"/>
                    </a:lnTo>
                    <a:lnTo>
                      <a:pt x="20" y="6"/>
                    </a:lnTo>
                    <a:lnTo>
                      <a:pt x="22" y="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1" name="Freeform 259"/>
              <p:cNvSpPr>
                <a:spLocks/>
              </p:cNvSpPr>
              <p:nvPr/>
            </p:nvSpPr>
            <p:spPr bwMode="auto">
              <a:xfrm>
                <a:off x="8280231" y="4080518"/>
                <a:ext cx="41434" cy="35060"/>
              </a:xfrm>
              <a:custGeom>
                <a:avLst/>
                <a:gdLst/>
                <a:ahLst/>
                <a:cxnLst>
                  <a:cxn ang="0">
                    <a:pos x="6" y="0"/>
                  </a:cxn>
                  <a:cxn ang="0">
                    <a:pos x="6" y="4"/>
                  </a:cxn>
                  <a:cxn ang="0">
                    <a:pos x="8" y="6"/>
                  </a:cxn>
                  <a:cxn ang="0">
                    <a:pos x="16" y="10"/>
                  </a:cxn>
                  <a:cxn ang="0">
                    <a:pos x="22" y="14"/>
                  </a:cxn>
                  <a:cxn ang="0">
                    <a:pos x="26" y="16"/>
                  </a:cxn>
                  <a:cxn ang="0">
                    <a:pos x="26" y="18"/>
                  </a:cxn>
                  <a:cxn ang="0">
                    <a:pos x="24" y="22"/>
                  </a:cxn>
                  <a:cxn ang="0">
                    <a:pos x="22" y="22"/>
                  </a:cxn>
                  <a:cxn ang="0">
                    <a:pos x="18" y="20"/>
                  </a:cxn>
                  <a:cxn ang="0">
                    <a:pos x="16" y="16"/>
                  </a:cxn>
                  <a:cxn ang="0">
                    <a:pos x="12" y="16"/>
                  </a:cxn>
                  <a:cxn ang="0">
                    <a:pos x="12" y="14"/>
                  </a:cxn>
                  <a:cxn ang="0">
                    <a:pos x="10" y="10"/>
                  </a:cxn>
                  <a:cxn ang="0">
                    <a:pos x="6" y="10"/>
                  </a:cxn>
                  <a:cxn ang="0">
                    <a:pos x="6" y="6"/>
                  </a:cxn>
                  <a:cxn ang="0">
                    <a:pos x="0" y="6"/>
                  </a:cxn>
                  <a:cxn ang="0">
                    <a:pos x="0" y="2"/>
                  </a:cxn>
                  <a:cxn ang="0">
                    <a:pos x="0" y="0"/>
                  </a:cxn>
                  <a:cxn ang="0">
                    <a:pos x="6" y="0"/>
                  </a:cxn>
                </a:cxnLst>
                <a:rect l="0" t="0" r="r" b="b"/>
                <a:pathLst>
                  <a:path w="26" h="22">
                    <a:moveTo>
                      <a:pt x="6" y="0"/>
                    </a:moveTo>
                    <a:lnTo>
                      <a:pt x="6" y="4"/>
                    </a:lnTo>
                    <a:lnTo>
                      <a:pt x="8" y="6"/>
                    </a:lnTo>
                    <a:lnTo>
                      <a:pt x="16" y="10"/>
                    </a:lnTo>
                    <a:lnTo>
                      <a:pt x="22" y="14"/>
                    </a:lnTo>
                    <a:lnTo>
                      <a:pt x="26" y="16"/>
                    </a:lnTo>
                    <a:lnTo>
                      <a:pt x="26" y="18"/>
                    </a:lnTo>
                    <a:lnTo>
                      <a:pt x="24" y="22"/>
                    </a:lnTo>
                    <a:lnTo>
                      <a:pt x="22" y="22"/>
                    </a:lnTo>
                    <a:lnTo>
                      <a:pt x="18" y="20"/>
                    </a:lnTo>
                    <a:lnTo>
                      <a:pt x="16" y="16"/>
                    </a:lnTo>
                    <a:lnTo>
                      <a:pt x="12" y="16"/>
                    </a:lnTo>
                    <a:lnTo>
                      <a:pt x="12" y="14"/>
                    </a:lnTo>
                    <a:lnTo>
                      <a:pt x="10" y="10"/>
                    </a:lnTo>
                    <a:lnTo>
                      <a:pt x="6" y="10"/>
                    </a:lnTo>
                    <a:lnTo>
                      <a:pt x="6" y="6"/>
                    </a:lnTo>
                    <a:lnTo>
                      <a:pt x="0" y="6"/>
                    </a:lnTo>
                    <a:lnTo>
                      <a:pt x="0" y="2"/>
                    </a:lnTo>
                    <a:lnTo>
                      <a:pt x="0" y="0"/>
                    </a:lnTo>
                    <a:lnTo>
                      <a:pt x="6"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2" name="Freeform 260"/>
              <p:cNvSpPr>
                <a:spLocks/>
              </p:cNvSpPr>
              <p:nvPr/>
            </p:nvSpPr>
            <p:spPr bwMode="auto">
              <a:xfrm>
                <a:off x="7257126" y="3784104"/>
                <a:ext cx="172111" cy="232669"/>
              </a:xfrm>
              <a:custGeom>
                <a:avLst/>
                <a:gdLst/>
                <a:ahLst/>
                <a:cxnLst>
                  <a:cxn ang="0">
                    <a:pos x="14" y="30"/>
                  </a:cxn>
                  <a:cxn ang="0">
                    <a:pos x="20" y="24"/>
                  </a:cxn>
                  <a:cxn ang="0">
                    <a:pos x="30" y="10"/>
                  </a:cxn>
                  <a:cxn ang="0">
                    <a:pos x="38" y="6"/>
                  </a:cxn>
                  <a:cxn ang="0">
                    <a:pos x="42" y="8"/>
                  </a:cxn>
                  <a:cxn ang="0">
                    <a:pos x="66" y="14"/>
                  </a:cxn>
                  <a:cxn ang="0">
                    <a:pos x="90" y="14"/>
                  </a:cxn>
                  <a:cxn ang="0">
                    <a:pos x="98" y="8"/>
                  </a:cxn>
                  <a:cxn ang="0">
                    <a:pos x="108" y="0"/>
                  </a:cxn>
                  <a:cxn ang="0">
                    <a:pos x="98" y="18"/>
                  </a:cxn>
                  <a:cxn ang="0">
                    <a:pos x="88" y="26"/>
                  </a:cxn>
                  <a:cxn ang="0">
                    <a:pos x="76" y="26"/>
                  </a:cxn>
                  <a:cxn ang="0">
                    <a:pos x="28" y="24"/>
                  </a:cxn>
                  <a:cxn ang="0">
                    <a:pos x="24" y="28"/>
                  </a:cxn>
                  <a:cxn ang="0">
                    <a:pos x="24" y="42"/>
                  </a:cxn>
                  <a:cxn ang="0">
                    <a:pos x="30" y="56"/>
                  </a:cxn>
                  <a:cxn ang="0">
                    <a:pos x="38" y="58"/>
                  </a:cxn>
                  <a:cxn ang="0">
                    <a:pos x="44" y="54"/>
                  </a:cxn>
                  <a:cxn ang="0">
                    <a:pos x="58" y="48"/>
                  </a:cxn>
                  <a:cxn ang="0">
                    <a:pos x="74" y="44"/>
                  </a:cxn>
                  <a:cxn ang="0">
                    <a:pos x="78" y="46"/>
                  </a:cxn>
                  <a:cxn ang="0">
                    <a:pos x="68" y="52"/>
                  </a:cxn>
                  <a:cxn ang="0">
                    <a:pos x="54" y="60"/>
                  </a:cxn>
                  <a:cxn ang="0">
                    <a:pos x="48" y="70"/>
                  </a:cxn>
                  <a:cxn ang="0">
                    <a:pos x="52" y="82"/>
                  </a:cxn>
                  <a:cxn ang="0">
                    <a:pos x="58" y="106"/>
                  </a:cxn>
                  <a:cxn ang="0">
                    <a:pos x="64" y="112"/>
                  </a:cxn>
                  <a:cxn ang="0">
                    <a:pos x="70" y="114"/>
                  </a:cxn>
                  <a:cxn ang="0">
                    <a:pos x="58" y="122"/>
                  </a:cxn>
                  <a:cxn ang="0">
                    <a:pos x="48" y="126"/>
                  </a:cxn>
                  <a:cxn ang="0">
                    <a:pos x="36" y="94"/>
                  </a:cxn>
                  <a:cxn ang="0">
                    <a:pos x="36" y="84"/>
                  </a:cxn>
                  <a:cxn ang="0">
                    <a:pos x="26" y="84"/>
                  </a:cxn>
                  <a:cxn ang="0">
                    <a:pos x="24" y="128"/>
                  </a:cxn>
                  <a:cxn ang="0">
                    <a:pos x="20" y="142"/>
                  </a:cxn>
                  <a:cxn ang="0">
                    <a:pos x="10" y="146"/>
                  </a:cxn>
                  <a:cxn ang="0">
                    <a:pos x="6" y="144"/>
                  </a:cxn>
                  <a:cxn ang="0">
                    <a:pos x="6" y="130"/>
                  </a:cxn>
                  <a:cxn ang="0">
                    <a:pos x="10" y="118"/>
                  </a:cxn>
                  <a:cxn ang="0">
                    <a:pos x="12" y="102"/>
                  </a:cxn>
                  <a:cxn ang="0">
                    <a:pos x="0" y="100"/>
                  </a:cxn>
                  <a:cxn ang="0">
                    <a:pos x="0" y="84"/>
                  </a:cxn>
                  <a:cxn ang="0">
                    <a:pos x="10" y="58"/>
                  </a:cxn>
                  <a:cxn ang="0">
                    <a:pos x="14" y="50"/>
                  </a:cxn>
                </a:cxnLst>
                <a:rect l="0" t="0" r="r" b="b"/>
                <a:pathLst>
                  <a:path w="108" h="146">
                    <a:moveTo>
                      <a:pt x="14" y="50"/>
                    </a:moveTo>
                    <a:lnTo>
                      <a:pt x="14" y="30"/>
                    </a:lnTo>
                    <a:lnTo>
                      <a:pt x="18" y="28"/>
                    </a:lnTo>
                    <a:lnTo>
                      <a:pt x="20" y="24"/>
                    </a:lnTo>
                    <a:lnTo>
                      <a:pt x="26" y="16"/>
                    </a:lnTo>
                    <a:lnTo>
                      <a:pt x="30" y="10"/>
                    </a:lnTo>
                    <a:lnTo>
                      <a:pt x="34" y="8"/>
                    </a:lnTo>
                    <a:lnTo>
                      <a:pt x="38" y="6"/>
                    </a:lnTo>
                    <a:lnTo>
                      <a:pt x="40" y="6"/>
                    </a:lnTo>
                    <a:lnTo>
                      <a:pt x="42" y="8"/>
                    </a:lnTo>
                    <a:lnTo>
                      <a:pt x="46" y="10"/>
                    </a:lnTo>
                    <a:lnTo>
                      <a:pt x="66" y="14"/>
                    </a:lnTo>
                    <a:lnTo>
                      <a:pt x="86" y="16"/>
                    </a:lnTo>
                    <a:lnTo>
                      <a:pt x="90" y="14"/>
                    </a:lnTo>
                    <a:lnTo>
                      <a:pt x="94" y="14"/>
                    </a:lnTo>
                    <a:lnTo>
                      <a:pt x="98" y="8"/>
                    </a:lnTo>
                    <a:lnTo>
                      <a:pt x="102" y="2"/>
                    </a:lnTo>
                    <a:lnTo>
                      <a:pt x="108" y="0"/>
                    </a:lnTo>
                    <a:lnTo>
                      <a:pt x="108" y="6"/>
                    </a:lnTo>
                    <a:lnTo>
                      <a:pt x="98" y="18"/>
                    </a:lnTo>
                    <a:lnTo>
                      <a:pt x="92" y="24"/>
                    </a:lnTo>
                    <a:lnTo>
                      <a:pt x="88" y="26"/>
                    </a:lnTo>
                    <a:lnTo>
                      <a:pt x="82" y="26"/>
                    </a:lnTo>
                    <a:lnTo>
                      <a:pt x="76" y="26"/>
                    </a:lnTo>
                    <a:lnTo>
                      <a:pt x="70" y="24"/>
                    </a:lnTo>
                    <a:lnTo>
                      <a:pt x="28" y="24"/>
                    </a:lnTo>
                    <a:lnTo>
                      <a:pt x="24" y="26"/>
                    </a:lnTo>
                    <a:lnTo>
                      <a:pt x="24" y="28"/>
                    </a:lnTo>
                    <a:lnTo>
                      <a:pt x="22" y="36"/>
                    </a:lnTo>
                    <a:lnTo>
                      <a:pt x="24" y="42"/>
                    </a:lnTo>
                    <a:lnTo>
                      <a:pt x="26" y="50"/>
                    </a:lnTo>
                    <a:lnTo>
                      <a:pt x="30" y="56"/>
                    </a:lnTo>
                    <a:lnTo>
                      <a:pt x="36" y="58"/>
                    </a:lnTo>
                    <a:lnTo>
                      <a:pt x="38" y="58"/>
                    </a:lnTo>
                    <a:lnTo>
                      <a:pt x="40" y="56"/>
                    </a:lnTo>
                    <a:lnTo>
                      <a:pt x="44" y="54"/>
                    </a:lnTo>
                    <a:lnTo>
                      <a:pt x="50" y="50"/>
                    </a:lnTo>
                    <a:lnTo>
                      <a:pt x="58" y="48"/>
                    </a:lnTo>
                    <a:lnTo>
                      <a:pt x="68" y="46"/>
                    </a:lnTo>
                    <a:lnTo>
                      <a:pt x="74" y="44"/>
                    </a:lnTo>
                    <a:lnTo>
                      <a:pt x="80" y="44"/>
                    </a:lnTo>
                    <a:lnTo>
                      <a:pt x="78" y="46"/>
                    </a:lnTo>
                    <a:lnTo>
                      <a:pt x="74" y="48"/>
                    </a:lnTo>
                    <a:lnTo>
                      <a:pt x="68" y="52"/>
                    </a:lnTo>
                    <a:lnTo>
                      <a:pt x="60" y="54"/>
                    </a:lnTo>
                    <a:lnTo>
                      <a:pt x="54" y="60"/>
                    </a:lnTo>
                    <a:lnTo>
                      <a:pt x="46" y="70"/>
                    </a:lnTo>
                    <a:lnTo>
                      <a:pt x="48" y="70"/>
                    </a:lnTo>
                    <a:lnTo>
                      <a:pt x="50" y="76"/>
                    </a:lnTo>
                    <a:lnTo>
                      <a:pt x="52" y="82"/>
                    </a:lnTo>
                    <a:lnTo>
                      <a:pt x="58" y="90"/>
                    </a:lnTo>
                    <a:lnTo>
                      <a:pt x="58" y="106"/>
                    </a:lnTo>
                    <a:lnTo>
                      <a:pt x="60" y="110"/>
                    </a:lnTo>
                    <a:lnTo>
                      <a:pt x="64" y="112"/>
                    </a:lnTo>
                    <a:lnTo>
                      <a:pt x="70" y="112"/>
                    </a:lnTo>
                    <a:lnTo>
                      <a:pt x="70" y="114"/>
                    </a:lnTo>
                    <a:lnTo>
                      <a:pt x="64" y="118"/>
                    </a:lnTo>
                    <a:lnTo>
                      <a:pt x="58" y="122"/>
                    </a:lnTo>
                    <a:lnTo>
                      <a:pt x="54" y="126"/>
                    </a:lnTo>
                    <a:lnTo>
                      <a:pt x="48" y="126"/>
                    </a:lnTo>
                    <a:lnTo>
                      <a:pt x="34" y="98"/>
                    </a:lnTo>
                    <a:lnTo>
                      <a:pt x="36" y="94"/>
                    </a:lnTo>
                    <a:lnTo>
                      <a:pt x="38" y="90"/>
                    </a:lnTo>
                    <a:lnTo>
                      <a:pt x="36" y="84"/>
                    </a:lnTo>
                    <a:lnTo>
                      <a:pt x="30" y="86"/>
                    </a:lnTo>
                    <a:lnTo>
                      <a:pt x="26" y="84"/>
                    </a:lnTo>
                    <a:lnTo>
                      <a:pt x="24" y="114"/>
                    </a:lnTo>
                    <a:lnTo>
                      <a:pt x="24" y="128"/>
                    </a:lnTo>
                    <a:lnTo>
                      <a:pt x="22" y="136"/>
                    </a:lnTo>
                    <a:lnTo>
                      <a:pt x="20" y="142"/>
                    </a:lnTo>
                    <a:lnTo>
                      <a:pt x="16" y="144"/>
                    </a:lnTo>
                    <a:lnTo>
                      <a:pt x="10" y="146"/>
                    </a:lnTo>
                    <a:lnTo>
                      <a:pt x="8" y="144"/>
                    </a:lnTo>
                    <a:lnTo>
                      <a:pt x="6" y="144"/>
                    </a:lnTo>
                    <a:lnTo>
                      <a:pt x="6" y="140"/>
                    </a:lnTo>
                    <a:lnTo>
                      <a:pt x="6" y="130"/>
                    </a:lnTo>
                    <a:lnTo>
                      <a:pt x="8" y="124"/>
                    </a:lnTo>
                    <a:lnTo>
                      <a:pt x="10" y="118"/>
                    </a:lnTo>
                    <a:lnTo>
                      <a:pt x="12" y="110"/>
                    </a:lnTo>
                    <a:lnTo>
                      <a:pt x="12" y="102"/>
                    </a:lnTo>
                    <a:lnTo>
                      <a:pt x="4" y="102"/>
                    </a:lnTo>
                    <a:lnTo>
                      <a:pt x="0" y="100"/>
                    </a:lnTo>
                    <a:lnTo>
                      <a:pt x="0" y="96"/>
                    </a:lnTo>
                    <a:lnTo>
                      <a:pt x="0" y="84"/>
                    </a:lnTo>
                    <a:lnTo>
                      <a:pt x="4" y="70"/>
                    </a:lnTo>
                    <a:lnTo>
                      <a:pt x="10" y="58"/>
                    </a:lnTo>
                    <a:lnTo>
                      <a:pt x="14" y="48"/>
                    </a:lnTo>
                    <a:lnTo>
                      <a:pt x="14" y="5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3" name="Freeform 261"/>
              <p:cNvSpPr>
                <a:spLocks/>
              </p:cNvSpPr>
              <p:nvPr/>
            </p:nvSpPr>
            <p:spPr bwMode="auto">
              <a:xfrm>
                <a:off x="7110512" y="3698049"/>
                <a:ext cx="25498" cy="25498"/>
              </a:xfrm>
              <a:custGeom>
                <a:avLst/>
                <a:gdLst/>
                <a:ahLst/>
                <a:cxnLst>
                  <a:cxn ang="0">
                    <a:pos x="10" y="0"/>
                  </a:cxn>
                  <a:cxn ang="0">
                    <a:pos x="12" y="4"/>
                  </a:cxn>
                  <a:cxn ang="0">
                    <a:pos x="16" y="8"/>
                  </a:cxn>
                  <a:cxn ang="0">
                    <a:pos x="16" y="12"/>
                  </a:cxn>
                  <a:cxn ang="0">
                    <a:pos x="12" y="10"/>
                  </a:cxn>
                  <a:cxn ang="0">
                    <a:pos x="8" y="8"/>
                  </a:cxn>
                  <a:cxn ang="0">
                    <a:pos x="8" y="12"/>
                  </a:cxn>
                  <a:cxn ang="0">
                    <a:pos x="10" y="14"/>
                  </a:cxn>
                  <a:cxn ang="0">
                    <a:pos x="8" y="16"/>
                  </a:cxn>
                  <a:cxn ang="0">
                    <a:pos x="0" y="10"/>
                  </a:cxn>
                  <a:cxn ang="0">
                    <a:pos x="8" y="0"/>
                  </a:cxn>
                  <a:cxn ang="0">
                    <a:pos x="10" y="0"/>
                  </a:cxn>
                </a:cxnLst>
                <a:rect l="0" t="0" r="r" b="b"/>
                <a:pathLst>
                  <a:path w="16" h="16">
                    <a:moveTo>
                      <a:pt x="10" y="0"/>
                    </a:moveTo>
                    <a:lnTo>
                      <a:pt x="12" y="4"/>
                    </a:lnTo>
                    <a:lnTo>
                      <a:pt x="16" y="8"/>
                    </a:lnTo>
                    <a:lnTo>
                      <a:pt x="16" y="12"/>
                    </a:lnTo>
                    <a:lnTo>
                      <a:pt x="12" y="10"/>
                    </a:lnTo>
                    <a:lnTo>
                      <a:pt x="8" y="8"/>
                    </a:lnTo>
                    <a:lnTo>
                      <a:pt x="8" y="12"/>
                    </a:lnTo>
                    <a:lnTo>
                      <a:pt x="10" y="14"/>
                    </a:lnTo>
                    <a:lnTo>
                      <a:pt x="8" y="16"/>
                    </a:lnTo>
                    <a:lnTo>
                      <a:pt x="0" y="10"/>
                    </a:lnTo>
                    <a:lnTo>
                      <a:pt x="8" y="0"/>
                    </a:lnTo>
                    <a:lnTo>
                      <a:pt x="1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4" name="Freeform 262"/>
              <p:cNvSpPr>
                <a:spLocks/>
              </p:cNvSpPr>
              <p:nvPr/>
            </p:nvSpPr>
            <p:spPr bwMode="auto">
              <a:xfrm>
                <a:off x="8143180" y="3927530"/>
                <a:ext cx="50996" cy="60558"/>
              </a:xfrm>
              <a:custGeom>
                <a:avLst/>
                <a:gdLst/>
                <a:ahLst/>
                <a:cxnLst>
                  <a:cxn ang="0">
                    <a:pos x="32" y="28"/>
                  </a:cxn>
                  <a:cxn ang="0">
                    <a:pos x="32" y="38"/>
                  </a:cxn>
                  <a:cxn ang="0">
                    <a:pos x="28" y="38"/>
                  </a:cxn>
                  <a:cxn ang="0">
                    <a:pos x="24" y="34"/>
                  </a:cxn>
                  <a:cxn ang="0">
                    <a:pos x="22" y="28"/>
                  </a:cxn>
                  <a:cxn ang="0">
                    <a:pos x="20" y="20"/>
                  </a:cxn>
                  <a:cxn ang="0">
                    <a:pos x="16" y="16"/>
                  </a:cxn>
                  <a:cxn ang="0">
                    <a:pos x="6" y="10"/>
                  </a:cxn>
                  <a:cxn ang="0">
                    <a:pos x="0" y="6"/>
                  </a:cxn>
                  <a:cxn ang="0">
                    <a:pos x="0" y="0"/>
                  </a:cxn>
                  <a:cxn ang="0">
                    <a:pos x="16" y="14"/>
                  </a:cxn>
                  <a:cxn ang="0">
                    <a:pos x="32" y="28"/>
                  </a:cxn>
                </a:cxnLst>
                <a:rect l="0" t="0" r="r" b="b"/>
                <a:pathLst>
                  <a:path w="32" h="38">
                    <a:moveTo>
                      <a:pt x="32" y="28"/>
                    </a:moveTo>
                    <a:lnTo>
                      <a:pt x="32" y="38"/>
                    </a:lnTo>
                    <a:lnTo>
                      <a:pt x="28" y="38"/>
                    </a:lnTo>
                    <a:lnTo>
                      <a:pt x="24" y="34"/>
                    </a:lnTo>
                    <a:lnTo>
                      <a:pt x="22" y="28"/>
                    </a:lnTo>
                    <a:lnTo>
                      <a:pt x="20" y="20"/>
                    </a:lnTo>
                    <a:lnTo>
                      <a:pt x="16" y="16"/>
                    </a:lnTo>
                    <a:lnTo>
                      <a:pt x="6" y="10"/>
                    </a:lnTo>
                    <a:lnTo>
                      <a:pt x="0" y="6"/>
                    </a:lnTo>
                    <a:lnTo>
                      <a:pt x="0" y="0"/>
                    </a:lnTo>
                    <a:lnTo>
                      <a:pt x="16" y="14"/>
                    </a:lnTo>
                    <a:lnTo>
                      <a:pt x="32" y="28"/>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5" name="Freeform 263"/>
              <p:cNvSpPr>
                <a:spLocks/>
              </p:cNvSpPr>
              <p:nvPr/>
            </p:nvSpPr>
            <p:spPr bwMode="auto">
              <a:xfrm>
                <a:off x="7451548" y="3933905"/>
                <a:ext cx="31872" cy="28685"/>
              </a:xfrm>
              <a:custGeom>
                <a:avLst/>
                <a:gdLst/>
                <a:ahLst/>
                <a:cxnLst>
                  <a:cxn ang="0">
                    <a:pos x="18" y="4"/>
                  </a:cxn>
                  <a:cxn ang="0">
                    <a:pos x="20" y="8"/>
                  </a:cxn>
                  <a:cxn ang="0">
                    <a:pos x="20" y="12"/>
                  </a:cxn>
                  <a:cxn ang="0">
                    <a:pos x="20" y="14"/>
                  </a:cxn>
                  <a:cxn ang="0">
                    <a:pos x="18" y="16"/>
                  </a:cxn>
                  <a:cxn ang="0">
                    <a:pos x="12" y="18"/>
                  </a:cxn>
                  <a:cxn ang="0">
                    <a:pos x="4" y="14"/>
                  </a:cxn>
                  <a:cxn ang="0">
                    <a:pos x="0" y="10"/>
                  </a:cxn>
                  <a:cxn ang="0">
                    <a:pos x="0" y="6"/>
                  </a:cxn>
                  <a:cxn ang="0">
                    <a:pos x="12" y="0"/>
                  </a:cxn>
                  <a:cxn ang="0">
                    <a:pos x="20" y="6"/>
                  </a:cxn>
                  <a:cxn ang="0">
                    <a:pos x="18" y="4"/>
                  </a:cxn>
                </a:cxnLst>
                <a:rect l="0" t="0" r="r" b="b"/>
                <a:pathLst>
                  <a:path w="20" h="18">
                    <a:moveTo>
                      <a:pt x="18" y="4"/>
                    </a:moveTo>
                    <a:lnTo>
                      <a:pt x="20" y="8"/>
                    </a:lnTo>
                    <a:lnTo>
                      <a:pt x="20" y="12"/>
                    </a:lnTo>
                    <a:lnTo>
                      <a:pt x="20" y="14"/>
                    </a:lnTo>
                    <a:lnTo>
                      <a:pt x="18" y="16"/>
                    </a:lnTo>
                    <a:lnTo>
                      <a:pt x="12" y="18"/>
                    </a:lnTo>
                    <a:lnTo>
                      <a:pt x="4" y="14"/>
                    </a:lnTo>
                    <a:lnTo>
                      <a:pt x="0" y="10"/>
                    </a:lnTo>
                    <a:lnTo>
                      <a:pt x="0" y="6"/>
                    </a:lnTo>
                    <a:lnTo>
                      <a:pt x="12" y="0"/>
                    </a:lnTo>
                    <a:lnTo>
                      <a:pt x="20" y="6"/>
                    </a:lnTo>
                    <a:lnTo>
                      <a:pt x="18" y="4"/>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6" name="Freeform 264"/>
              <p:cNvSpPr>
                <a:spLocks/>
              </p:cNvSpPr>
              <p:nvPr/>
            </p:nvSpPr>
            <p:spPr bwMode="auto">
              <a:xfrm>
                <a:off x="7410113" y="3895658"/>
                <a:ext cx="15936" cy="9562"/>
              </a:xfrm>
              <a:custGeom>
                <a:avLst/>
                <a:gdLst/>
                <a:ahLst/>
                <a:cxnLst>
                  <a:cxn ang="0">
                    <a:pos x="10" y="0"/>
                  </a:cxn>
                  <a:cxn ang="0">
                    <a:pos x="8" y="4"/>
                  </a:cxn>
                  <a:cxn ang="0">
                    <a:pos x="4" y="6"/>
                  </a:cxn>
                  <a:cxn ang="0">
                    <a:pos x="2" y="4"/>
                  </a:cxn>
                  <a:cxn ang="0">
                    <a:pos x="0" y="2"/>
                  </a:cxn>
                  <a:cxn ang="0">
                    <a:pos x="6" y="0"/>
                  </a:cxn>
                  <a:cxn ang="0">
                    <a:pos x="10" y="0"/>
                  </a:cxn>
                </a:cxnLst>
                <a:rect l="0" t="0" r="r" b="b"/>
                <a:pathLst>
                  <a:path w="10" h="6">
                    <a:moveTo>
                      <a:pt x="10" y="0"/>
                    </a:moveTo>
                    <a:lnTo>
                      <a:pt x="8" y="4"/>
                    </a:lnTo>
                    <a:lnTo>
                      <a:pt x="4" y="6"/>
                    </a:lnTo>
                    <a:lnTo>
                      <a:pt x="2" y="4"/>
                    </a:lnTo>
                    <a:lnTo>
                      <a:pt x="0" y="2"/>
                    </a:lnTo>
                    <a:lnTo>
                      <a:pt x="6" y="0"/>
                    </a:lnTo>
                    <a:lnTo>
                      <a:pt x="1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7" name="Freeform 265"/>
              <p:cNvSpPr>
                <a:spLocks/>
              </p:cNvSpPr>
              <p:nvPr/>
            </p:nvSpPr>
            <p:spPr bwMode="auto">
              <a:xfrm>
                <a:off x="6683421" y="1559407"/>
                <a:ext cx="89243" cy="25498"/>
              </a:xfrm>
              <a:custGeom>
                <a:avLst/>
                <a:gdLst/>
                <a:ahLst/>
                <a:cxnLst>
                  <a:cxn ang="0">
                    <a:pos x="46" y="16"/>
                  </a:cxn>
                  <a:cxn ang="0">
                    <a:pos x="34" y="16"/>
                  </a:cxn>
                  <a:cxn ang="0">
                    <a:pos x="20" y="12"/>
                  </a:cxn>
                  <a:cxn ang="0">
                    <a:pos x="6" y="8"/>
                  </a:cxn>
                  <a:cxn ang="0">
                    <a:pos x="2" y="4"/>
                  </a:cxn>
                  <a:cxn ang="0">
                    <a:pos x="0" y="0"/>
                  </a:cxn>
                  <a:cxn ang="0">
                    <a:pos x="8" y="0"/>
                  </a:cxn>
                  <a:cxn ang="0">
                    <a:pos x="20" y="4"/>
                  </a:cxn>
                  <a:cxn ang="0">
                    <a:pos x="32" y="4"/>
                  </a:cxn>
                  <a:cxn ang="0">
                    <a:pos x="44" y="6"/>
                  </a:cxn>
                  <a:cxn ang="0">
                    <a:pos x="50" y="6"/>
                  </a:cxn>
                  <a:cxn ang="0">
                    <a:pos x="56" y="8"/>
                  </a:cxn>
                  <a:cxn ang="0">
                    <a:pos x="52" y="14"/>
                  </a:cxn>
                  <a:cxn ang="0">
                    <a:pos x="46" y="16"/>
                  </a:cxn>
                </a:cxnLst>
                <a:rect l="0" t="0" r="r" b="b"/>
                <a:pathLst>
                  <a:path w="56" h="16">
                    <a:moveTo>
                      <a:pt x="46" y="16"/>
                    </a:moveTo>
                    <a:lnTo>
                      <a:pt x="34" y="16"/>
                    </a:lnTo>
                    <a:lnTo>
                      <a:pt x="20" y="12"/>
                    </a:lnTo>
                    <a:lnTo>
                      <a:pt x="6" y="8"/>
                    </a:lnTo>
                    <a:lnTo>
                      <a:pt x="2" y="4"/>
                    </a:lnTo>
                    <a:lnTo>
                      <a:pt x="0" y="0"/>
                    </a:lnTo>
                    <a:lnTo>
                      <a:pt x="8" y="0"/>
                    </a:lnTo>
                    <a:lnTo>
                      <a:pt x="20" y="4"/>
                    </a:lnTo>
                    <a:lnTo>
                      <a:pt x="32" y="4"/>
                    </a:lnTo>
                    <a:lnTo>
                      <a:pt x="44" y="6"/>
                    </a:lnTo>
                    <a:lnTo>
                      <a:pt x="50" y="6"/>
                    </a:lnTo>
                    <a:lnTo>
                      <a:pt x="56" y="8"/>
                    </a:lnTo>
                    <a:lnTo>
                      <a:pt x="52" y="14"/>
                    </a:lnTo>
                    <a:lnTo>
                      <a:pt x="46" y="16"/>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8" name="Freeform 266"/>
              <p:cNvSpPr>
                <a:spLocks/>
              </p:cNvSpPr>
              <p:nvPr/>
            </p:nvSpPr>
            <p:spPr bwMode="auto">
              <a:xfrm>
                <a:off x="7477046" y="1661399"/>
                <a:ext cx="63745" cy="22311"/>
              </a:xfrm>
              <a:custGeom>
                <a:avLst/>
                <a:gdLst/>
                <a:ahLst/>
                <a:cxnLst>
                  <a:cxn ang="0">
                    <a:pos x="20" y="10"/>
                  </a:cxn>
                  <a:cxn ang="0">
                    <a:pos x="14" y="12"/>
                  </a:cxn>
                  <a:cxn ang="0">
                    <a:pos x="10" y="14"/>
                  </a:cxn>
                  <a:cxn ang="0">
                    <a:pos x="6" y="14"/>
                  </a:cxn>
                  <a:cxn ang="0">
                    <a:pos x="2" y="12"/>
                  </a:cxn>
                  <a:cxn ang="0">
                    <a:pos x="0" y="8"/>
                  </a:cxn>
                  <a:cxn ang="0">
                    <a:pos x="2" y="6"/>
                  </a:cxn>
                  <a:cxn ang="0">
                    <a:pos x="8" y="2"/>
                  </a:cxn>
                  <a:cxn ang="0">
                    <a:pos x="16" y="0"/>
                  </a:cxn>
                  <a:cxn ang="0">
                    <a:pos x="24" y="0"/>
                  </a:cxn>
                  <a:cxn ang="0">
                    <a:pos x="30" y="4"/>
                  </a:cxn>
                  <a:cxn ang="0">
                    <a:pos x="40" y="10"/>
                  </a:cxn>
                  <a:cxn ang="0">
                    <a:pos x="30" y="12"/>
                  </a:cxn>
                  <a:cxn ang="0">
                    <a:pos x="20" y="10"/>
                  </a:cxn>
                </a:cxnLst>
                <a:rect l="0" t="0" r="r" b="b"/>
                <a:pathLst>
                  <a:path w="40" h="14">
                    <a:moveTo>
                      <a:pt x="20" y="10"/>
                    </a:moveTo>
                    <a:lnTo>
                      <a:pt x="14" y="12"/>
                    </a:lnTo>
                    <a:lnTo>
                      <a:pt x="10" y="14"/>
                    </a:lnTo>
                    <a:lnTo>
                      <a:pt x="6" y="14"/>
                    </a:lnTo>
                    <a:lnTo>
                      <a:pt x="2" y="12"/>
                    </a:lnTo>
                    <a:lnTo>
                      <a:pt x="0" y="8"/>
                    </a:lnTo>
                    <a:lnTo>
                      <a:pt x="2" y="6"/>
                    </a:lnTo>
                    <a:lnTo>
                      <a:pt x="8" y="2"/>
                    </a:lnTo>
                    <a:lnTo>
                      <a:pt x="16" y="0"/>
                    </a:lnTo>
                    <a:lnTo>
                      <a:pt x="24" y="0"/>
                    </a:lnTo>
                    <a:lnTo>
                      <a:pt x="30" y="4"/>
                    </a:lnTo>
                    <a:lnTo>
                      <a:pt x="40" y="10"/>
                    </a:lnTo>
                    <a:lnTo>
                      <a:pt x="30" y="12"/>
                    </a:lnTo>
                    <a:lnTo>
                      <a:pt x="20" y="1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09" name="Freeform 267"/>
              <p:cNvSpPr>
                <a:spLocks/>
              </p:cNvSpPr>
              <p:nvPr/>
            </p:nvSpPr>
            <p:spPr bwMode="auto">
              <a:xfrm>
                <a:off x="7295373" y="2152235"/>
                <a:ext cx="203984" cy="251792"/>
              </a:xfrm>
              <a:custGeom>
                <a:avLst/>
                <a:gdLst/>
                <a:ahLst/>
                <a:cxnLst>
                  <a:cxn ang="0">
                    <a:pos x="0" y="0"/>
                  </a:cxn>
                  <a:cxn ang="0">
                    <a:pos x="106" y="98"/>
                  </a:cxn>
                  <a:cxn ang="0">
                    <a:pos x="102" y="96"/>
                  </a:cxn>
                  <a:cxn ang="0">
                    <a:pos x="98" y="96"/>
                  </a:cxn>
                  <a:cxn ang="0">
                    <a:pos x="94" y="94"/>
                  </a:cxn>
                  <a:cxn ang="0">
                    <a:pos x="88" y="92"/>
                  </a:cxn>
                  <a:cxn ang="0">
                    <a:pos x="84" y="94"/>
                  </a:cxn>
                  <a:cxn ang="0">
                    <a:pos x="82" y="98"/>
                  </a:cxn>
                  <a:cxn ang="0">
                    <a:pos x="84" y="106"/>
                  </a:cxn>
                  <a:cxn ang="0">
                    <a:pos x="88" y="114"/>
                  </a:cxn>
                  <a:cxn ang="0">
                    <a:pos x="94" y="122"/>
                  </a:cxn>
                  <a:cxn ang="0">
                    <a:pos x="100" y="128"/>
                  </a:cxn>
                  <a:cxn ang="0">
                    <a:pos x="116" y="140"/>
                  </a:cxn>
                  <a:cxn ang="0">
                    <a:pos x="128" y="148"/>
                  </a:cxn>
                  <a:cxn ang="0">
                    <a:pos x="120" y="148"/>
                  </a:cxn>
                  <a:cxn ang="0">
                    <a:pos x="116" y="146"/>
                  </a:cxn>
                  <a:cxn ang="0">
                    <a:pos x="110" y="144"/>
                  </a:cxn>
                  <a:cxn ang="0">
                    <a:pos x="110" y="158"/>
                  </a:cxn>
                  <a:cxn ang="0">
                    <a:pos x="102" y="150"/>
                  </a:cxn>
                  <a:cxn ang="0">
                    <a:pos x="94" y="140"/>
                  </a:cxn>
                  <a:cxn ang="0">
                    <a:pos x="82" y="122"/>
                  </a:cxn>
                  <a:cxn ang="0">
                    <a:pos x="70" y="102"/>
                  </a:cxn>
                  <a:cxn ang="0">
                    <a:pos x="58" y="82"/>
                  </a:cxn>
                  <a:cxn ang="0">
                    <a:pos x="48" y="68"/>
                  </a:cxn>
                  <a:cxn ang="0">
                    <a:pos x="36" y="54"/>
                  </a:cxn>
                  <a:cxn ang="0">
                    <a:pos x="26" y="46"/>
                  </a:cxn>
                  <a:cxn ang="0">
                    <a:pos x="14" y="38"/>
                  </a:cxn>
                  <a:cxn ang="0">
                    <a:pos x="10" y="34"/>
                  </a:cxn>
                  <a:cxn ang="0">
                    <a:pos x="6" y="30"/>
                  </a:cxn>
                  <a:cxn ang="0">
                    <a:pos x="4" y="24"/>
                  </a:cxn>
                  <a:cxn ang="0">
                    <a:pos x="2" y="18"/>
                  </a:cxn>
                  <a:cxn ang="0">
                    <a:pos x="0" y="0"/>
                  </a:cxn>
                </a:cxnLst>
                <a:rect l="0" t="0" r="r" b="b"/>
                <a:pathLst>
                  <a:path w="128" h="158">
                    <a:moveTo>
                      <a:pt x="0" y="0"/>
                    </a:moveTo>
                    <a:lnTo>
                      <a:pt x="106" y="98"/>
                    </a:lnTo>
                    <a:lnTo>
                      <a:pt x="102" y="96"/>
                    </a:lnTo>
                    <a:lnTo>
                      <a:pt x="98" y="96"/>
                    </a:lnTo>
                    <a:lnTo>
                      <a:pt x="94" y="94"/>
                    </a:lnTo>
                    <a:lnTo>
                      <a:pt x="88" y="92"/>
                    </a:lnTo>
                    <a:lnTo>
                      <a:pt x="84" y="94"/>
                    </a:lnTo>
                    <a:lnTo>
                      <a:pt x="82" y="98"/>
                    </a:lnTo>
                    <a:lnTo>
                      <a:pt x="84" y="106"/>
                    </a:lnTo>
                    <a:lnTo>
                      <a:pt x="88" y="114"/>
                    </a:lnTo>
                    <a:lnTo>
                      <a:pt x="94" y="122"/>
                    </a:lnTo>
                    <a:lnTo>
                      <a:pt x="100" y="128"/>
                    </a:lnTo>
                    <a:lnTo>
                      <a:pt x="116" y="140"/>
                    </a:lnTo>
                    <a:lnTo>
                      <a:pt x="128" y="148"/>
                    </a:lnTo>
                    <a:lnTo>
                      <a:pt x="120" y="148"/>
                    </a:lnTo>
                    <a:lnTo>
                      <a:pt x="116" y="146"/>
                    </a:lnTo>
                    <a:lnTo>
                      <a:pt x="110" y="144"/>
                    </a:lnTo>
                    <a:lnTo>
                      <a:pt x="110" y="158"/>
                    </a:lnTo>
                    <a:lnTo>
                      <a:pt x="102" y="150"/>
                    </a:lnTo>
                    <a:lnTo>
                      <a:pt x="94" y="140"/>
                    </a:lnTo>
                    <a:lnTo>
                      <a:pt x="82" y="122"/>
                    </a:lnTo>
                    <a:lnTo>
                      <a:pt x="70" y="102"/>
                    </a:lnTo>
                    <a:lnTo>
                      <a:pt x="58" y="82"/>
                    </a:lnTo>
                    <a:lnTo>
                      <a:pt x="48" y="68"/>
                    </a:lnTo>
                    <a:lnTo>
                      <a:pt x="36" y="54"/>
                    </a:lnTo>
                    <a:lnTo>
                      <a:pt x="26" y="46"/>
                    </a:lnTo>
                    <a:lnTo>
                      <a:pt x="14" y="38"/>
                    </a:lnTo>
                    <a:lnTo>
                      <a:pt x="10" y="34"/>
                    </a:lnTo>
                    <a:lnTo>
                      <a:pt x="6" y="30"/>
                    </a:lnTo>
                    <a:lnTo>
                      <a:pt x="4" y="24"/>
                    </a:lnTo>
                    <a:lnTo>
                      <a:pt x="2" y="18"/>
                    </a:lnTo>
                    <a:lnTo>
                      <a:pt x="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0" name="Freeform 268"/>
              <p:cNvSpPr>
                <a:spLocks/>
              </p:cNvSpPr>
              <p:nvPr/>
            </p:nvSpPr>
            <p:spPr bwMode="auto">
              <a:xfrm>
                <a:off x="4640397" y="2525142"/>
                <a:ext cx="57370" cy="41434"/>
              </a:xfrm>
              <a:custGeom>
                <a:avLst/>
                <a:gdLst/>
                <a:ahLst/>
                <a:cxnLst>
                  <a:cxn ang="0">
                    <a:pos x="30" y="0"/>
                  </a:cxn>
                  <a:cxn ang="0">
                    <a:pos x="12" y="2"/>
                  </a:cxn>
                  <a:cxn ang="0">
                    <a:pos x="4" y="4"/>
                  </a:cxn>
                  <a:cxn ang="0">
                    <a:pos x="2" y="6"/>
                  </a:cxn>
                  <a:cxn ang="0">
                    <a:pos x="0" y="8"/>
                  </a:cxn>
                  <a:cxn ang="0">
                    <a:pos x="2" y="12"/>
                  </a:cxn>
                  <a:cxn ang="0">
                    <a:pos x="2" y="14"/>
                  </a:cxn>
                  <a:cxn ang="0">
                    <a:pos x="6" y="16"/>
                  </a:cxn>
                  <a:cxn ang="0">
                    <a:pos x="6" y="26"/>
                  </a:cxn>
                  <a:cxn ang="0">
                    <a:pos x="14" y="24"/>
                  </a:cxn>
                  <a:cxn ang="0">
                    <a:pos x="22" y="20"/>
                  </a:cxn>
                  <a:cxn ang="0">
                    <a:pos x="36" y="8"/>
                  </a:cxn>
                  <a:cxn ang="0">
                    <a:pos x="32" y="6"/>
                  </a:cxn>
                  <a:cxn ang="0">
                    <a:pos x="28" y="0"/>
                  </a:cxn>
                  <a:cxn ang="0">
                    <a:pos x="30" y="0"/>
                  </a:cxn>
                </a:cxnLst>
                <a:rect l="0" t="0" r="r" b="b"/>
                <a:pathLst>
                  <a:path w="36" h="26">
                    <a:moveTo>
                      <a:pt x="30" y="0"/>
                    </a:moveTo>
                    <a:lnTo>
                      <a:pt x="12" y="2"/>
                    </a:lnTo>
                    <a:lnTo>
                      <a:pt x="4" y="4"/>
                    </a:lnTo>
                    <a:lnTo>
                      <a:pt x="2" y="6"/>
                    </a:lnTo>
                    <a:lnTo>
                      <a:pt x="0" y="8"/>
                    </a:lnTo>
                    <a:lnTo>
                      <a:pt x="2" y="12"/>
                    </a:lnTo>
                    <a:lnTo>
                      <a:pt x="2" y="14"/>
                    </a:lnTo>
                    <a:lnTo>
                      <a:pt x="6" y="16"/>
                    </a:lnTo>
                    <a:lnTo>
                      <a:pt x="6" y="26"/>
                    </a:lnTo>
                    <a:lnTo>
                      <a:pt x="14" y="24"/>
                    </a:lnTo>
                    <a:lnTo>
                      <a:pt x="22" y="20"/>
                    </a:lnTo>
                    <a:lnTo>
                      <a:pt x="36" y="8"/>
                    </a:lnTo>
                    <a:lnTo>
                      <a:pt x="32" y="6"/>
                    </a:lnTo>
                    <a:lnTo>
                      <a:pt x="28" y="0"/>
                    </a:lnTo>
                    <a:lnTo>
                      <a:pt x="30" y="0"/>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1" name="Freeform 269"/>
              <p:cNvSpPr>
                <a:spLocks/>
              </p:cNvSpPr>
              <p:nvPr/>
            </p:nvSpPr>
            <p:spPr bwMode="auto">
              <a:xfrm>
                <a:off x="6348761" y="2955420"/>
                <a:ext cx="89243" cy="47809"/>
              </a:xfrm>
              <a:custGeom>
                <a:avLst/>
                <a:gdLst/>
                <a:ahLst/>
                <a:cxnLst>
                  <a:cxn ang="0">
                    <a:pos x="54" y="22"/>
                  </a:cxn>
                  <a:cxn ang="0">
                    <a:pos x="48" y="16"/>
                  </a:cxn>
                  <a:cxn ang="0">
                    <a:pos x="38" y="8"/>
                  </a:cxn>
                  <a:cxn ang="0">
                    <a:pos x="28" y="2"/>
                  </a:cxn>
                  <a:cxn ang="0">
                    <a:pos x="16" y="0"/>
                  </a:cxn>
                  <a:cxn ang="0">
                    <a:pos x="12" y="2"/>
                  </a:cxn>
                  <a:cxn ang="0">
                    <a:pos x="8" y="6"/>
                  </a:cxn>
                  <a:cxn ang="0">
                    <a:pos x="4" y="12"/>
                  </a:cxn>
                  <a:cxn ang="0">
                    <a:pos x="0" y="16"/>
                  </a:cxn>
                  <a:cxn ang="0">
                    <a:pos x="2" y="20"/>
                  </a:cxn>
                  <a:cxn ang="0">
                    <a:pos x="6" y="26"/>
                  </a:cxn>
                  <a:cxn ang="0">
                    <a:pos x="10" y="30"/>
                  </a:cxn>
                  <a:cxn ang="0">
                    <a:pos x="16" y="30"/>
                  </a:cxn>
                  <a:cxn ang="0">
                    <a:pos x="38" y="30"/>
                  </a:cxn>
                  <a:cxn ang="0">
                    <a:pos x="44" y="30"/>
                  </a:cxn>
                  <a:cxn ang="0">
                    <a:pos x="50" y="28"/>
                  </a:cxn>
                  <a:cxn ang="0">
                    <a:pos x="54" y="24"/>
                  </a:cxn>
                  <a:cxn ang="0">
                    <a:pos x="56" y="20"/>
                  </a:cxn>
                  <a:cxn ang="0">
                    <a:pos x="54" y="22"/>
                  </a:cxn>
                </a:cxnLst>
                <a:rect l="0" t="0" r="r" b="b"/>
                <a:pathLst>
                  <a:path w="56" h="30">
                    <a:moveTo>
                      <a:pt x="54" y="22"/>
                    </a:moveTo>
                    <a:lnTo>
                      <a:pt x="48" y="16"/>
                    </a:lnTo>
                    <a:lnTo>
                      <a:pt x="38" y="8"/>
                    </a:lnTo>
                    <a:lnTo>
                      <a:pt x="28" y="2"/>
                    </a:lnTo>
                    <a:lnTo>
                      <a:pt x="16" y="0"/>
                    </a:lnTo>
                    <a:lnTo>
                      <a:pt x="12" y="2"/>
                    </a:lnTo>
                    <a:lnTo>
                      <a:pt x="8" y="6"/>
                    </a:lnTo>
                    <a:lnTo>
                      <a:pt x="4" y="12"/>
                    </a:lnTo>
                    <a:lnTo>
                      <a:pt x="0" y="16"/>
                    </a:lnTo>
                    <a:lnTo>
                      <a:pt x="2" y="20"/>
                    </a:lnTo>
                    <a:lnTo>
                      <a:pt x="6" y="26"/>
                    </a:lnTo>
                    <a:lnTo>
                      <a:pt x="10" y="30"/>
                    </a:lnTo>
                    <a:lnTo>
                      <a:pt x="16" y="30"/>
                    </a:lnTo>
                    <a:lnTo>
                      <a:pt x="38" y="30"/>
                    </a:lnTo>
                    <a:lnTo>
                      <a:pt x="44" y="30"/>
                    </a:lnTo>
                    <a:lnTo>
                      <a:pt x="50" y="28"/>
                    </a:lnTo>
                    <a:lnTo>
                      <a:pt x="54" y="24"/>
                    </a:lnTo>
                    <a:lnTo>
                      <a:pt x="56" y="20"/>
                    </a:lnTo>
                    <a:lnTo>
                      <a:pt x="54" y="2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2" name="Freeform 270"/>
              <p:cNvSpPr>
                <a:spLocks/>
              </p:cNvSpPr>
              <p:nvPr/>
            </p:nvSpPr>
            <p:spPr bwMode="auto">
              <a:xfrm>
                <a:off x="4901751" y="2754624"/>
                <a:ext cx="31872" cy="50996"/>
              </a:xfrm>
              <a:custGeom>
                <a:avLst/>
                <a:gdLst/>
                <a:ahLst/>
                <a:cxnLst>
                  <a:cxn ang="0">
                    <a:pos x="0" y="32"/>
                  </a:cxn>
                  <a:cxn ang="0">
                    <a:pos x="8" y="0"/>
                  </a:cxn>
                  <a:cxn ang="0">
                    <a:pos x="20" y="4"/>
                  </a:cxn>
                  <a:cxn ang="0">
                    <a:pos x="16" y="14"/>
                  </a:cxn>
                  <a:cxn ang="0">
                    <a:pos x="12" y="16"/>
                  </a:cxn>
                  <a:cxn ang="0">
                    <a:pos x="8" y="16"/>
                  </a:cxn>
                  <a:cxn ang="0">
                    <a:pos x="10" y="20"/>
                  </a:cxn>
                  <a:cxn ang="0">
                    <a:pos x="12" y="22"/>
                  </a:cxn>
                  <a:cxn ang="0">
                    <a:pos x="10" y="28"/>
                  </a:cxn>
                  <a:cxn ang="0">
                    <a:pos x="6" y="32"/>
                  </a:cxn>
                  <a:cxn ang="0">
                    <a:pos x="0" y="32"/>
                  </a:cxn>
                </a:cxnLst>
                <a:rect l="0" t="0" r="r" b="b"/>
                <a:pathLst>
                  <a:path w="20" h="32">
                    <a:moveTo>
                      <a:pt x="0" y="32"/>
                    </a:moveTo>
                    <a:lnTo>
                      <a:pt x="8" y="0"/>
                    </a:lnTo>
                    <a:lnTo>
                      <a:pt x="20" y="4"/>
                    </a:lnTo>
                    <a:lnTo>
                      <a:pt x="16" y="14"/>
                    </a:lnTo>
                    <a:lnTo>
                      <a:pt x="12" y="16"/>
                    </a:lnTo>
                    <a:lnTo>
                      <a:pt x="8" y="16"/>
                    </a:lnTo>
                    <a:lnTo>
                      <a:pt x="10" y="20"/>
                    </a:lnTo>
                    <a:lnTo>
                      <a:pt x="12" y="22"/>
                    </a:lnTo>
                    <a:lnTo>
                      <a:pt x="10" y="28"/>
                    </a:lnTo>
                    <a:lnTo>
                      <a:pt x="6" y="32"/>
                    </a:lnTo>
                    <a:lnTo>
                      <a:pt x="0" y="3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3" name="Freeform 271"/>
              <p:cNvSpPr>
                <a:spLocks/>
              </p:cNvSpPr>
              <p:nvPr/>
            </p:nvSpPr>
            <p:spPr bwMode="auto">
              <a:xfrm>
                <a:off x="4898564" y="2821556"/>
                <a:ext cx="15936" cy="35060"/>
              </a:xfrm>
              <a:custGeom>
                <a:avLst/>
                <a:gdLst/>
                <a:ahLst/>
                <a:cxnLst>
                  <a:cxn ang="0">
                    <a:pos x="8" y="22"/>
                  </a:cxn>
                  <a:cxn ang="0">
                    <a:pos x="8" y="0"/>
                  </a:cxn>
                  <a:cxn ang="0">
                    <a:pos x="4" y="0"/>
                  </a:cxn>
                  <a:cxn ang="0">
                    <a:pos x="0" y="20"/>
                  </a:cxn>
                  <a:cxn ang="0">
                    <a:pos x="10" y="20"/>
                  </a:cxn>
                  <a:cxn ang="0">
                    <a:pos x="8" y="22"/>
                  </a:cxn>
                </a:cxnLst>
                <a:rect l="0" t="0" r="r" b="b"/>
                <a:pathLst>
                  <a:path w="10" h="22">
                    <a:moveTo>
                      <a:pt x="8" y="22"/>
                    </a:moveTo>
                    <a:lnTo>
                      <a:pt x="8" y="0"/>
                    </a:lnTo>
                    <a:lnTo>
                      <a:pt x="4" y="0"/>
                    </a:lnTo>
                    <a:lnTo>
                      <a:pt x="0" y="20"/>
                    </a:lnTo>
                    <a:lnTo>
                      <a:pt x="10" y="20"/>
                    </a:lnTo>
                    <a:lnTo>
                      <a:pt x="8" y="2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sp>
            <p:nvSpPr>
              <p:cNvPr id="314" name="Freeform 272"/>
              <p:cNvSpPr>
                <a:spLocks/>
              </p:cNvSpPr>
              <p:nvPr/>
            </p:nvSpPr>
            <p:spPr bwMode="auto">
              <a:xfrm>
                <a:off x="5124858" y="2601636"/>
                <a:ext cx="38247" cy="22311"/>
              </a:xfrm>
              <a:custGeom>
                <a:avLst/>
                <a:gdLst/>
                <a:ahLst/>
                <a:cxnLst>
                  <a:cxn ang="0">
                    <a:pos x="0" y="2"/>
                  </a:cxn>
                  <a:cxn ang="0">
                    <a:pos x="8" y="0"/>
                  </a:cxn>
                  <a:cxn ang="0">
                    <a:pos x="14" y="4"/>
                  </a:cxn>
                  <a:cxn ang="0">
                    <a:pos x="24" y="12"/>
                  </a:cxn>
                  <a:cxn ang="0">
                    <a:pos x="16" y="14"/>
                  </a:cxn>
                  <a:cxn ang="0">
                    <a:pos x="12" y="12"/>
                  </a:cxn>
                  <a:cxn ang="0">
                    <a:pos x="6" y="10"/>
                  </a:cxn>
                  <a:cxn ang="0">
                    <a:pos x="0" y="2"/>
                  </a:cxn>
                </a:cxnLst>
                <a:rect l="0" t="0" r="r" b="b"/>
                <a:pathLst>
                  <a:path w="24" h="14">
                    <a:moveTo>
                      <a:pt x="0" y="2"/>
                    </a:moveTo>
                    <a:lnTo>
                      <a:pt x="8" y="0"/>
                    </a:lnTo>
                    <a:lnTo>
                      <a:pt x="14" y="4"/>
                    </a:lnTo>
                    <a:lnTo>
                      <a:pt x="24" y="12"/>
                    </a:lnTo>
                    <a:lnTo>
                      <a:pt x="16" y="14"/>
                    </a:lnTo>
                    <a:lnTo>
                      <a:pt x="12" y="12"/>
                    </a:lnTo>
                    <a:lnTo>
                      <a:pt x="6" y="10"/>
                    </a:lnTo>
                    <a:lnTo>
                      <a:pt x="0" y="2"/>
                    </a:lnTo>
                    <a:close/>
                  </a:path>
                </a:pathLst>
              </a:custGeom>
              <a:grpFill/>
              <a:ln w="7938">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2A313D"/>
                  </a:solidFill>
                </a:endParaRPr>
              </a:p>
            </p:txBody>
          </p:sp>
        </p:grpSp>
        <p:sp>
          <p:nvSpPr>
            <p:cNvPr id="16" name="Rounded Rectangle 15"/>
            <p:cNvSpPr/>
            <p:nvPr/>
          </p:nvSpPr>
          <p:spPr>
            <a:xfrm>
              <a:off x="2957150" y="4307771"/>
              <a:ext cx="661861" cy="246145"/>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Rounded Rectangle 16"/>
            <p:cNvSpPr/>
            <p:nvPr/>
          </p:nvSpPr>
          <p:spPr>
            <a:xfrm>
              <a:off x="5249096" y="3755412"/>
              <a:ext cx="501315" cy="221392"/>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Oval 17"/>
            <p:cNvSpPr/>
            <p:nvPr/>
          </p:nvSpPr>
          <p:spPr>
            <a:xfrm>
              <a:off x="5409907" y="4162456"/>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20" name="Rounded Rectangle 19"/>
            <p:cNvSpPr/>
            <p:nvPr/>
          </p:nvSpPr>
          <p:spPr>
            <a:xfrm>
              <a:off x="5748684" y="4512332"/>
              <a:ext cx="901171" cy="241807"/>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Oval 20"/>
            <p:cNvSpPr/>
            <p:nvPr/>
          </p:nvSpPr>
          <p:spPr>
            <a:xfrm>
              <a:off x="5377069" y="4478632"/>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22" name="Oval 21"/>
            <p:cNvSpPr/>
            <p:nvPr/>
          </p:nvSpPr>
          <p:spPr>
            <a:xfrm>
              <a:off x="5634468" y="4129141"/>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23" name="Oval 22"/>
            <p:cNvSpPr/>
            <p:nvPr/>
          </p:nvSpPr>
          <p:spPr>
            <a:xfrm>
              <a:off x="5566184" y="4313997"/>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24" name="Oval 23"/>
            <p:cNvSpPr/>
            <p:nvPr/>
          </p:nvSpPr>
          <p:spPr>
            <a:xfrm>
              <a:off x="7380030" y="4512457"/>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25" name="Rounded Rectangle 24"/>
            <p:cNvSpPr/>
            <p:nvPr/>
          </p:nvSpPr>
          <p:spPr>
            <a:xfrm>
              <a:off x="6905106" y="3966415"/>
              <a:ext cx="1234006" cy="368089"/>
            </a:xfrm>
            <a:prstGeom prst="roundRect">
              <a:avLst>
                <a:gd name="adj" fmla="val 93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6" name="Rounded Rectangle 25"/>
            <p:cNvSpPr/>
            <p:nvPr/>
          </p:nvSpPr>
          <p:spPr>
            <a:xfrm>
              <a:off x="2984879" y="4685858"/>
              <a:ext cx="748478" cy="221392"/>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7" name="Oval 26"/>
            <p:cNvSpPr/>
            <p:nvPr/>
          </p:nvSpPr>
          <p:spPr>
            <a:xfrm>
              <a:off x="4144848" y="4483550"/>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28" name="Oval 27"/>
            <p:cNvSpPr/>
            <p:nvPr/>
          </p:nvSpPr>
          <p:spPr>
            <a:xfrm>
              <a:off x="6629463" y="4815891"/>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29" name="Rounded Rectangle 28"/>
            <p:cNvSpPr/>
            <p:nvPr/>
          </p:nvSpPr>
          <p:spPr>
            <a:xfrm>
              <a:off x="3333321" y="5102735"/>
              <a:ext cx="501926" cy="244845"/>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0" name="Oval 29"/>
            <p:cNvSpPr/>
            <p:nvPr/>
          </p:nvSpPr>
          <p:spPr>
            <a:xfrm>
              <a:off x="3695220" y="4172461"/>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31" name="Oval 30"/>
            <p:cNvSpPr/>
            <p:nvPr/>
          </p:nvSpPr>
          <p:spPr>
            <a:xfrm>
              <a:off x="4378632" y="4457580"/>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32" name="Rounded Rectangle 31"/>
            <p:cNvSpPr/>
            <p:nvPr/>
          </p:nvSpPr>
          <p:spPr>
            <a:xfrm>
              <a:off x="7207615" y="5061790"/>
              <a:ext cx="473406" cy="292573"/>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3" name="Rounded Rectangle 32"/>
            <p:cNvSpPr/>
            <p:nvPr/>
          </p:nvSpPr>
          <p:spPr>
            <a:xfrm>
              <a:off x="3996643" y="4810326"/>
              <a:ext cx="553094" cy="264647"/>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4" name="Oval 33"/>
            <p:cNvSpPr/>
            <p:nvPr/>
          </p:nvSpPr>
          <p:spPr>
            <a:xfrm>
              <a:off x="4338936" y="4546137"/>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35" name="Oval 34"/>
            <p:cNvSpPr/>
            <p:nvPr/>
          </p:nvSpPr>
          <p:spPr>
            <a:xfrm>
              <a:off x="3794396" y="4374346"/>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sp>
          <p:nvSpPr>
            <p:cNvPr id="36" name="Oval 35"/>
            <p:cNvSpPr/>
            <p:nvPr/>
          </p:nvSpPr>
          <p:spPr>
            <a:xfrm>
              <a:off x="7103510" y="4751069"/>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grpSp>
          <p:nvGrpSpPr>
            <p:cNvPr id="12" name="Group 36"/>
            <p:cNvGrpSpPr/>
            <p:nvPr/>
          </p:nvGrpSpPr>
          <p:grpSpPr>
            <a:xfrm>
              <a:off x="4765906" y="4694744"/>
              <a:ext cx="855024" cy="284208"/>
              <a:chOff x="2760311" y="4088534"/>
              <a:chExt cx="937973" cy="292804"/>
            </a:xfrm>
          </p:grpSpPr>
          <p:sp>
            <p:nvSpPr>
              <p:cNvPr id="68" name="Rounded Rectangle 67"/>
              <p:cNvSpPr/>
              <p:nvPr/>
            </p:nvSpPr>
            <p:spPr>
              <a:xfrm>
                <a:off x="2760311" y="4088534"/>
                <a:ext cx="937973" cy="292804"/>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9" name="Picture 3" descr="interoute_black(C)"/>
              <p:cNvPicPr>
                <a:picLocks noChangeAspect="1" noChangeArrowheads="1"/>
              </p:cNvPicPr>
              <p:nvPr/>
            </p:nvPicPr>
            <p:blipFill>
              <a:blip r:embed="rId5" cstate="screen">
                <a:extLst>
                  <a:ext uri="{28A0092B-C50C-407E-A947-70E740481C1C}">
                    <a14:useLocalDpi xmlns:a14="http://schemas.microsoft.com/office/drawing/2010/main" xmlns=""/>
                  </a:ext>
                </a:extLst>
              </a:blip>
              <a:stretch>
                <a:fillRect/>
              </a:stretch>
            </p:blipFill>
            <p:spPr bwMode="auto">
              <a:xfrm>
                <a:off x="2848852" y="4119538"/>
                <a:ext cx="799808" cy="236179"/>
              </a:xfrm>
              <a:prstGeom prst="rect">
                <a:avLst/>
              </a:prstGeom>
              <a:noFill/>
              <a:ln w="9525">
                <a:noFill/>
                <a:miter lim="800000"/>
                <a:headEnd/>
                <a:tailEnd/>
              </a:ln>
            </p:spPr>
          </p:pic>
        </p:grpSp>
        <p:pic>
          <p:nvPicPr>
            <p:cNvPr id="38" name="Picture 1" descr="http://www.colt.net/CRCImages/layout_logo.gif"/>
            <p:cNvPicPr>
              <a:picLocks noChangeAspect="1" noChangeArrowheads="1"/>
            </p:cNvPicPr>
            <p:nvPr/>
          </p:nvPicPr>
          <p:blipFill>
            <a:blip r:embed="rId6" cstate="screen">
              <a:extLst>
                <a:ext uri="{28A0092B-C50C-407E-A947-70E740481C1C}">
                  <a14:useLocalDpi xmlns:a14="http://schemas.microsoft.com/office/drawing/2010/main" xmlns=""/>
                </a:ext>
              </a:extLst>
            </a:blip>
            <a:srcRect r="43462" b="32742"/>
            <a:stretch>
              <a:fillRect/>
            </a:stretch>
          </p:blipFill>
          <p:spPr bwMode="auto">
            <a:xfrm>
              <a:off x="5317355" y="3806352"/>
              <a:ext cx="398572" cy="136023"/>
            </a:xfrm>
            <a:prstGeom prst="rect">
              <a:avLst/>
            </a:prstGeom>
            <a:noFill/>
            <a:ln w="9525">
              <a:noFill/>
              <a:miter lim="800000"/>
              <a:headEnd/>
              <a:tailEnd/>
            </a:ln>
          </p:spPr>
        </p:pic>
        <p:grpSp>
          <p:nvGrpSpPr>
            <p:cNvPr id="13" name="Group 38"/>
            <p:cNvGrpSpPr/>
            <p:nvPr/>
          </p:nvGrpSpPr>
          <p:grpSpPr>
            <a:xfrm>
              <a:off x="5742395" y="4100665"/>
              <a:ext cx="905532" cy="221392"/>
              <a:chOff x="4522504" y="4741796"/>
              <a:chExt cx="1142938" cy="265149"/>
            </a:xfrm>
          </p:grpSpPr>
          <p:sp>
            <p:nvSpPr>
              <p:cNvPr id="66" name="Rounded Rectangle 65"/>
              <p:cNvSpPr/>
              <p:nvPr/>
            </p:nvSpPr>
            <p:spPr>
              <a:xfrm>
                <a:off x="4522504" y="4741796"/>
                <a:ext cx="1142938" cy="265149"/>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7" name="Picture 66" descr="TS_IC_large.jp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633238" y="4801252"/>
                <a:ext cx="962915" cy="140034"/>
              </a:xfrm>
              <a:prstGeom prst="rect">
                <a:avLst/>
              </a:prstGeom>
            </p:spPr>
          </p:pic>
        </p:grpSp>
        <p:pic>
          <p:nvPicPr>
            <p:cNvPr id="40" name="Picture 1"/>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942074" y="3987755"/>
              <a:ext cx="1110460" cy="308474"/>
            </a:xfrm>
            <a:prstGeom prst="rect">
              <a:avLst/>
            </a:prstGeom>
            <a:noFill/>
            <a:ln>
              <a:noFill/>
            </a:ln>
          </p:spPr>
        </p:pic>
        <p:pic>
          <p:nvPicPr>
            <p:cNvPr id="41" name="Picture 4"/>
            <p:cNvPicPr>
              <a:picLocks noChangeAspect="1" noChangeArrowheads="1"/>
            </p:cNvPicPr>
            <p:nvPr/>
          </p:nvPicPr>
          <p:blipFill>
            <a:blip r:embed="rId9" cstate="screen">
              <a:extLst>
                <a:ext uri="{28A0092B-C50C-407E-A947-70E740481C1C}">
                  <a14:useLocalDpi xmlns:a14="http://schemas.microsoft.com/office/drawing/2010/main" xmlns=""/>
                </a:ext>
              </a:extLst>
            </a:blip>
            <a:stretch>
              <a:fillRect/>
            </a:stretch>
          </p:blipFill>
          <p:spPr bwMode="auto">
            <a:xfrm>
              <a:off x="7230451" y="5090667"/>
              <a:ext cx="435592" cy="254333"/>
            </a:xfrm>
            <a:prstGeom prst="rect">
              <a:avLst/>
            </a:prstGeom>
            <a:noFill/>
            <a:ln w="9525">
              <a:noFill/>
              <a:miter lim="800000"/>
              <a:headEnd/>
              <a:tailEnd/>
            </a:ln>
          </p:spPr>
        </p:pic>
        <p:sp>
          <p:nvSpPr>
            <p:cNvPr id="64" name="Rounded Rectangle 63"/>
            <p:cNvSpPr/>
            <p:nvPr/>
          </p:nvSpPr>
          <p:spPr>
            <a:xfrm>
              <a:off x="5921070" y="5245835"/>
              <a:ext cx="897780" cy="309776"/>
            </a:xfrm>
            <a:prstGeom prst="roundRect">
              <a:avLst>
                <a:gd name="adj" fmla="val 9625"/>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43" name="Picture 41" descr="8123582c-878b-4209-b7e4-a2a61146a508"/>
            <p:cNvPicPr>
              <a:picLocks noChangeAspect="1" noChangeArrowheads="1"/>
            </p:cNvPicPr>
            <p:nvPr/>
          </p:nvPicPr>
          <p:blipFill>
            <a:blip r:embed="rId10" cstate="screen">
              <a:extLst>
                <a:ext uri="{28A0092B-C50C-407E-A947-70E740481C1C}">
                  <a14:useLocalDpi xmlns:a14="http://schemas.microsoft.com/office/drawing/2010/main" xmlns=""/>
                </a:ext>
              </a:extLst>
            </a:blip>
            <a:stretch>
              <a:fillRect/>
            </a:stretch>
          </p:blipFill>
          <p:spPr bwMode="auto">
            <a:xfrm>
              <a:off x="3348153" y="5121013"/>
              <a:ext cx="447418" cy="218511"/>
            </a:xfrm>
            <a:prstGeom prst="rect">
              <a:avLst/>
            </a:prstGeom>
            <a:noFill/>
            <a:ln w="9525">
              <a:noFill/>
              <a:miter lim="800000"/>
              <a:headEnd/>
              <a:tailEnd/>
            </a:ln>
          </p:spPr>
        </p:pic>
        <p:grpSp>
          <p:nvGrpSpPr>
            <p:cNvPr id="15" name="Group 43"/>
            <p:cNvGrpSpPr/>
            <p:nvPr/>
          </p:nvGrpSpPr>
          <p:grpSpPr>
            <a:xfrm>
              <a:off x="3865071" y="4105719"/>
              <a:ext cx="482172" cy="212733"/>
              <a:chOff x="1122621" y="4130874"/>
              <a:chExt cx="608585" cy="254778"/>
            </a:xfrm>
          </p:grpSpPr>
          <p:sp>
            <p:nvSpPr>
              <p:cNvPr id="62" name="Rounded Rectangle 61"/>
              <p:cNvSpPr/>
              <p:nvPr/>
            </p:nvSpPr>
            <p:spPr>
              <a:xfrm>
                <a:off x="1122621" y="4130874"/>
                <a:ext cx="608585" cy="252775"/>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3" name="Picture 17" descr="Home page">
                <a:hlinkClick r:id="rId11"/>
              </p:cNvPr>
              <p:cNvPicPr>
                <a:picLocks noChangeAspect="1" noChangeArrowheads="1"/>
              </p:cNvPicPr>
              <p:nvPr/>
            </p:nvPicPr>
            <p:blipFill>
              <a:blip r:embed="rId12" cstate="screen">
                <a:extLst>
                  <a:ext uri="{28A0092B-C50C-407E-A947-70E740481C1C}">
                    <a14:useLocalDpi xmlns:a14="http://schemas.microsoft.com/office/drawing/2010/main" xmlns=""/>
                  </a:ext>
                </a:extLst>
              </a:blip>
              <a:stretch>
                <a:fillRect/>
              </a:stretch>
            </p:blipFill>
            <p:spPr bwMode="auto">
              <a:xfrm>
                <a:off x="1153261" y="4148554"/>
                <a:ext cx="548239" cy="237098"/>
              </a:xfrm>
              <a:prstGeom prst="rect">
                <a:avLst/>
              </a:prstGeom>
              <a:noFill/>
              <a:ln w="9525">
                <a:noFill/>
                <a:miter lim="800000"/>
                <a:headEnd/>
                <a:tailEnd/>
              </a:ln>
            </p:spPr>
          </p:pic>
        </p:grpSp>
        <p:pic>
          <p:nvPicPr>
            <p:cNvPr id="45" name="Picture 12"/>
            <p:cNvPicPr>
              <a:picLocks noChangeAspect="1" noChangeArrowheads="1"/>
            </p:cNvPicPr>
            <p:nvPr/>
          </p:nvPicPr>
          <p:blipFill>
            <a:blip r:embed="rId13" cstate="screen">
              <a:extLst>
                <a:ext uri="{28A0092B-C50C-407E-A947-70E740481C1C}">
                  <a14:useLocalDpi xmlns:a14="http://schemas.microsoft.com/office/drawing/2010/main" xmlns=""/>
                </a:ext>
              </a:extLst>
            </a:blip>
            <a:stretch>
              <a:fillRect/>
            </a:stretch>
          </p:blipFill>
          <p:spPr bwMode="auto">
            <a:xfrm>
              <a:off x="3009826" y="4373427"/>
              <a:ext cx="550141" cy="148031"/>
            </a:xfrm>
            <a:prstGeom prst="rect">
              <a:avLst/>
            </a:prstGeom>
            <a:noFill/>
            <a:ln w="9525" algn="ctr">
              <a:noFill/>
              <a:miter lim="800000"/>
              <a:headEnd/>
              <a:tailEnd/>
            </a:ln>
          </p:spPr>
        </p:pic>
        <p:pic>
          <p:nvPicPr>
            <p:cNvPr id="46" name="Picture 13"/>
            <p:cNvPicPr>
              <a:picLocks noChangeAspect="1" noChangeArrowheads="1"/>
            </p:cNvPicPr>
            <p:nvPr/>
          </p:nvPicPr>
          <p:blipFill>
            <a:blip r:embed="rId14" cstate="screen">
              <a:extLst>
                <a:ext uri="{28A0092B-C50C-407E-A947-70E740481C1C}">
                  <a14:useLocalDpi xmlns:a14="http://schemas.microsoft.com/office/drawing/2010/main" xmlns=""/>
                </a:ext>
              </a:extLst>
            </a:blip>
            <a:stretch>
              <a:fillRect/>
            </a:stretch>
          </p:blipFill>
          <p:spPr bwMode="auto">
            <a:xfrm>
              <a:off x="4075002" y="4838820"/>
              <a:ext cx="335148" cy="210412"/>
            </a:xfrm>
            <a:prstGeom prst="rect">
              <a:avLst/>
            </a:prstGeom>
            <a:noFill/>
            <a:ln>
              <a:noFill/>
            </a:ln>
          </p:spPr>
        </p:pic>
        <p:grpSp>
          <p:nvGrpSpPr>
            <p:cNvPr id="37" name="Group 46"/>
            <p:cNvGrpSpPr/>
            <p:nvPr/>
          </p:nvGrpSpPr>
          <p:grpSpPr>
            <a:xfrm>
              <a:off x="4125873" y="3745297"/>
              <a:ext cx="821883" cy="267040"/>
              <a:chOff x="3004937" y="4395039"/>
              <a:chExt cx="1037359" cy="319819"/>
            </a:xfrm>
          </p:grpSpPr>
          <p:sp>
            <p:nvSpPr>
              <p:cNvPr id="60" name="Rounded Rectangle 59"/>
              <p:cNvSpPr/>
              <p:nvPr/>
            </p:nvSpPr>
            <p:spPr>
              <a:xfrm>
                <a:off x="3072198" y="4395039"/>
                <a:ext cx="940540" cy="319819"/>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1" name="Picture 2" descr="http://upload.wikimedia.org/wikipedia/commons/thumb/5/51/Telef%C3%B3nica_Logo.svg/300px-Telef%C3%B3nica_Logo.svg.png"/>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3004937" y="4438785"/>
                <a:ext cx="1037359" cy="27177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8" name="Picture 4" descr="http://www.gotecno.it/wp-content/uploads/2011/06/Logo-Telecom.jpg"/>
            <p:cNvPicPr>
              <a:picLocks noChangeAspect="1" noChangeArrowheads="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5779479" y="4512332"/>
              <a:ext cx="720864" cy="225477"/>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5653852" y="4402554"/>
              <a:ext cx="87668" cy="88557"/>
            </a:xfrm>
            <a:prstGeom prst="ellipse">
              <a:avLst/>
            </a:prstGeom>
            <a:solidFill>
              <a:schemeClr val="tx2"/>
            </a:solidFill>
            <a:ln w="28575">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en-US" dirty="0">
                <a:solidFill>
                  <a:prstClr val="white"/>
                </a:solidFill>
              </a:endParaRPr>
            </a:p>
          </p:txBody>
        </p:sp>
        <p:grpSp>
          <p:nvGrpSpPr>
            <p:cNvPr id="39" name="Group 49"/>
            <p:cNvGrpSpPr/>
            <p:nvPr/>
          </p:nvGrpSpPr>
          <p:grpSpPr>
            <a:xfrm>
              <a:off x="4651313" y="4198383"/>
              <a:ext cx="923618" cy="310708"/>
              <a:chOff x="2983463" y="4811046"/>
              <a:chExt cx="1165766" cy="372117"/>
            </a:xfrm>
          </p:grpSpPr>
          <p:sp>
            <p:nvSpPr>
              <p:cNvPr id="58" name="Rounded Rectangle 57"/>
              <p:cNvSpPr/>
              <p:nvPr/>
            </p:nvSpPr>
            <p:spPr>
              <a:xfrm>
                <a:off x="2983463" y="4811046"/>
                <a:ext cx="1165766" cy="372117"/>
              </a:xfrm>
              <a:prstGeom prst="roundRect">
                <a:avLst>
                  <a:gd name="adj" fmla="val 118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9" name="Picture 1"/>
              <p:cNvPicPr>
                <a:picLocks noChangeAspect="1"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a:off x="3155984" y="4847265"/>
                <a:ext cx="826869" cy="322680"/>
              </a:xfrm>
              <a:prstGeom prst="rect">
                <a:avLst/>
              </a:prstGeom>
              <a:noFill/>
              <a:ln>
                <a:noFill/>
              </a:ln>
            </p:spPr>
          </p:pic>
        </p:grpSp>
        <p:sp>
          <p:nvSpPr>
            <p:cNvPr id="51" name="Rounded Rectangle 50"/>
            <p:cNvSpPr/>
            <p:nvPr/>
          </p:nvSpPr>
          <p:spPr>
            <a:xfrm>
              <a:off x="7559288" y="4376909"/>
              <a:ext cx="910034" cy="309950"/>
            </a:xfrm>
            <a:prstGeom prst="roundRect">
              <a:avLst>
                <a:gd name="adj" fmla="val 93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52" name="Rounded Rectangle 51"/>
            <p:cNvSpPr/>
            <p:nvPr/>
          </p:nvSpPr>
          <p:spPr>
            <a:xfrm>
              <a:off x="4094713" y="5217229"/>
              <a:ext cx="984841" cy="220848"/>
            </a:xfrm>
            <a:prstGeom prst="roundRect">
              <a:avLst>
                <a:gd name="adj" fmla="val 93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53" name="Rounded Rectangle 52"/>
            <p:cNvSpPr/>
            <p:nvPr/>
          </p:nvSpPr>
          <p:spPr>
            <a:xfrm>
              <a:off x="5837453" y="4815890"/>
              <a:ext cx="519891" cy="274775"/>
            </a:xfrm>
            <a:prstGeom prst="roundRect">
              <a:avLst>
                <a:gd name="adj" fmla="val 9339"/>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4" name="Picture 11" descr="http://multivu.prnewswire.com/mnr/globalcrossing/34494/images/logo.gif"/>
            <p:cNvPicPr>
              <a:picLocks noChangeAspect="1" noChangeArrowheads="1"/>
            </p:cNvPicPr>
            <p:nvPr/>
          </p:nvPicPr>
          <p:blipFill>
            <a:blip r:embed="rId18" cstate="screen">
              <a:extLst>
                <a:ext uri="{28A0092B-C50C-407E-A947-70E740481C1C}">
                  <a14:useLocalDpi xmlns:a14="http://schemas.microsoft.com/office/drawing/2010/main" xmlns=""/>
                </a:ext>
              </a:extLst>
            </a:blip>
            <a:srcRect/>
            <a:stretch>
              <a:fillRect/>
            </a:stretch>
          </p:blipFill>
          <p:spPr bwMode="auto">
            <a:xfrm>
              <a:off x="4102115" y="5242435"/>
              <a:ext cx="995626" cy="167884"/>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16"/>
            <p:cNvPicPr>
              <a:picLocks noChangeAspect="1" noChangeArrowheads="1"/>
            </p:cNvPicPr>
            <p:nvPr/>
          </p:nvPicPr>
          <p:blipFill>
            <a:blip r:embed="rId19" cstate="screen">
              <a:extLst>
                <a:ext uri="{28A0092B-C50C-407E-A947-70E740481C1C}">
                  <a14:useLocalDpi xmlns:a14="http://schemas.microsoft.com/office/drawing/2010/main" xmlns=""/>
                </a:ext>
              </a:extLst>
            </a:blip>
            <a:srcRect/>
            <a:stretch>
              <a:fillRect/>
            </a:stretch>
          </p:blipFill>
          <p:spPr bwMode="auto">
            <a:xfrm>
              <a:off x="5898409" y="4827177"/>
              <a:ext cx="368927" cy="242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 name="Picture 6"/>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990410" y="4723144"/>
              <a:ext cx="757262" cy="132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 name="Picture 7"/>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7558197" y="4353175"/>
              <a:ext cx="805682" cy="33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3" name="Picture 2" descr="CenturyLink"/>
            <p:cNvPicPr>
              <a:picLocks noChangeAspect="1" noChangeArrowheads="1"/>
            </p:cNvPicPr>
            <p:nvPr/>
          </p:nvPicPr>
          <p:blipFill>
            <a:blip r:embed="rId22">
              <a:extLst>
                <a:ext uri="{28A0092B-C50C-407E-A947-70E740481C1C}">
                  <a14:useLocalDpi xmlns:a14="http://schemas.microsoft.com/office/drawing/2010/main" xmlns=""/>
                </a:ext>
              </a:extLst>
            </a:blip>
            <a:srcRect/>
            <a:stretch>
              <a:fillRect/>
            </a:stretch>
          </p:blipFill>
          <p:spPr bwMode="auto">
            <a:xfrm>
              <a:off x="3009826" y="3788029"/>
              <a:ext cx="902994" cy="278750"/>
            </a:xfrm>
            <a:prstGeom prst="rect">
              <a:avLst/>
            </a:prstGeom>
            <a:solidFill>
              <a:schemeClr val="bg1"/>
            </a:solidFill>
            <a:ln w="19050">
              <a:solidFill>
                <a:schemeClr val="bg1">
                  <a:lumMod val="95000"/>
                </a:schemeClr>
              </a:solidFill>
              <a:prstDash val="solid"/>
            </a:ln>
            <a:effectLst>
              <a:outerShdw blurRad="63500" sx="102000" sy="102000" algn="ctr" rotWithShape="0">
                <a:prstClr val="black">
                  <a:alpha val="40000"/>
                </a:prstClr>
              </a:outerShdw>
            </a:effectLst>
            <a:extLst/>
          </p:spPr>
        </p:pic>
      </p:grpSp>
      <p:sp>
        <p:nvSpPr>
          <p:cNvPr id="334" name="Text Box 5"/>
          <p:cNvSpPr txBox="1">
            <a:spLocks noChangeArrowheads="1"/>
          </p:cNvSpPr>
          <p:nvPr/>
        </p:nvSpPr>
        <p:spPr bwMode="auto">
          <a:xfrm>
            <a:off x="3908810" y="6548667"/>
            <a:ext cx="3456632" cy="307777"/>
          </a:xfrm>
          <a:prstGeom prst="rect">
            <a:avLst/>
          </a:prstGeom>
          <a:noFill/>
          <a:ln w="9525">
            <a:noFill/>
            <a:miter lim="800000"/>
            <a:headEnd/>
            <a:tailEnd/>
          </a:ln>
        </p:spPr>
        <p:txBody>
          <a:bodyPr wrap="square">
            <a:spAutoFit/>
          </a:bodyPr>
          <a:lstStyle/>
          <a:p>
            <a:pPr defTabSz="457200"/>
            <a:r>
              <a:rPr lang="en-US" sz="1400" i="1" dirty="0">
                <a:solidFill>
                  <a:srgbClr val="000000"/>
                </a:solidFill>
              </a:rPr>
              <a:t>Source: ACG 4Q11 Optical Network HW</a:t>
            </a:r>
          </a:p>
        </p:txBody>
      </p:sp>
      <p:grpSp>
        <p:nvGrpSpPr>
          <p:cNvPr id="335" name="Group 109"/>
          <p:cNvGrpSpPr>
            <a:grpSpLocks/>
          </p:cNvGrpSpPr>
          <p:nvPr/>
        </p:nvGrpSpPr>
        <p:grpSpPr bwMode="auto">
          <a:xfrm>
            <a:off x="5950424" y="5199797"/>
            <a:ext cx="818866" cy="709684"/>
            <a:chOff x="2519" y="3056"/>
            <a:chExt cx="469" cy="461"/>
          </a:xfrm>
        </p:grpSpPr>
        <p:sp>
          <p:nvSpPr>
            <p:cNvPr id="336" name="Rectangle 110"/>
            <p:cNvSpPr>
              <a:spLocks noChangeArrowheads="1"/>
            </p:cNvSpPr>
            <p:nvPr/>
          </p:nvSpPr>
          <p:spPr bwMode="auto">
            <a:xfrm>
              <a:off x="2526" y="3056"/>
              <a:ext cx="461" cy="461"/>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pic>
          <p:nvPicPr>
            <p:cNvPr id="337" name="Picture 111" descr="reliance-logo-long">
              <a:hlinkClick r:id="rId23"/>
            </p:cNvPr>
            <p:cNvPicPr>
              <a:picLocks noChangeAspect="1" noChangeArrowheads="1"/>
            </p:cNvPicPr>
            <p:nvPr/>
          </p:nvPicPr>
          <p:blipFill>
            <a:blip r:embed="rId24">
              <a:clrChange>
                <a:clrFrom>
                  <a:srgbClr val="FDFDFD"/>
                </a:clrFrom>
                <a:clrTo>
                  <a:srgbClr val="FDFDFD">
                    <a:alpha val="0"/>
                  </a:srgbClr>
                </a:clrTo>
              </a:clrChange>
            </a:blip>
            <a:srcRect/>
            <a:stretch>
              <a:fillRect/>
            </a:stretch>
          </p:blipFill>
          <p:spPr bwMode="auto">
            <a:xfrm>
              <a:off x="2519" y="3143"/>
              <a:ext cx="469" cy="270"/>
            </a:xfrm>
            <a:prstGeom prst="rect">
              <a:avLst/>
            </a:prstGeom>
            <a:noFill/>
            <a:ln w="9525">
              <a:noFill/>
              <a:miter lim="800000"/>
              <a:headEnd/>
              <a:tailEnd/>
            </a:ln>
          </p:spPr>
        </p:pic>
      </p:grpSp>
    </p:spTree>
    <p:extLst>
      <p:ext uri="{BB962C8B-B14F-4D97-AF65-F5344CB8AC3E}">
        <p14:creationId xmlns:p14="http://schemas.microsoft.com/office/powerpoint/2010/main" xmlns="" val="183792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otted worldmap 1.1 [Converted].emf"/>
          <p:cNvPicPr>
            <a:picLocks noChangeAspect="1"/>
          </p:cNvPicPr>
          <p:nvPr/>
        </p:nvPicPr>
        <p:blipFill>
          <a:blip r:embed="rId3" cstate="print">
            <a:duotone>
              <a:prstClr val="black"/>
              <a:schemeClr val="accent2">
                <a:tint val="45000"/>
                <a:satMod val="400000"/>
              </a:schemeClr>
            </a:duotone>
            <a:lum bright="20000" contrast="20000"/>
          </a:blip>
          <a:stretch>
            <a:fillRect/>
          </a:stretch>
        </p:blipFill>
        <p:spPr>
          <a:xfrm>
            <a:off x="183037" y="1066800"/>
            <a:ext cx="9112501" cy="5410200"/>
          </a:xfrm>
          <a:prstGeom prst="rect">
            <a:avLst/>
          </a:prstGeom>
        </p:spPr>
      </p:pic>
      <p:sp>
        <p:nvSpPr>
          <p:cNvPr id="5" name="Title 4"/>
          <p:cNvSpPr>
            <a:spLocks noGrp="1"/>
          </p:cNvSpPr>
          <p:nvPr>
            <p:ph type="title"/>
          </p:nvPr>
        </p:nvSpPr>
        <p:spPr/>
        <p:txBody>
          <a:bodyPr>
            <a:normAutofit fontScale="90000"/>
          </a:bodyPr>
          <a:lstStyle/>
          <a:p>
            <a:r>
              <a:rPr lang="en-US" dirty="0" smtClean="0"/>
              <a:t>Broad portfolio of transport systems; transforming the optical layer to a </a:t>
            </a:r>
            <a:r>
              <a:rPr lang="en-US" b="1" dirty="0">
                <a:solidFill>
                  <a:schemeClr val="bg2">
                    <a:lumMod val="60000"/>
                    <a:lumOff val="40000"/>
                  </a:schemeClr>
                </a:solidFill>
              </a:rPr>
              <a:t>Digital Optical Network</a:t>
            </a:r>
          </a:p>
        </p:txBody>
      </p:sp>
      <p:sp>
        <p:nvSpPr>
          <p:cNvPr id="318" name="Rounded Rectangle 317"/>
          <p:cNvSpPr/>
          <p:nvPr/>
        </p:nvSpPr>
        <p:spPr>
          <a:xfrm>
            <a:off x="1798655" y="4842824"/>
            <a:ext cx="1818751" cy="951737"/>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9BE5FF"/>
                </a:solidFill>
              </a:rPr>
              <a:t>1.6 (6.4)</a:t>
            </a:r>
            <a:r>
              <a:rPr lang="en-US" sz="1400" b="1" i="1" dirty="0" err="1">
                <a:solidFill>
                  <a:srgbClr val="9BE5FF"/>
                </a:solidFill>
              </a:rPr>
              <a:t>Tbps</a:t>
            </a:r>
            <a:r>
              <a:rPr lang="en-US" sz="1400" b="1" i="1" dirty="0">
                <a:solidFill>
                  <a:srgbClr val="9BE5FF"/>
                </a:solidFill>
              </a:rPr>
              <a:t> / fiber</a:t>
            </a:r>
          </a:p>
          <a:p>
            <a:pPr algn="ctr"/>
            <a:r>
              <a:rPr lang="en-US" sz="1400" b="1" i="1" dirty="0" smtClean="0">
                <a:solidFill>
                  <a:schemeClr val="bg1"/>
                </a:solidFill>
              </a:rPr>
              <a:t>400Gbps</a:t>
            </a:r>
          </a:p>
          <a:p>
            <a:pPr algn="ctr"/>
            <a:r>
              <a:rPr lang="en-US" sz="1400" b="1" i="1" dirty="0" smtClean="0">
                <a:solidFill>
                  <a:schemeClr val="bg1"/>
                </a:solidFill>
              </a:rPr>
              <a:t>Integrated DWDM &amp; OTN switching</a:t>
            </a:r>
            <a:endParaRPr lang="en-US" sz="1400" b="1" i="1" dirty="0">
              <a:solidFill>
                <a:schemeClr val="bg1"/>
              </a:solidFill>
            </a:endParaRPr>
          </a:p>
        </p:txBody>
      </p:sp>
      <p:pic>
        <p:nvPicPr>
          <p:cNvPr id="20" name="Picture 1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205526" y="3452096"/>
            <a:ext cx="1100190" cy="1329310"/>
          </a:xfrm>
          <a:prstGeom prst="rect">
            <a:avLst/>
          </a:prstGeom>
        </p:spPr>
      </p:pic>
      <p:sp>
        <p:nvSpPr>
          <p:cNvPr id="17" name="Rounded Rectangle 16"/>
          <p:cNvSpPr/>
          <p:nvPr/>
        </p:nvSpPr>
        <p:spPr>
          <a:xfrm>
            <a:off x="3997140" y="2632668"/>
            <a:ext cx="1005840" cy="575291"/>
          </a:xfrm>
          <a:prstGeom prst="roundRect">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DTN-X </a:t>
            </a:r>
            <a:r>
              <a:rPr lang="en-US" dirty="0" smtClean="0">
                <a:solidFill>
                  <a:schemeClr val="tx1"/>
                </a:solidFill>
              </a:rPr>
              <a:t>XTC-4</a:t>
            </a:r>
            <a:endParaRPr lang="en-US" dirty="0">
              <a:solidFill>
                <a:schemeClr val="tx1"/>
              </a:solidFill>
            </a:endParaRPr>
          </a:p>
        </p:txBody>
      </p:sp>
      <p:sp>
        <p:nvSpPr>
          <p:cNvPr id="18" name="Rounded Rectangle 17"/>
          <p:cNvSpPr/>
          <p:nvPr/>
        </p:nvSpPr>
        <p:spPr>
          <a:xfrm>
            <a:off x="5722488" y="1157232"/>
            <a:ext cx="1005840" cy="577131"/>
          </a:xfrm>
          <a:prstGeom prst="roundRect">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DTN-X </a:t>
            </a:r>
            <a:r>
              <a:rPr lang="en-US" dirty="0" smtClean="0">
                <a:solidFill>
                  <a:schemeClr val="tx1"/>
                </a:solidFill>
              </a:rPr>
              <a:t>XTC-10</a:t>
            </a:r>
            <a:endParaRPr lang="en-US" dirty="0">
              <a:solidFill>
                <a:schemeClr val="tx1"/>
              </a:solidFill>
            </a:endParaRPr>
          </a:p>
        </p:txBody>
      </p:sp>
      <p:sp>
        <p:nvSpPr>
          <p:cNvPr id="21" name="Rounded Rectangle 20"/>
          <p:cNvSpPr/>
          <p:nvPr/>
        </p:nvSpPr>
        <p:spPr>
          <a:xfrm>
            <a:off x="7490564" y="1157232"/>
            <a:ext cx="1371600" cy="571837"/>
          </a:xfrm>
          <a:prstGeom prst="roundRect">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DTN-X</a:t>
            </a:r>
            <a:r>
              <a:rPr lang="en-US" dirty="0" smtClean="0">
                <a:solidFill>
                  <a:schemeClr val="tx1"/>
                </a:solidFill>
              </a:rPr>
              <a:t> Multi-Bay</a:t>
            </a:r>
          </a:p>
        </p:txBody>
      </p:sp>
      <p:pic>
        <p:nvPicPr>
          <p:cNvPr id="22" name="Picture 3" descr="\\NETAPP2\dept\Marketing\Photo_Library\Product_Photos\XTN\_XTN_chassis\XTN_rack_7_med (2).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797925" y="2017386"/>
            <a:ext cx="933476" cy="2905909"/>
          </a:xfrm>
          <a:prstGeom prst="rect">
            <a:avLst/>
          </a:prstGeom>
          <a:noFill/>
        </p:spPr>
      </p:pic>
      <p:grpSp>
        <p:nvGrpSpPr>
          <p:cNvPr id="23" name="Group 22"/>
          <p:cNvGrpSpPr/>
          <p:nvPr/>
        </p:nvGrpSpPr>
        <p:grpSpPr>
          <a:xfrm>
            <a:off x="7456464" y="1807784"/>
            <a:ext cx="1250268" cy="2936044"/>
            <a:chOff x="7204710" y="1886944"/>
            <a:chExt cx="1250268" cy="2936044"/>
          </a:xfrm>
        </p:grpSpPr>
        <p:grpSp>
          <p:nvGrpSpPr>
            <p:cNvPr id="25" name="Group 24"/>
            <p:cNvGrpSpPr/>
            <p:nvPr/>
          </p:nvGrpSpPr>
          <p:grpSpPr>
            <a:xfrm>
              <a:off x="7704408" y="1886944"/>
              <a:ext cx="750570" cy="2560320"/>
              <a:chOff x="6442710" y="2613660"/>
              <a:chExt cx="750570" cy="2560320"/>
            </a:xfrm>
          </p:grpSpPr>
          <p:pic>
            <p:nvPicPr>
              <p:cNvPr id="32" name="Picture 3" descr="\\NETAPP2\dept\Marketing\Photo_Library\Product_Photos\XTN\_XTN_chassis\XTN_rack_7_med (2).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6442710" y="2853690"/>
                <a:ext cx="750570" cy="2320290"/>
              </a:xfrm>
              <a:prstGeom prst="rect">
                <a:avLst/>
              </a:prstGeom>
              <a:noFill/>
            </p:spPr>
          </p:pic>
          <p:pic>
            <p:nvPicPr>
              <p:cNvPr id="33" name="Picture 3" descr="\\NETAPP2\dept\Marketing\Photo_Library\Product_Photos\XTN\_XTN_chassis\XTN_rack_7_med (2).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492240" y="2613660"/>
                <a:ext cx="647700" cy="243840"/>
              </a:xfrm>
              <a:prstGeom prst="rect">
                <a:avLst/>
              </a:prstGeom>
              <a:noFill/>
            </p:spPr>
          </p:pic>
        </p:grpSp>
        <p:grpSp>
          <p:nvGrpSpPr>
            <p:cNvPr id="26" name="Group 25"/>
            <p:cNvGrpSpPr/>
            <p:nvPr/>
          </p:nvGrpSpPr>
          <p:grpSpPr>
            <a:xfrm>
              <a:off x="7460274" y="2064548"/>
              <a:ext cx="750570" cy="2560320"/>
              <a:chOff x="6442710" y="2613660"/>
              <a:chExt cx="750570" cy="2560320"/>
            </a:xfrm>
          </p:grpSpPr>
          <p:pic>
            <p:nvPicPr>
              <p:cNvPr id="30" name="Picture 3" descr="\\NETAPP2\dept\Marketing\Photo_Library\Product_Photos\XTN\_XTN_chassis\XTN_rack_7_med (2).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6442710" y="2853690"/>
                <a:ext cx="750570" cy="2320290"/>
              </a:xfrm>
              <a:prstGeom prst="rect">
                <a:avLst/>
              </a:prstGeom>
              <a:noFill/>
            </p:spPr>
          </p:pic>
          <p:pic>
            <p:nvPicPr>
              <p:cNvPr id="31" name="Picture 3" descr="\\NETAPP2\dept\Marketing\Photo_Library\Product_Photos\XTN\_XTN_chassis\XTN_rack_7_med (2).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492240" y="2613660"/>
                <a:ext cx="647700" cy="243840"/>
              </a:xfrm>
              <a:prstGeom prst="rect">
                <a:avLst/>
              </a:prstGeom>
              <a:noFill/>
            </p:spPr>
          </p:pic>
        </p:grpSp>
        <p:grpSp>
          <p:nvGrpSpPr>
            <p:cNvPr id="27" name="Group 26"/>
            <p:cNvGrpSpPr/>
            <p:nvPr/>
          </p:nvGrpSpPr>
          <p:grpSpPr>
            <a:xfrm>
              <a:off x="7204710" y="2262668"/>
              <a:ext cx="750570" cy="2560320"/>
              <a:chOff x="6442710" y="2613660"/>
              <a:chExt cx="750570" cy="2560320"/>
            </a:xfrm>
          </p:grpSpPr>
          <p:pic>
            <p:nvPicPr>
              <p:cNvPr id="28" name="Picture 3" descr="\\NETAPP2\dept\Marketing\Photo_Library\Product_Photos\XTN\_XTN_chassis\XTN_rack_7_med (2).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6442710" y="2853690"/>
                <a:ext cx="750570" cy="2320290"/>
              </a:xfrm>
              <a:prstGeom prst="rect">
                <a:avLst/>
              </a:prstGeom>
              <a:noFill/>
            </p:spPr>
          </p:pic>
          <p:pic>
            <p:nvPicPr>
              <p:cNvPr id="29" name="Picture 3" descr="\\NETAPP2\dept\Marketing\Photo_Library\Product_Photos\XTN\_XTN_chassis\XTN_rack_7_med (2).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492240" y="2613660"/>
                <a:ext cx="647700" cy="243840"/>
              </a:xfrm>
              <a:prstGeom prst="rect">
                <a:avLst/>
              </a:prstGeom>
              <a:noFill/>
            </p:spPr>
          </p:pic>
        </p:grpSp>
      </p:grpSp>
      <p:grpSp>
        <p:nvGrpSpPr>
          <p:cNvPr id="34" name="Group 33"/>
          <p:cNvGrpSpPr>
            <a:grpSpLocks noChangeAspect="1"/>
          </p:cNvGrpSpPr>
          <p:nvPr/>
        </p:nvGrpSpPr>
        <p:grpSpPr>
          <a:xfrm>
            <a:off x="4126095" y="3455950"/>
            <a:ext cx="802417" cy="1287878"/>
            <a:chOff x="5149531" y="3573400"/>
            <a:chExt cx="1432889" cy="2299782"/>
          </a:xfrm>
        </p:grpSpPr>
        <p:pic>
          <p:nvPicPr>
            <p:cNvPr id="35" name="Picture 2" descr="C:\Users\wwauford\Documents\DTN-X\XTC-4-Front Logo-.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5149531" y="3573400"/>
              <a:ext cx="1432889" cy="2299782"/>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 descr="\\NETAPP2\dept\Marketing\Photo_Library\Product_Photos\XTN\OXM\oxm.jpg"/>
            <p:cNvPicPr preferRelativeResize="0">
              <a:picLocks noChangeArrowheads="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p:blipFill>
          <p:spPr bwMode="auto">
            <a:xfrm>
              <a:off x="5772303" y="4648989"/>
              <a:ext cx="92686" cy="361114"/>
            </a:xfrm>
            <a:prstGeom prst="rect">
              <a:avLst/>
            </a:prstGeom>
            <a:noFill/>
          </p:spPr>
        </p:pic>
        <p:pic>
          <p:nvPicPr>
            <p:cNvPr id="37" name="Picture 1" descr="\\NETAPP2\dept\Marketing\Photo_Library\Product_Photos\XTN\OXM\oxm.jpg"/>
            <p:cNvPicPr preferRelativeResize="0">
              <a:picLocks noChangeArrowheads="1"/>
            </p:cNvPicPr>
            <p:nvPr/>
          </p:nvPicPr>
          <p:blipFill>
            <a:blip r:embed="rId10"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p:blipFill>
          <p:spPr bwMode="auto">
            <a:xfrm>
              <a:off x="5868067" y="4650894"/>
              <a:ext cx="89986" cy="350596"/>
            </a:xfrm>
            <a:prstGeom prst="rect">
              <a:avLst/>
            </a:prstGeom>
            <a:noFill/>
          </p:spPr>
        </p:pic>
        <p:pic>
          <p:nvPicPr>
            <p:cNvPr id="38" name="Picture 1" descr="\\NETAPP2\dept\Marketing\Photo_Library\Product_Photos\XTN\OXM\oxm.jpg"/>
            <p:cNvPicPr preferRelativeResize="0">
              <a:picLocks noChangeArrowheads="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p:blipFill>
          <p:spPr bwMode="auto">
            <a:xfrm>
              <a:off x="5770983" y="5042459"/>
              <a:ext cx="92686" cy="361114"/>
            </a:xfrm>
            <a:prstGeom prst="rect">
              <a:avLst/>
            </a:prstGeom>
            <a:noFill/>
          </p:spPr>
        </p:pic>
        <p:pic>
          <p:nvPicPr>
            <p:cNvPr id="39" name="Picture 1" descr="\\NETAPP2\dept\Marketing\Photo_Library\Product_Photos\XTN\OXM\oxm.jpg"/>
            <p:cNvPicPr preferRelativeResize="0">
              <a:picLocks noChangeArrowheads="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p:blipFill>
          <p:spPr bwMode="auto">
            <a:xfrm>
              <a:off x="5866747" y="5042459"/>
              <a:ext cx="92686" cy="361114"/>
            </a:xfrm>
            <a:prstGeom prst="rect">
              <a:avLst/>
            </a:prstGeom>
            <a:noFill/>
          </p:spPr>
        </p:pic>
        <p:pic>
          <p:nvPicPr>
            <p:cNvPr id="40" name="Picture 1" descr="\\NETAPP2\dept\Marketing\Photo_Library\Product_Photos\XTN\OXM\oxm.jpg"/>
            <p:cNvPicPr preferRelativeResize="0">
              <a:picLocks noChangeArrowheads="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p:blipFill>
          <p:spPr bwMode="auto">
            <a:xfrm>
              <a:off x="5771116" y="4249174"/>
              <a:ext cx="92686" cy="361114"/>
            </a:xfrm>
            <a:prstGeom prst="rect">
              <a:avLst/>
            </a:prstGeom>
            <a:noFill/>
          </p:spPr>
        </p:pic>
        <p:pic>
          <p:nvPicPr>
            <p:cNvPr id="41" name="Picture 2" descr="\\NETAPP2\dept\Marketing\Photo_Library\Product_Photos\XTN\Timing_Sync\timing_sync.jpg"/>
            <p:cNvPicPr preferRelativeResize="0">
              <a:picLocks noChangeArrowheads="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p:blipFill>
          <p:spPr bwMode="auto">
            <a:xfrm rot="10800000">
              <a:off x="5865136" y="4254736"/>
              <a:ext cx="95638" cy="367715"/>
            </a:xfrm>
            <a:prstGeom prst="rect">
              <a:avLst/>
            </a:prstGeom>
            <a:noFill/>
            <a:ln w="3175">
              <a:solidFill>
                <a:schemeClr val="tx1"/>
              </a:solidFill>
            </a:ln>
          </p:spPr>
        </p:pic>
      </p:grpSp>
      <p:sp>
        <p:nvSpPr>
          <p:cNvPr id="180" name="Rounded Rectangle 179"/>
          <p:cNvSpPr/>
          <p:nvPr/>
        </p:nvSpPr>
        <p:spPr>
          <a:xfrm>
            <a:off x="3719067" y="4842824"/>
            <a:ext cx="1663282" cy="951737"/>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9BE5FF"/>
                </a:solidFill>
              </a:rPr>
              <a:t>8Tbps / fiber</a:t>
            </a:r>
          </a:p>
          <a:p>
            <a:pPr algn="ctr"/>
            <a:r>
              <a:rPr lang="en-US" sz="1400" b="1" i="1" dirty="0" smtClean="0">
                <a:solidFill>
                  <a:schemeClr val="bg1"/>
                </a:solidFill>
              </a:rPr>
              <a:t>2 - 4 Tb/s</a:t>
            </a:r>
          </a:p>
          <a:p>
            <a:pPr algn="ctr"/>
            <a:r>
              <a:rPr lang="en-US" sz="1400" b="1" i="1" dirty="0" smtClean="0">
                <a:solidFill>
                  <a:schemeClr val="bg1"/>
                </a:solidFill>
              </a:rPr>
              <a:t>Integrated DWDM/OTN</a:t>
            </a:r>
            <a:endParaRPr lang="en-US" sz="1400" dirty="0">
              <a:solidFill>
                <a:schemeClr val="bg1"/>
              </a:solidFill>
            </a:endParaRPr>
          </a:p>
        </p:txBody>
      </p:sp>
      <p:sp>
        <p:nvSpPr>
          <p:cNvPr id="185" name="Rounded Rectangle 184"/>
          <p:cNvSpPr/>
          <p:nvPr/>
        </p:nvSpPr>
        <p:spPr>
          <a:xfrm>
            <a:off x="7265716" y="4842824"/>
            <a:ext cx="1730418" cy="951737"/>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9BE5FF"/>
                </a:solidFill>
              </a:rPr>
              <a:t>24Tbps / fiber</a:t>
            </a:r>
          </a:p>
          <a:p>
            <a:pPr algn="ctr"/>
            <a:r>
              <a:rPr lang="en-US" sz="1400" b="1" i="1" dirty="0" smtClean="0">
                <a:solidFill>
                  <a:schemeClr val="bg1"/>
                </a:solidFill>
              </a:rPr>
              <a:t>50-100 Tb/s</a:t>
            </a:r>
          </a:p>
          <a:p>
            <a:pPr algn="ctr"/>
            <a:r>
              <a:rPr lang="en-US" sz="1400" b="1" i="1" dirty="0" smtClean="0">
                <a:solidFill>
                  <a:schemeClr val="bg1"/>
                </a:solidFill>
              </a:rPr>
              <a:t>Multi-Chassis</a:t>
            </a:r>
          </a:p>
          <a:p>
            <a:pPr algn="ctr"/>
            <a:r>
              <a:rPr lang="en-US" sz="1400" b="1" i="1" dirty="0" smtClean="0">
                <a:solidFill>
                  <a:schemeClr val="bg1"/>
                </a:solidFill>
              </a:rPr>
              <a:t>DWDM/P-OTN</a:t>
            </a:r>
            <a:endParaRPr lang="en-US" sz="1400" dirty="0">
              <a:solidFill>
                <a:schemeClr val="bg1"/>
              </a:solidFill>
            </a:endParaRPr>
          </a:p>
        </p:txBody>
      </p:sp>
      <p:sp>
        <p:nvSpPr>
          <p:cNvPr id="42" name="Rounded Rectangle 41"/>
          <p:cNvSpPr/>
          <p:nvPr/>
        </p:nvSpPr>
        <p:spPr>
          <a:xfrm>
            <a:off x="5494247" y="4842824"/>
            <a:ext cx="1663282" cy="951737"/>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9BE5FF"/>
                </a:solidFill>
              </a:rPr>
              <a:t>8Tbps / fiber</a:t>
            </a:r>
          </a:p>
          <a:p>
            <a:pPr algn="ctr"/>
            <a:r>
              <a:rPr lang="en-US" sz="1400" b="1" i="1" dirty="0" smtClean="0">
                <a:solidFill>
                  <a:schemeClr val="bg1"/>
                </a:solidFill>
              </a:rPr>
              <a:t>5-10 Tb/s </a:t>
            </a:r>
            <a:br>
              <a:rPr lang="en-US" sz="1400" b="1" i="1" dirty="0" smtClean="0">
                <a:solidFill>
                  <a:schemeClr val="bg1"/>
                </a:solidFill>
              </a:rPr>
            </a:br>
            <a:r>
              <a:rPr lang="en-US" sz="1400" b="1" i="1" dirty="0" smtClean="0">
                <a:solidFill>
                  <a:schemeClr val="bg1"/>
                </a:solidFill>
              </a:rPr>
              <a:t>Integrated DWDM/P-OTN</a:t>
            </a:r>
            <a:endParaRPr lang="en-US" sz="1400" dirty="0">
              <a:solidFill>
                <a:schemeClr val="bg1"/>
              </a:solidFill>
            </a:endParaRPr>
          </a:p>
        </p:txBody>
      </p:sp>
      <p:sp>
        <p:nvSpPr>
          <p:cNvPr id="43" name="Rounded Rectangle 42"/>
          <p:cNvSpPr/>
          <p:nvPr/>
        </p:nvSpPr>
        <p:spPr>
          <a:xfrm>
            <a:off x="2252701" y="2632668"/>
            <a:ext cx="1005840" cy="365760"/>
          </a:xfrm>
          <a:prstGeom prst="roundRect">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DTN</a:t>
            </a:r>
            <a:endParaRPr lang="en-US" b="1" dirty="0">
              <a:solidFill>
                <a:schemeClr val="tx1"/>
              </a:solidFill>
            </a:endParaRPr>
          </a:p>
        </p:txBody>
      </p:sp>
      <p:pic>
        <p:nvPicPr>
          <p:cNvPr id="45" name="Content Placeholder 4" descr="atn_front_view.png"/>
          <p:cNvPicPr>
            <a:picLocks noChangeAspect="1"/>
          </p:cNvPicPr>
          <p:nvPr/>
        </p:nvPicPr>
        <p:blipFill>
          <a:blip r:embed="rId12" cstate="screen">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a:ext>
            </a:extLst>
          </a:blip>
          <a:stretch>
            <a:fillRect/>
          </a:stretch>
        </p:blipFill>
        <p:spPr bwMode="auto">
          <a:xfrm>
            <a:off x="355948" y="3964351"/>
            <a:ext cx="1084270" cy="304800"/>
          </a:xfrm>
          <a:prstGeom prst="rect">
            <a:avLst/>
          </a:prstGeom>
          <a:noFill/>
          <a:ln w="9525">
            <a:noFill/>
            <a:miter lim="800000"/>
            <a:headEnd/>
            <a:tailEnd/>
          </a:ln>
        </p:spPr>
      </p:pic>
      <p:sp>
        <p:nvSpPr>
          <p:cNvPr id="46" name="Rounded Rectangle 45"/>
          <p:cNvSpPr/>
          <p:nvPr/>
        </p:nvSpPr>
        <p:spPr>
          <a:xfrm>
            <a:off x="355948" y="2632668"/>
            <a:ext cx="1005840" cy="365760"/>
          </a:xfrm>
          <a:prstGeom prst="roundRect">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r>
              <a:rPr lang="en-US" b="1" dirty="0" smtClean="0">
                <a:solidFill>
                  <a:schemeClr val="tx1"/>
                </a:solidFill>
              </a:rPr>
              <a:t>TN</a:t>
            </a:r>
            <a:endParaRPr lang="en-US" b="1" dirty="0">
              <a:solidFill>
                <a:schemeClr val="tx1"/>
              </a:solidFill>
            </a:endParaRPr>
          </a:p>
        </p:txBody>
      </p:sp>
      <p:sp>
        <p:nvSpPr>
          <p:cNvPr id="48" name="Rounded Rectangle 47"/>
          <p:cNvSpPr/>
          <p:nvPr/>
        </p:nvSpPr>
        <p:spPr>
          <a:xfrm>
            <a:off x="130897" y="4842824"/>
            <a:ext cx="1572643" cy="951737"/>
          </a:xfrm>
          <a:prstGeom prst="round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rgbClr val="9BE5FF"/>
                </a:solidFill>
              </a:rPr>
              <a:t>400Gbps / fiber</a:t>
            </a:r>
          </a:p>
          <a:p>
            <a:pPr algn="ctr"/>
            <a:r>
              <a:rPr lang="en-US" sz="1400" b="1" i="1" dirty="0" smtClean="0">
                <a:solidFill>
                  <a:schemeClr val="bg1"/>
                </a:solidFill>
              </a:rPr>
              <a:t>Metro </a:t>
            </a:r>
            <a:r>
              <a:rPr lang="en-US" sz="1400" b="1" i="1" dirty="0">
                <a:solidFill>
                  <a:schemeClr val="bg1"/>
                </a:solidFill>
              </a:rPr>
              <a:t>WDM </a:t>
            </a:r>
            <a:r>
              <a:rPr lang="en-US" sz="1400" b="1" i="1" dirty="0" smtClean="0">
                <a:solidFill>
                  <a:schemeClr val="bg1"/>
                </a:solidFill>
              </a:rPr>
              <a:t>access integrated w/DTN </a:t>
            </a:r>
            <a:endParaRPr lang="en-US" sz="1400" dirty="0">
              <a:solidFill>
                <a:schemeClr val="bg1"/>
              </a:solidFill>
            </a:endParaRPr>
          </a:p>
        </p:txBody>
      </p:sp>
      <p:sp>
        <p:nvSpPr>
          <p:cNvPr id="49" name="Footer Placeholder 1"/>
          <p:cNvSpPr>
            <a:spLocks noGrp="1"/>
          </p:cNvSpPr>
          <p:nvPr>
            <p:ph type="ftr" sz="quarter" idx="4294967295"/>
          </p:nvPr>
        </p:nvSpPr>
        <p:spPr>
          <a:xfrm>
            <a:off x="387371" y="6572753"/>
            <a:ext cx="4181453" cy="273913"/>
          </a:xfrm>
          <a:prstGeom prst="rect">
            <a:avLst/>
          </a:prstGeom>
        </p:spPr>
        <p:txBody>
          <a:bodyPr/>
          <a:lstStyle>
            <a:lvl1pPr>
              <a:defRPr sz="900"/>
            </a:lvl1pPr>
          </a:lstStyle>
          <a:p>
            <a:r>
              <a:rPr lang="en-US" dirty="0" smtClean="0"/>
              <a:t>Copyright Infinera Corporation 2011</a:t>
            </a:r>
            <a:endParaRPr lang="en-US" dirty="0"/>
          </a:p>
        </p:txBody>
      </p:sp>
      <p:sp>
        <p:nvSpPr>
          <p:cNvPr id="4" name="Left-Right Arrow 3"/>
          <p:cNvSpPr/>
          <p:nvPr/>
        </p:nvSpPr>
        <p:spPr>
          <a:xfrm>
            <a:off x="154754" y="5998866"/>
            <a:ext cx="8841380" cy="321548"/>
          </a:xfrm>
          <a:prstGeom prst="leftRightArrow">
            <a:avLst>
              <a:gd name="adj1" fmla="val 100000"/>
              <a:gd name="adj2" fmla="val 50000"/>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Common OS, DNA Management &amp; Global Support</a:t>
            </a:r>
            <a:endParaRPr lang="en-US" dirty="0"/>
          </a:p>
        </p:txBody>
      </p:sp>
    </p:spTree>
    <p:extLst>
      <p:ext uri="{BB962C8B-B14F-4D97-AF65-F5344CB8AC3E}">
        <p14:creationId xmlns:p14="http://schemas.microsoft.com/office/powerpoint/2010/main" xmlns="" val="2467591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7996" y="327447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prstClr val="white"/>
                </a:solidFill>
              </a:rPr>
              <a:t>Boosting network efficiency</a:t>
            </a:r>
          </a:p>
        </p:txBody>
      </p:sp>
      <p:sp>
        <p:nvSpPr>
          <p:cNvPr id="5" name="Rectangle 4"/>
          <p:cNvSpPr/>
          <p:nvPr/>
        </p:nvSpPr>
        <p:spPr>
          <a:xfrm>
            <a:off x="1677997" y="448415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prstClr val="white"/>
                </a:solidFill>
              </a:rPr>
              <a:t>Enabling customer success</a:t>
            </a:r>
          </a:p>
        </p:txBody>
      </p:sp>
      <p:sp>
        <p:nvSpPr>
          <p:cNvPr id="7" name="Rectangle 6"/>
          <p:cNvSpPr/>
          <p:nvPr/>
        </p:nvSpPr>
        <p:spPr>
          <a:xfrm>
            <a:off x="1677995" y="2040038"/>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prstClr val="white"/>
                </a:solidFill>
              </a:rPr>
              <a:t>Network challenges</a:t>
            </a:r>
          </a:p>
        </p:txBody>
      </p:sp>
      <p:sp>
        <p:nvSpPr>
          <p:cNvPr id="11" name="Footer Placeholder 1"/>
          <p:cNvSpPr>
            <a:spLocks noGrp="1"/>
          </p:cNvSpPr>
          <p:nvPr>
            <p:ph type="ftr" sz="quarter" idx="3"/>
          </p:nvPr>
        </p:nvSpPr>
        <p:spPr>
          <a:xfrm>
            <a:off x="387371" y="6572753"/>
            <a:ext cx="4181453" cy="273913"/>
          </a:xfrm>
          <a:prstGeom prst="rect">
            <a:avLst/>
          </a:prstGeom>
        </p:spPr>
        <p:txBody>
          <a:bodyPr/>
          <a:lstStyle>
            <a:lvl1pPr>
              <a:defRPr sz="900"/>
            </a:lvl1pPr>
          </a:lstStyle>
          <a:p>
            <a:r>
              <a:rPr lang="en-US" smtClean="0"/>
              <a:t>Copyright Infinera Corporation 2011</a:t>
            </a:r>
            <a:endParaRPr lang="en-US" dirty="0"/>
          </a:p>
        </p:txBody>
      </p:sp>
      <p:sp>
        <p:nvSpPr>
          <p:cNvPr id="12" name="Rectangle 11"/>
          <p:cNvSpPr/>
          <p:nvPr/>
        </p:nvSpPr>
        <p:spPr>
          <a:xfrm>
            <a:off x="1666846" y="854293"/>
            <a:ext cx="7466003" cy="984885"/>
          </a:xfrm>
          <a:prstGeom prst="rect">
            <a:avLst/>
          </a:prstGeom>
          <a:solidFill>
            <a:schemeClr val="tx2"/>
          </a:solidFill>
        </p:spPr>
        <p:txBody>
          <a:bodyPr wrap="square" lIns="274320" tIns="182880" rIns="365760" bIns="182880">
            <a:spAutoFit/>
          </a:bodyPr>
          <a:lstStyle/>
          <a:p>
            <a:pPr defTabSz="914400"/>
            <a:r>
              <a:rPr lang="en-US" sz="4000" dirty="0" smtClean="0">
                <a:solidFill>
                  <a:prstClr val="white"/>
                </a:solidFill>
              </a:rPr>
              <a:t>Business challenges</a:t>
            </a:r>
          </a:p>
        </p:txBody>
      </p:sp>
    </p:spTree>
    <p:extLst>
      <p:ext uri="{BB962C8B-B14F-4D97-AF65-F5344CB8AC3E}">
        <p14:creationId xmlns:p14="http://schemas.microsoft.com/office/powerpoint/2010/main" xmlns="" val="1942658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504436" y="2139065"/>
            <a:ext cx="2133600"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49" name="Group 164"/>
          <p:cNvGrpSpPr/>
          <p:nvPr/>
        </p:nvGrpSpPr>
        <p:grpSpPr>
          <a:xfrm rot="21259608">
            <a:off x="150392" y="3915016"/>
            <a:ext cx="8902746" cy="2306269"/>
            <a:chOff x="-331831" y="4234072"/>
            <a:chExt cx="10142585" cy="2144408"/>
          </a:xfrm>
          <a:solidFill>
            <a:schemeClr val="accent1">
              <a:lumMod val="60000"/>
              <a:lumOff val="40000"/>
              <a:alpha val="60000"/>
            </a:schemeClr>
          </a:solidFill>
        </p:grpSpPr>
        <p:sp>
          <p:nvSpPr>
            <p:cNvPr id="750" name="Freeform 749"/>
            <p:cNvSpPr>
              <a:spLocks/>
            </p:cNvSpPr>
            <p:nvPr/>
          </p:nvSpPr>
          <p:spPr bwMode="auto">
            <a:xfrm rot="10068988" flipV="1">
              <a:off x="-102207" y="4234072"/>
              <a:ext cx="9619793" cy="2001726"/>
            </a:xfrm>
            <a:custGeom>
              <a:avLst/>
              <a:gdLst>
                <a:gd name="T0" fmla="*/ 4971 w 3989"/>
                <a:gd name="T1" fmla="*/ 41 h 1880"/>
                <a:gd name="T2" fmla="*/ 4540 w 3989"/>
                <a:gd name="T3" fmla="*/ 47 h 1880"/>
                <a:gd name="T4" fmla="*/ 4139 w 3989"/>
                <a:gd name="T5" fmla="*/ 269 h 1880"/>
                <a:gd name="T6" fmla="*/ 3822 w 3989"/>
                <a:gd name="T7" fmla="*/ 646 h 1880"/>
                <a:gd name="T8" fmla="*/ 3597 w 3989"/>
                <a:gd name="T9" fmla="*/ 1083 h 1880"/>
                <a:gd name="T10" fmla="*/ 3511 w 3989"/>
                <a:gd name="T11" fmla="*/ 1297 h 1880"/>
                <a:gd name="T12" fmla="*/ 3435 w 3989"/>
                <a:gd name="T13" fmla="*/ 1498 h 1880"/>
                <a:gd name="T14" fmla="*/ 3365 w 3989"/>
                <a:gd name="T15" fmla="*/ 1683 h 1880"/>
                <a:gd name="T16" fmla="*/ 3295 w 3989"/>
                <a:gd name="T17" fmla="*/ 1847 h 1880"/>
                <a:gd name="T18" fmla="*/ 3217 w 3989"/>
                <a:gd name="T19" fmla="*/ 1990 h 1880"/>
                <a:gd name="T20" fmla="*/ 3127 w 3989"/>
                <a:gd name="T21" fmla="*/ 2109 h 1880"/>
                <a:gd name="T22" fmla="*/ 3013 w 3989"/>
                <a:gd name="T23" fmla="*/ 2206 h 1880"/>
                <a:gd name="T24" fmla="*/ 2867 w 3989"/>
                <a:gd name="T25" fmla="*/ 2280 h 1880"/>
                <a:gd name="T26" fmla="*/ 2838 w 3989"/>
                <a:gd name="T27" fmla="*/ 2290 h 1880"/>
                <a:gd name="T28" fmla="*/ 2808 w 3989"/>
                <a:gd name="T29" fmla="*/ 2299 h 1880"/>
                <a:gd name="T30" fmla="*/ 2591 w 3989"/>
                <a:gd name="T31" fmla="*/ 2339 h 1880"/>
                <a:gd name="T32" fmla="*/ 2391 w 3989"/>
                <a:gd name="T33" fmla="*/ 2326 h 1880"/>
                <a:gd name="T34" fmla="*/ 2189 w 3989"/>
                <a:gd name="T35" fmla="*/ 2275 h 1880"/>
                <a:gd name="T36" fmla="*/ 1964 w 3989"/>
                <a:gd name="T37" fmla="*/ 2198 h 1880"/>
                <a:gd name="T38" fmla="*/ 1685 w 3989"/>
                <a:gd name="T39" fmla="*/ 2119 h 1880"/>
                <a:gd name="T40" fmla="*/ 1311 w 3989"/>
                <a:gd name="T41" fmla="*/ 2061 h 1880"/>
                <a:gd name="T42" fmla="*/ 781 w 3989"/>
                <a:gd name="T43" fmla="*/ 2057 h 1880"/>
                <a:gd name="T44" fmla="*/ 0 w 3989"/>
                <a:gd name="T45" fmla="*/ 2159 h 1880"/>
                <a:gd name="T46" fmla="*/ 18 w 3989"/>
                <a:gd name="T47" fmla="*/ 2126 h 1880"/>
                <a:gd name="T48" fmla="*/ 790 w 3989"/>
                <a:gd name="T49" fmla="*/ 2029 h 1880"/>
                <a:gd name="T50" fmla="*/ 1315 w 3989"/>
                <a:gd name="T51" fmla="*/ 2034 h 1880"/>
                <a:gd name="T52" fmla="*/ 1685 w 3989"/>
                <a:gd name="T53" fmla="*/ 2095 h 1880"/>
                <a:gd name="T54" fmla="*/ 1962 w 3989"/>
                <a:gd name="T55" fmla="*/ 2175 h 1880"/>
                <a:gd name="T56" fmla="*/ 2186 w 3989"/>
                <a:gd name="T57" fmla="*/ 2251 h 1880"/>
                <a:gd name="T58" fmla="*/ 2387 w 3989"/>
                <a:gd name="T59" fmla="*/ 2303 h 1880"/>
                <a:gd name="T60" fmla="*/ 2585 w 3989"/>
                <a:gd name="T61" fmla="*/ 2318 h 1880"/>
                <a:gd name="T62" fmla="*/ 2801 w 3989"/>
                <a:gd name="T63" fmla="*/ 2279 h 1880"/>
                <a:gd name="T64" fmla="*/ 2830 w 3989"/>
                <a:gd name="T65" fmla="*/ 2270 h 1880"/>
                <a:gd name="T66" fmla="*/ 2859 w 3989"/>
                <a:gd name="T67" fmla="*/ 2260 h 1880"/>
                <a:gd name="T68" fmla="*/ 3006 w 3989"/>
                <a:gd name="T69" fmla="*/ 2187 h 1880"/>
                <a:gd name="T70" fmla="*/ 3118 w 3989"/>
                <a:gd name="T71" fmla="*/ 2090 h 1880"/>
                <a:gd name="T72" fmla="*/ 3209 w 3989"/>
                <a:gd name="T73" fmla="*/ 1971 h 1880"/>
                <a:gd name="T74" fmla="*/ 3286 w 3989"/>
                <a:gd name="T75" fmla="*/ 1830 h 1880"/>
                <a:gd name="T76" fmla="*/ 3356 w 3989"/>
                <a:gd name="T77" fmla="*/ 1667 h 1880"/>
                <a:gd name="T78" fmla="*/ 3425 w 3989"/>
                <a:gd name="T79" fmla="*/ 1484 h 1880"/>
                <a:gd name="T80" fmla="*/ 3500 w 3989"/>
                <a:gd name="T81" fmla="*/ 1283 h 1880"/>
                <a:gd name="T82" fmla="*/ 3586 w 3989"/>
                <a:gd name="T83" fmla="*/ 1070 h 1880"/>
                <a:gd name="T84" fmla="*/ 3810 w 3989"/>
                <a:gd name="T85" fmla="*/ 635 h 1880"/>
                <a:gd name="T86" fmla="*/ 4125 w 3989"/>
                <a:gd name="T87" fmla="*/ 260 h 1880"/>
                <a:gd name="T88" fmla="*/ 4523 w 3989"/>
                <a:gd name="T89" fmla="*/ 41 h 1880"/>
                <a:gd name="T90" fmla="*/ 4954 w 3989"/>
                <a:gd name="T91" fmla="*/ 36 h 1880"/>
                <a:gd name="T92" fmla="*/ 4971 w 3989"/>
                <a:gd name="T93" fmla="*/ 41 h 18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9"/>
                <a:gd name="T142" fmla="*/ 0 h 1880"/>
                <a:gd name="T143" fmla="*/ 3989 w 3989"/>
                <a:gd name="T144" fmla="*/ 1880 h 18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9" h="1880">
                  <a:moveTo>
                    <a:pt x="3989" y="33"/>
                  </a:moveTo>
                  <a:cubicBezTo>
                    <a:pt x="3870" y="4"/>
                    <a:pt x="3754" y="8"/>
                    <a:pt x="3643" y="38"/>
                  </a:cubicBezTo>
                  <a:cubicBezTo>
                    <a:pt x="3525" y="71"/>
                    <a:pt x="3418" y="133"/>
                    <a:pt x="3322" y="216"/>
                  </a:cubicBezTo>
                  <a:cubicBezTo>
                    <a:pt x="3224" y="301"/>
                    <a:pt x="3140" y="405"/>
                    <a:pt x="3067" y="519"/>
                  </a:cubicBezTo>
                  <a:cubicBezTo>
                    <a:pt x="2995" y="632"/>
                    <a:pt x="2936" y="751"/>
                    <a:pt x="2886" y="869"/>
                  </a:cubicBezTo>
                  <a:cubicBezTo>
                    <a:pt x="2861" y="927"/>
                    <a:pt x="2838" y="985"/>
                    <a:pt x="2817" y="1041"/>
                  </a:cubicBezTo>
                  <a:cubicBezTo>
                    <a:pt x="2795" y="1096"/>
                    <a:pt x="2776" y="1150"/>
                    <a:pt x="2756" y="1202"/>
                  </a:cubicBezTo>
                  <a:cubicBezTo>
                    <a:pt x="2737" y="1253"/>
                    <a:pt x="2719" y="1303"/>
                    <a:pt x="2700" y="1350"/>
                  </a:cubicBezTo>
                  <a:cubicBezTo>
                    <a:pt x="2682" y="1396"/>
                    <a:pt x="2664" y="1440"/>
                    <a:pt x="2644" y="1481"/>
                  </a:cubicBezTo>
                  <a:cubicBezTo>
                    <a:pt x="2625" y="1522"/>
                    <a:pt x="2604" y="1560"/>
                    <a:pt x="2582" y="1596"/>
                  </a:cubicBezTo>
                  <a:cubicBezTo>
                    <a:pt x="2560" y="1631"/>
                    <a:pt x="2536" y="1663"/>
                    <a:pt x="2509" y="1692"/>
                  </a:cubicBezTo>
                  <a:cubicBezTo>
                    <a:pt x="2482" y="1721"/>
                    <a:pt x="2452" y="1747"/>
                    <a:pt x="2418" y="1770"/>
                  </a:cubicBezTo>
                  <a:cubicBezTo>
                    <a:pt x="2383" y="1793"/>
                    <a:pt x="2344" y="1813"/>
                    <a:pt x="2300" y="1829"/>
                  </a:cubicBezTo>
                  <a:cubicBezTo>
                    <a:pt x="2284" y="1834"/>
                    <a:pt x="2281" y="1836"/>
                    <a:pt x="2277" y="1837"/>
                  </a:cubicBezTo>
                  <a:cubicBezTo>
                    <a:pt x="2261" y="1842"/>
                    <a:pt x="2257" y="1843"/>
                    <a:pt x="2253" y="1844"/>
                  </a:cubicBezTo>
                  <a:cubicBezTo>
                    <a:pt x="2191" y="1863"/>
                    <a:pt x="2134" y="1873"/>
                    <a:pt x="2079" y="1876"/>
                  </a:cubicBezTo>
                  <a:cubicBezTo>
                    <a:pt x="2023" y="1880"/>
                    <a:pt x="1971" y="1876"/>
                    <a:pt x="1919" y="1866"/>
                  </a:cubicBezTo>
                  <a:cubicBezTo>
                    <a:pt x="1865" y="1857"/>
                    <a:pt x="1812" y="1842"/>
                    <a:pt x="1757" y="1825"/>
                  </a:cubicBezTo>
                  <a:cubicBezTo>
                    <a:pt x="1700" y="1806"/>
                    <a:pt x="1641" y="1785"/>
                    <a:pt x="1576" y="1764"/>
                  </a:cubicBezTo>
                  <a:cubicBezTo>
                    <a:pt x="1509" y="1742"/>
                    <a:pt x="1436" y="1719"/>
                    <a:pt x="1352" y="1700"/>
                  </a:cubicBezTo>
                  <a:cubicBezTo>
                    <a:pt x="1265" y="1680"/>
                    <a:pt x="1167" y="1663"/>
                    <a:pt x="1052" y="1653"/>
                  </a:cubicBezTo>
                  <a:cubicBezTo>
                    <a:pt x="931" y="1643"/>
                    <a:pt x="792" y="1640"/>
                    <a:pt x="627" y="1650"/>
                  </a:cubicBezTo>
                  <a:cubicBezTo>
                    <a:pt x="452" y="1661"/>
                    <a:pt x="246" y="1686"/>
                    <a:pt x="0" y="1732"/>
                  </a:cubicBezTo>
                  <a:cubicBezTo>
                    <a:pt x="14" y="1705"/>
                    <a:pt x="14" y="1705"/>
                    <a:pt x="14" y="1705"/>
                  </a:cubicBezTo>
                  <a:cubicBezTo>
                    <a:pt x="257" y="1661"/>
                    <a:pt x="460" y="1637"/>
                    <a:pt x="634" y="1627"/>
                  </a:cubicBezTo>
                  <a:cubicBezTo>
                    <a:pt x="797" y="1618"/>
                    <a:pt x="935" y="1621"/>
                    <a:pt x="1055" y="1632"/>
                  </a:cubicBezTo>
                  <a:cubicBezTo>
                    <a:pt x="1168" y="1642"/>
                    <a:pt x="1266" y="1659"/>
                    <a:pt x="1352" y="1680"/>
                  </a:cubicBezTo>
                  <a:cubicBezTo>
                    <a:pt x="1435" y="1700"/>
                    <a:pt x="1508" y="1722"/>
                    <a:pt x="1575" y="1745"/>
                  </a:cubicBezTo>
                  <a:cubicBezTo>
                    <a:pt x="1639" y="1766"/>
                    <a:pt x="1698" y="1787"/>
                    <a:pt x="1754" y="1806"/>
                  </a:cubicBezTo>
                  <a:cubicBezTo>
                    <a:pt x="1809" y="1824"/>
                    <a:pt x="1861" y="1839"/>
                    <a:pt x="1915" y="1848"/>
                  </a:cubicBezTo>
                  <a:cubicBezTo>
                    <a:pt x="1966" y="1858"/>
                    <a:pt x="2019" y="1862"/>
                    <a:pt x="2075" y="1859"/>
                  </a:cubicBezTo>
                  <a:cubicBezTo>
                    <a:pt x="2129" y="1856"/>
                    <a:pt x="2186" y="1847"/>
                    <a:pt x="2248" y="1828"/>
                  </a:cubicBezTo>
                  <a:cubicBezTo>
                    <a:pt x="2263" y="1823"/>
                    <a:pt x="2267" y="1822"/>
                    <a:pt x="2271" y="1821"/>
                  </a:cubicBezTo>
                  <a:cubicBezTo>
                    <a:pt x="2287" y="1815"/>
                    <a:pt x="2291" y="1814"/>
                    <a:pt x="2294" y="1813"/>
                  </a:cubicBezTo>
                  <a:cubicBezTo>
                    <a:pt x="2339" y="1797"/>
                    <a:pt x="2377" y="1777"/>
                    <a:pt x="2412" y="1755"/>
                  </a:cubicBezTo>
                  <a:cubicBezTo>
                    <a:pt x="2445" y="1732"/>
                    <a:pt x="2475" y="1706"/>
                    <a:pt x="2502" y="1677"/>
                  </a:cubicBezTo>
                  <a:cubicBezTo>
                    <a:pt x="2529" y="1648"/>
                    <a:pt x="2553" y="1616"/>
                    <a:pt x="2575" y="1581"/>
                  </a:cubicBezTo>
                  <a:cubicBezTo>
                    <a:pt x="2597" y="1546"/>
                    <a:pt x="2617" y="1508"/>
                    <a:pt x="2637" y="1468"/>
                  </a:cubicBezTo>
                  <a:cubicBezTo>
                    <a:pt x="2656" y="1427"/>
                    <a:pt x="2674" y="1383"/>
                    <a:pt x="2693" y="1337"/>
                  </a:cubicBezTo>
                  <a:cubicBezTo>
                    <a:pt x="2711" y="1290"/>
                    <a:pt x="2729" y="1241"/>
                    <a:pt x="2748" y="1190"/>
                  </a:cubicBezTo>
                  <a:cubicBezTo>
                    <a:pt x="2767" y="1138"/>
                    <a:pt x="2787" y="1084"/>
                    <a:pt x="2808" y="1029"/>
                  </a:cubicBezTo>
                  <a:cubicBezTo>
                    <a:pt x="2829" y="973"/>
                    <a:pt x="2852" y="916"/>
                    <a:pt x="2877" y="858"/>
                  </a:cubicBezTo>
                  <a:cubicBezTo>
                    <a:pt x="2927" y="741"/>
                    <a:pt x="2985" y="622"/>
                    <a:pt x="3057" y="510"/>
                  </a:cubicBezTo>
                  <a:cubicBezTo>
                    <a:pt x="3128" y="397"/>
                    <a:pt x="3212" y="294"/>
                    <a:pt x="3310" y="209"/>
                  </a:cubicBezTo>
                  <a:cubicBezTo>
                    <a:pt x="3406" y="127"/>
                    <a:pt x="3513" y="65"/>
                    <a:pt x="3630" y="33"/>
                  </a:cubicBezTo>
                  <a:cubicBezTo>
                    <a:pt x="3740" y="3"/>
                    <a:pt x="3856" y="0"/>
                    <a:pt x="3976" y="29"/>
                  </a:cubicBezTo>
                  <a:cubicBezTo>
                    <a:pt x="3989" y="33"/>
                    <a:pt x="3989" y="33"/>
                    <a:pt x="3989" y="33"/>
                  </a:cubicBezTo>
                </a:path>
              </a:pathLst>
            </a:custGeom>
            <a:grpFill/>
            <a:ln w="9525">
              <a:noFill/>
              <a:round/>
              <a:headEnd/>
              <a:tailEnd/>
            </a:ln>
          </p:spPr>
          <p:txBody>
            <a:bodyPr/>
            <a:lstStyle/>
            <a:p>
              <a:pPr>
                <a:defRPr/>
              </a:pPr>
              <a:endParaRPr lang="en-US">
                <a:solidFill>
                  <a:srgbClr val="FFFFFF"/>
                </a:solidFill>
                <a:latin typeface="+mn-lt"/>
              </a:endParaRPr>
            </a:p>
          </p:txBody>
        </p:sp>
        <p:sp>
          <p:nvSpPr>
            <p:cNvPr id="751" name="Freeform 750"/>
            <p:cNvSpPr>
              <a:spLocks/>
            </p:cNvSpPr>
            <p:nvPr/>
          </p:nvSpPr>
          <p:spPr bwMode="auto">
            <a:xfrm rot="10068988" flipV="1">
              <a:off x="-177434" y="4244629"/>
              <a:ext cx="9786136" cy="2038918"/>
            </a:xfrm>
            <a:custGeom>
              <a:avLst/>
              <a:gdLst>
                <a:gd name="T0" fmla="*/ 5057 w 4058"/>
                <a:gd name="T1" fmla="*/ 42 h 1914"/>
                <a:gd name="T2" fmla="*/ 4625 w 4058"/>
                <a:gd name="T3" fmla="*/ 50 h 1914"/>
                <a:gd name="T4" fmla="*/ 4222 w 4058"/>
                <a:gd name="T5" fmla="*/ 277 h 1914"/>
                <a:gd name="T6" fmla="*/ 3899 w 4058"/>
                <a:gd name="T7" fmla="*/ 660 h 1914"/>
                <a:gd name="T8" fmla="*/ 3670 w 4058"/>
                <a:gd name="T9" fmla="*/ 1105 h 1914"/>
                <a:gd name="T10" fmla="*/ 3581 w 4058"/>
                <a:gd name="T11" fmla="*/ 1321 h 1914"/>
                <a:gd name="T12" fmla="*/ 3504 w 4058"/>
                <a:gd name="T13" fmla="*/ 1525 h 1914"/>
                <a:gd name="T14" fmla="*/ 3433 w 4058"/>
                <a:gd name="T15" fmla="*/ 1710 h 1914"/>
                <a:gd name="T16" fmla="*/ 3362 w 4058"/>
                <a:gd name="T17" fmla="*/ 1878 h 1914"/>
                <a:gd name="T18" fmla="*/ 3283 w 4058"/>
                <a:gd name="T19" fmla="*/ 2022 h 1914"/>
                <a:gd name="T20" fmla="*/ 3192 w 4058"/>
                <a:gd name="T21" fmla="*/ 2144 h 1914"/>
                <a:gd name="T22" fmla="*/ 3075 w 4058"/>
                <a:gd name="T23" fmla="*/ 2243 h 1914"/>
                <a:gd name="T24" fmla="*/ 2927 w 4058"/>
                <a:gd name="T25" fmla="*/ 2320 h 1914"/>
                <a:gd name="T26" fmla="*/ 2899 w 4058"/>
                <a:gd name="T27" fmla="*/ 2329 h 1914"/>
                <a:gd name="T28" fmla="*/ 2869 w 4058"/>
                <a:gd name="T29" fmla="*/ 2339 h 1914"/>
                <a:gd name="T30" fmla="*/ 2649 w 4058"/>
                <a:gd name="T31" fmla="*/ 2384 h 1914"/>
                <a:gd name="T32" fmla="*/ 2446 w 4058"/>
                <a:gd name="T33" fmla="*/ 2374 h 1914"/>
                <a:gd name="T34" fmla="*/ 2242 w 4058"/>
                <a:gd name="T35" fmla="*/ 2323 h 1914"/>
                <a:gd name="T36" fmla="*/ 2013 w 4058"/>
                <a:gd name="T37" fmla="*/ 2250 h 1914"/>
                <a:gd name="T38" fmla="*/ 1728 w 4058"/>
                <a:gd name="T39" fmla="*/ 2173 h 1914"/>
                <a:gd name="T40" fmla="*/ 1347 w 4058"/>
                <a:gd name="T41" fmla="*/ 2118 h 1914"/>
                <a:gd name="T42" fmla="*/ 804 w 4058"/>
                <a:gd name="T43" fmla="*/ 2120 h 1914"/>
                <a:gd name="T44" fmla="*/ 0 w 4058"/>
                <a:gd name="T45" fmla="*/ 2233 h 1914"/>
                <a:gd name="T46" fmla="*/ 18 w 4058"/>
                <a:gd name="T47" fmla="*/ 2198 h 1914"/>
                <a:gd name="T48" fmla="*/ 813 w 4058"/>
                <a:gd name="T49" fmla="*/ 2090 h 1914"/>
                <a:gd name="T50" fmla="*/ 1350 w 4058"/>
                <a:gd name="T51" fmla="*/ 2090 h 1914"/>
                <a:gd name="T52" fmla="*/ 1728 w 4058"/>
                <a:gd name="T53" fmla="*/ 2146 h 1914"/>
                <a:gd name="T54" fmla="*/ 2012 w 4058"/>
                <a:gd name="T55" fmla="*/ 2224 h 1914"/>
                <a:gd name="T56" fmla="*/ 2238 w 4058"/>
                <a:gd name="T57" fmla="*/ 2299 h 1914"/>
                <a:gd name="T58" fmla="*/ 2441 w 4058"/>
                <a:gd name="T59" fmla="*/ 2349 h 1914"/>
                <a:gd name="T60" fmla="*/ 2643 w 4058"/>
                <a:gd name="T61" fmla="*/ 2360 h 1914"/>
                <a:gd name="T62" fmla="*/ 2862 w 4058"/>
                <a:gd name="T63" fmla="*/ 2318 h 1914"/>
                <a:gd name="T64" fmla="*/ 2891 w 4058"/>
                <a:gd name="T65" fmla="*/ 2309 h 1914"/>
                <a:gd name="T66" fmla="*/ 2921 w 4058"/>
                <a:gd name="T67" fmla="*/ 2299 h 1914"/>
                <a:gd name="T68" fmla="*/ 3068 w 4058"/>
                <a:gd name="T69" fmla="*/ 2224 h 1914"/>
                <a:gd name="T70" fmla="*/ 3183 w 4058"/>
                <a:gd name="T71" fmla="*/ 2125 h 1914"/>
                <a:gd name="T72" fmla="*/ 3275 w 4058"/>
                <a:gd name="T73" fmla="*/ 2004 h 1914"/>
                <a:gd name="T74" fmla="*/ 3352 w 4058"/>
                <a:gd name="T75" fmla="*/ 1860 h 1914"/>
                <a:gd name="T76" fmla="*/ 3424 w 4058"/>
                <a:gd name="T77" fmla="*/ 1695 h 1914"/>
                <a:gd name="T78" fmla="*/ 3494 w 4058"/>
                <a:gd name="T79" fmla="*/ 1508 h 1914"/>
                <a:gd name="T80" fmla="*/ 3570 w 4058"/>
                <a:gd name="T81" fmla="*/ 1307 h 1914"/>
                <a:gd name="T82" fmla="*/ 3657 w 4058"/>
                <a:gd name="T83" fmla="*/ 1090 h 1914"/>
                <a:gd name="T84" fmla="*/ 3886 w 4058"/>
                <a:gd name="T85" fmla="*/ 650 h 1914"/>
                <a:gd name="T86" fmla="*/ 4206 w 4058"/>
                <a:gd name="T87" fmla="*/ 268 h 1914"/>
                <a:gd name="T88" fmla="*/ 4608 w 4058"/>
                <a:gd name="T89" fmla="*/ 44 h 1914"/>
                <a:gd name="T90" fmla="*/ 5039 w 4058"/>
                <a:gd name="T91" fmla="*/ 36 h 1914"/>
                <a:gd name="T92" fmla="*/ 5057 w 4058"/>
                <a:gd name="T93" fmla="*/ 42 h 19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8"/>
                <a:gd name="T142" fmla="*/ 0 h 1914"/>
                <a:gd name="T143" fmla="*/ 4058 w 4058"/>
                <a:gd name="T144" fmla="*/ 1914 h 19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8" h="1914">
                  <a:moveTo>
                    <a:pt x="4058" y="34"/>
                  </a:moveTo>
                  <a:cubicBezTo>
                    <a:pt x="3939" y="5"/>
                    <a:pt x="3822" y="9"/>
                    <a:pt x="3711" y="40"/>
                  </a:cubicBezTo>
                  <a:cubicBezTo>
                    <a:pt x="3593" y="74"/>
                    <a:pt x="3485" y="137"/>
                    <a:pt x="3388" y="222"/>
                  </a:cubicBezTo>
                  <a:cubicBezTo>
                    <a:pt x="3288" y="308"/>
                    <a:pt x="3203" y="414"/>
                    <a:pt x="3129" y="529"/>
                  </a:cubicBezTo>
                  <a:cubicBezTo>
                    <a:pt x="3056" y="644"/>
                    <a:pt x="2996" y="765"/>
                    <a:pt x="2945" y="885"/>
                  </a:cubicBezTo>
                  <a:cubicBezTo>
                    <a:pt x="2919" y="944"/>
                    <a:pt x="2896" y="1002"/>
                    <a:pt x="2874" y="1059"/>
                  </a:cubicBezTo>
                  <a:cubicBezTo>
                    <a:pt x="2852" y="1115"/>
                    <a:pt x="2832" y="1170"/>
                    <a:pt x="2812" y="1222"/>
                  </a:cubicBezTo>
                  <a:cubicBezTo>
                    <a:pt x="2793" y="1274"/>
                    <a:pt x="2774" y="1324"/>
                    <a:pt x="2755" y="1371"/>
                  </a:cubicBezTo>
                  <a:cubicBezTo>
                    <a:pt x="2737" y="1418"/>
                    <a:pt x="2718" y="1463"/>
                    <a:pt x="2698" y="1505"/>
                  </a:cubicBezTo>
                  <a:cubicBezTo>
                    <a:pt x="2678" y="1546"/>
                    <a:pt x="2657" y="1585"/>
                    <a:pt x="2635" y="1620"/>
                  </a:cubicBezTo>
                  <a:cubicBezTo>
                    <a:pt x="2612" y="1656"/>
                    <a:pt x="2588" y="1689"/>
                    <a:pt x="2561" y="1718"/>
                  </a:cubicBezTo>
                  <a:cubicBezTo>
                    <a:pt x="2533" y="1748"/>
                    <a:pt x="2503" y="1775"/>
                    <a:pt x="2468" y="1798"/>
                  </a:cubicBezTo>
                  <a:cubicBezTo>
                    <a:pt x="2434" y="1822"/>
                    <a:pt x="2394" y="1842"/>
                    <a:pt x="2349" y="1859"/>
                  </a:cubicBezTo>
                  <a:cubicBezTo>
                    <a:pt x="2334" y="1864"/>
                    <a:pt x="2330" y="1866"/>
                    <a:pt x="2326" y="1867"/>
                  </a:cubicBezTo>
                  <a:cubicBezTo>
                    <a:pt x="2310" y="1872"/>
                    <a:pt x="2306" y="1874"/>
                    <a:pt x="2302" y="1875"/>
                  </a:cubicBezTo>
                  <a:cubicBezTo>
                    <a:pt x="2239" y="1895"/>
                    <a:pt x="2181" y="1906"/>
                    <a:pt x="2126" y="1910"/>
                  </a:cubicBezTo>
                  <a:cubicBezTo>
                    <a:pt x="2069" y="1914"/>
                    <a:pt x="2016" y="1910"/>
                    <a:pt x="1963" y="1902"/>
                  </a:cubicBezTo>
                  <a:cubicBezTo>
                    <a:pt x="1909" y="1893"/>
                    <a:pt x="1855" y="1878"/>
                    <a:pt x="1799" y="1862"/>
                  </a:cubicBezTo>
                  <a:cubicBezTo>
                    <a:pt x="1741" y="1844"/>
                    <a:pt x="1681" y="1823"/>
                    <a:pt x="1615" y="1803"/>
                  </a:cubicBezTo>
                  <a:cubicBezTo>
                    <a:pt x="1547" y="1781"/>
                    <a:pt x="1472" y="1759"/>
                    <a:pt x="1387" y="1741"/>
                  </a:cubicBezTo>
                  <a:cubicBezTo>
                    <a:pt x="1299" y="1722"/>
                    <a:pt x="1198" y="1706"/>
                    <a:pt x="1081" y="1697"/>
                  </a:cubicBezTo>
                  <a:cubicBezTo>
                    <a:pt x="957" y="1688"/>
                    <a:pt x="814" y="1687"/>
                    <a:pt x="645" y="1699"/>
                  </a:cubicBezTo>
                  <a:cubicBezTo>
                    <a:pt x="465" y="1712"/>
                    <a:pt x="252" y="1740"/>
                    <a:pt x="0" y="1790"/>
                  </a:cubicBezTo>
                  <a:cubicBezTo>
                    <a:pt x="14" y="1762"/>
                    <a:pt x="14" y="1762"/>
                    <a:pt x="14" y="1762"/>
                  </a:cubicBezTo>
                  <a:cubicBezTo>
                    <a:pt x="264" y="1714"/>
                    <a:pt x="474" y="1687"/>
                    <a:pt x="652" y="1675"/>
                  </a:cubicBezTo>
                  <a:cubicBezTo>
                    <a:pt x="819" y="1664"/>
                    <a:pt x="961" y="1665"/>
                    <a:pt x="1083" y="1675"/>
                  </a:cubicBezTo>
                  <a:cubicBezTo>
                    <a:pt x="1199" y="1684"/>
                    <a:pt x="1299" y="1700"/>
                    <a:pt x="1387" y="1720"/>
                  </a:cubicBezTo>
                  <a:cubicBezTo>
                    <a:pt x="1472" y="1739"/>
                    <a:pt x="1546" y="1761"/>
                    <a:pt x="1614" y="1782"/>
                  </a:cubicBezTo>
                  <a:cubicBezTo>
                    <a:pt x="1679" y="1803"/>
                    <a:pt x="1739" y="1824"/>
                    <a:pt x="1796" y="1842"/>
                  </a:cubicBezTo>
                  <a:cubicBezTo>
                    <a:pt x="1852" y="1859"/>
                    <a:pt x="1905" y="1874"/>
                    <a:pt x="1959" y="1883"/>
                  </a:cubicBezTo>
                  <a:cubicBezTo>
                    <a:pt x="2012" y="1892"/>
                    <a:pt x="2065" y="1895"/>
                    <a:pt x="2121" y="1892"/>
                  </a:cubicBezTo>
                  <a:cubicBezTo>
                    <a:pt x="2176" y="1888"/>
                    <a:pt x="2234" y="1878"/>
                    <a:pt x="2297" y="1858"/>
                  </a:cubicBezTo>
                  <a:cubicBezTo>
                    <a:pt x="2312" y="1853"/>
                    <a:pt x="2316" y="1852"/>
                    <a:pt x="2320" y="1850"/>
                  </a:cubicBezTo>
                  <a:cubicBezTo>
                    <a:pt x="2336" y="1845"/>
                    <a:pt x="2340" y="1844"/>
                    <a:pt x="2344" y="1842"/>
                  </a:cubicBezTo>
                  <a:cubicBezTo>
                    <a:pt x="2388" y="1826"/>
                    <a:pt x="2427" y="1805"/>
                    <a:pt x="2462" y="1782"/>
                  </a:cubicBezTo>
                  <a:cubicBezTo>
                    <a:pt x="2496" y="1759"/>
                    <a:pt x="2527" y="1733"/>
                    <a:pt x="2554" y="1703"/>
                  </a:cubicBezTo>
                  <a:cubicBezTo>
                    <a:pt x="2581" y="1674"/>
                    <a:pt x="2605" y="1641"/>
                    <a:pt x="2628" y="1606"/>
                  </a:cubicBezTo>
                  <a:cubicBezTo>
                    <a:pt x="2650" y="1570"/>
                    <a:pt x="2671" y="1532"/>
                    <a:pt x="2690" y="1491"/>
                  </a:cubicBezTo>
                  <a:cubicBezTo>
                    <a:pt x="2710" y="1449"/>
                    <a:pt x="2729" y="1405"/>
                    <a:pt x="2747" y="1358"/>
                  </a:cubicBezTo>
                  <a:cubicBezTo>
                    <a:pt x="2766" y="1311"/>
                    <a:pt x="2785" y="1261"/>
                    <a:pt x="2804" y="1209"/>
                  </a:cubicBezTo>
                  <a:cubicBezTo>
                    <a:pt x="2823" y="1157"/>
                    <a:pt x="2843" y="1103"/>
                    <a:pt x="2865" y="1047"/>
                  </a:cubicBezTo>
                  <a:cubicBezTo>
                    <a:pt x="2887" y="990"/>
                    <a:pt x="2910" y="932"/>
                    <a:pt x="2935" y="874"/>
                  </a:cubicBezTo>
                  <a:cubicBezTo>
                    <a:pt x="2986" y="755"/>
                    <a:pt x="3045" y="635"/>
                    <a:pt x="3118" y="521"/>
                  </a:cubicBezTo>
                  <a:cubicBezTo>
                    <a:pt x="3191" y="406"/>
                    <a:pt x="3276" y="301"/>
                    <a:pt x="3375" y="215"/>
                  </a:cubicBezTo>
                  <a:cubicBezTo>
                    <a:pt x="3472" y="131"/>
                    <a:pt x="3580" y="68"/>
                    <a:pt x="3698" y="35"/>
                  </a:cubicBezTo>
                  <a:cubicBezTo>
                    <a:pt x="3809" y="4"/>
                    <a:pt x="3925" y="0"/>
                    <a:pt x="4044" y="29"/>
                  </a:cubicBezTo>
                  <a:cubicBezTo>
                    <a:pt x="4058" y="34"/>
                    <a:pt x="4058" y="34"/>
                    <a:pt x="4058" y="34"/>
                  </a:cubicBezTo>
                </a:path>
              </a:pathLst>
            </a:custGeom>
            <a:grpFill/>
            <a:ln w="9525">
              <a:noFill/>
              <a:round/>
              <a:headEnd/>
              <a:tailEnd/>
            </a:ln>
          </p:spPr>
          <p:txBody>
            <a:bodyPr/>
            <a:lstStyle/>
            <a:p>
              <a:pPr>
                <a:defRPr/>
              </a:pPr>
              <a:endParaRPr lang="en-US">
                <a:solidFill>
                  <a:srgbClr val="FFFFFF"/>
                </a:solidFill>
                <a:latin typeface="+mn-lt"/>
              </a:endParaRPr>
            </a:p>
          </p:txBody>
        </p:sp>
        <p:sp>
          <p:nvSpPr>
            <p:cNvPr id="752" name="Freeform 751"/>
            <p:cNvSpPr>
              <a:spLocks/>
            </p:cNvSpPr>
            <p:nvPr/>
          </p:nvSpPr>
          <p:spPr bwMode="auto">
            <a:xfrm rot="10068988" flipV="1">
              <a:off x="-254650" y="4256653"/>
              <a:ext cx="9961120" cy="2074204"/>
            </a:xfrm>
            <a:custGeom>
              <a:avLst/>
              <a:gdLst>
                <a:gd name="T0" fmla="*/ 5147 w 4131"/>
                <a:gd name="T1" fmla="*/ 42 h 1948"/>
                <a:gd name="T2" fmla="*/ 4714 w 4131"/>
                <a:gd name="T3" fmla="*/ 52 h 1948"/>
                <a:gd name="T4" fmla="*/ 4307 w 4131"/>
                <a:gd name="T5" fmla="*/ 282 h 1948"/>
                <a:gd name="T6" fmla="*/ 3980 w 4131"/>
                <a:gd name="T7" fmla="*/ 673 h 1948"/>
                <a:gd name="T8" fmla="*/ 3746 w 4131"/>
                <a:gd name="T9" fmla="*/ 1123 h 1948"/>
                <a:gd name="T10" fmla="*/ 3657 w 4131"/>
                <a:gd name="T11" fmla="*/ 1343 h 1948"/>
                <a:gd name="T12" fmla="*/ 3579 w 4131"/>
                <a:gd name="T13" fmla="*/ 1549 h 1948"/>
                <a:gd name="T14" fmla="*/ 3506 w 4131"/>
                <a:gd name="T15" fmla="*/ 1736 h 1948"/>
                <a:gd name="T16" fmla="*/ 3432 w 4131"/>
                <a:gd name="T17" fmla="*/ 1905 h 1948"/>
                <a:gd name="T18" fmla="*/ 3353 w 4131"/>
                <a:gd name="T19" fmla="*/ 2051 h 1948"/>
                <a:gd name="T20" fmla="*/ 3259 w 4131"/>
                <a:gd name="T21" fmla="*/ 2175 h 1948"/>
                <a:gd name="T22" fmla="*/ 3143 w 4131"/>
                <a:gd name="T23" fmla="*/ 2277 h 1948"/>
                <a:gd name="T24" fmla="*/ 2993 w 4131"/>
                <a:gd name="T25" fmla="*/ 2355 h 1948"/>
                <a:gd name="T26" fmla="*/ 2962 w 4131"/>
                <a:gd name="T27" fmla="*/ 2366 h 1948"/>
                <a:gd name="T28" fmla="*/ 2934 w 4131"/>
                <a:gd name="T29" fmla="*/ 2376 h 1948"/>
                <a:gd name="T30" fmla="*/ 2711 w 4131"/>
                <a:gd name="T31" fmla="*/ 2422 h 1948"/>
                <a:gd name="T32" fmla="*/ 2506 w 4131"/>
                <a:gd name="T33" fmla="*/ 2415 h 1948"/>
                <a:gd name="T34" fmla="*/ 2298 w 4131"/>
                <a:gd name="T35" fmla="*/ 2367 h 1948"/>
                <a:gd name="T36" fmla="*/ 2066 w 4131"/>
                <a:gd name="T37" fmla="*/ 2297 h 1948"/>
                <a:gd name="T38" fmla="*/ 1776 w 4131"/>
                <a:gd name="T39" fmla="*/ 2223 h 1948"/>
                <a:gd name="T40" fmla="*/ 1385 w 4131"/>
                <a:gd name="T41" fmla="*/ 2172 h 1948"/>
                <a:gd name="T42" fmla="*/ 828 w 4131"/>
                <a:gd name="T43" fmla="*/ 2182 h 1948"/>
                <a:gd name="T44" fmla="*/ 0 w 4131"/>
                <a:gd name="T45" fmla="*/ 2308 h 1948"/>
                <a:gd name="T46" fmla="*/ 19 w 4131"/>
                <a:gd name="T47" fmla="*/ 2270 h 1948"/>
                <a:gd name="T48" fmla="*/ 837 w 4131"/>
                <a:gd name="T49" fmla="*/ 2150 h 1948"/>
                <a:gd name="T50" fmla="*/ 1390 w 4131"/>
                <a:gd name="T51" fmla="*/ 2143 h 1948"/>
                <a:gd name="T52" fmla="*/ 1776 w 4131"/>
                <a:gd name="T53" fmla="*/ 2195 h 1948"/>
                <a:gd name="T54" fmla="*/ 2063 w 4131"/>
                <a:gd name="T55" fmla="*/ 2270 h 1948"/>
                <a:gd name="T56" fmla="*/ 2295 w 4131"/>
                <a:gd name="T57" fmla="*/ 2342 h 1948"/>
                <a:gd name="T58" fmla="*/ 2500 w 4131"/>
                <a:gd name="T59" fmla="*/ 2392 h 1948"/>
                <a:gd name="T60" fmla="*/ 2705 w 4131"/>
                <a:gd name="T61" fmla="*/ 2399 h 1948"/>
                <a:gd name="T62" fmla="*/ 2927 w 4131"/>
                <a:gd name="T63" fmla="*/ 2354 h 1948"/>
                <a:gd name="T64" fmla="*/ 2956 w 4131"/>
                <a:gd name="T65" fmla="*/ 2344 h 1948"/>
                <a:gd name="T66" fmla="*/ 2985 w 4131"/>
                <a:gd name="T67" fmla="*/ 2334 h 1948"/>
                <a:gd name="T68" fmla="*/ 3134 w 4131"/>
                <a:gd name="T69" fmla="*/ 2257 h 1948"/>
                <a:gd name="T70" fmla="*/ 3250 w 4131"/>
                <a:gd name="T71" fmla="*/ 2155 h 1948"/>
                <a:gd name="T72" fmla="*/ 3344 w 4131"/>
                <a:gd name="T73" fmla="*/ 2032 h 1948"/>
                <a:gd name="T74" fmla="*/ 3422 w 4131"/>
                <a:gd name="T75" fmla="*/ 1887 h 1948"/>
                <a:gd name="T76" fmla="*/ 3496 w 4131"/>
                <a:gd name="T77" fmla="*/ 1719 h 1948"/>
                <a:gd name="T78" fmla="*/ 3567 w 4131"/>
                <a:gd name="T79" fmla="*/ 1532 h 1948"/>
                <a:gd name="T80" fmla="*/ 3645 w 4131"/>
                <a:gd name="T81" fmla="*/ 1326 h 1948"/>
                <a:gd name="T82" fmla="*/ 3734 w 4131"/>
                <a:gd name="T83" fmla="*/ 1109 h 1948"/>
                <a:gd name="T84" fmla="*/ 3967 w 4131"/>
                <a:gd name="T85" fmla="*/ 662 h 1948"/>
                <a:gd name="T86" fmla="*/ 4291 w 4131"/>
                <a:gd name="T87" fmla="*/ 275 h 1948"/>
                <a:gd name="T88" fmla="*/ 4696 w 4131"/>
                <a:gd name="T89" fmla="*/ 45 h 1948"/>
                <a:gd name="T90" fmla="*/ 5129 w 4131"/>
                <a:gd name="T91" fmla="*/ 36 h 1948"/>
                <a:gd name="T92" fmla="*/ 5147 w 4131"/>
                <a:gd name="T93" fmla="*/ 42 h 19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1"/>
                <a:gd name="T142" fmla="*/ 0 h 1948"/>
                <a:gd name="T143" fmla="*/ 4131 w 4131"/>
                <a:gd name="T144" fmla="*/ 1948 h 19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1" h="1948">
                  <a:moveTo>
                    <a:pt x="4131" y="34"/>
                  </a:moveTo>
                  <a:cubicBezTo>
                    <a:pt x="4012" y="5"/>
                    <a:pt x="3895" y="10"/>
                    <a:pt x="3783" y="42"/>
                  </a:cubicBezTo>
                  <a:cubicBezTo>
                    <a:pt x="3664" y="76"/>
                    <a:pt x="3555" y="141"/>
                    <a:pt x="3457" y="227"/>
                  </a:cubicBezTo>
                  <a:cubicBezTo>
                    <a:pt x="3356" y="315"/>
                    <a:pt x="3270" y="423"/>
                    <a:pt x="3195" y="540"/>
                  </a:cubicBezTo>
                  <a:cubicBezTo>
                    <a:pt x="3121" y="656"/>
                    <a:pt x="3059" y="780"/>
                    <a:pt x="3007" y="901"/>
                  </a:cubicBezTo>
                  <a:cubicBezTo>
                    <a:pt x="2981" y="960"/>
                    <a:pt x="2957" y="1019"/>
                    <a:pt x="2935" y="1077"/>
                  </a:cubicBezTo>
                  <a:cubicBezTo>
                    <a:pt x="2913" y="1134"/>
                    <a:pt x="2892" y="1189"/>
                    <a:pt x="2872" y="1242"/>
                  </a:cubicBezTo>
                  <a:cubicBezTo>
                    <a:pt x="2852" y="1295"/>
                    <a:pt x="2833" y="1345"/>
                    <a:pt x="2814" y="1393"/>
                  </a:cubicBezTo>
                  <a:cubicBezTo>
                    <a:pt x="2795" y="1441"/>
                    <a:pt x="2776" y="1486"/>
                    <a:pt x="2755" y="1528"/>
                  </a:cubicBezTo>
                  <a:cubicBezTo>
                    <a:pt x="2735" y="1570"/>
                    <a:pt x="2714" y="1609"/>
                    <a:pt x="2691" y="1645"/>
                  </a:cubicBezTo>
                  <a:cubicBezTo>
                    <a:pt x="2668" y="1682"/>
                    <a:pt x="2644" y="1715"/>
                    <a:pt x="2616" y="1745"/>
                  </a:cubicBezTo>
                  <a:cubicBezTo>
                    <a:pt x="2588" y="1775"/>
                    <a:pt x="2557" y="1802"/>
                    <a:pt x="2523" y="1826"/>
                  </a:cubicBezTo>
                  <a:cubicBezTo>
                    <a:pt x="2487" y="1850"/>
                    <a:pt x="2448" y="1871"/>
                    <a:pt x="2402" y="1889"/>
                  </a:cubicBezTo>
                  <a:cubicBezTo>
                    <a:pt x="2386" y="1895"/>
                    <a:pt x="2382" y="1896"/>
                    <a:pt x="2378" y="1898"/>
                  </a:cubicBezTo>
                  <a:cubicBezTo>
                    <a:pt x="2362" y="1903"/>
                    <a:pt x="2358" y="1905"/>
                    <a:pt x="2355" y="1906"/>
                  </a:cubicBezTo>
                  <a:cubicBezTo>
                    <a:pt x="2290" y="1927"/>
                    <a:pt x="2232" y="1938"/>
                    <a:pt x="2176" y="1943"/>
                  </a:cubicBezTo>
                  <a:cubicBezTo>
                    <a:pt x="2119" y="1948"/>
                    <a:pt x="2064" y="1945"/>
                    <a:pt x="2011" y="1937"/>
                  </a:cubicBezTo>
                  <a:cubicBezTo>
                    <a:pt x="1956" y="1929"/>
                    <a:pt x="1901" y="1915"/>
                    <a:pt x="1845" y="1899"/>
                  </a:cubicBezTo>
                  <a:cubicBezTo>
                    <a:pt x="1786" y="1882"/>
                    <a:pt x="1725" y="1862"/>
                    <a:pt x="1658" y="1842"/>
                  </a:cubicBezTo>
                  <a:cubicBezTo>
                    <a:pt x="1588" y="1821"/>
                    <a:pt x="1512" y="1800"/>
                    <a:pt x="1425" y="1783"/>
                  </a:cubicBezTo>
                  <a:cubicBezTo>
                    <a:pt x="1335" y="1764"/>
                    <a:pt x="1232" y="1750"/>
                    <a:pt x="1112" y="1742"/>
                  </a:cubicBezTo>
                  <a:cubicBezTo>
                    <a:pt x="985" y="1735"/>
                    <a:pt x="838" y="1736"/>
                    <a:pt x="665" y="1750"/>
                  </a:cubicBezTo>
                  <a:cubicBezTo>
                    <a:pt x="479" y="1766"/>
                    <a:pt x="261" y="1797"/>
                    <a:pt x="0" y="1851"/>
                  </a:cubicBezTo>
                  <a:cubicBezTo>
                    <a:pt x="15" y="1821"/>
                    <a:pt x="15" y="1821"/>
                    <a:pt x="15" y="1821"/>
                  </a:cubicBezTo>
                  <a:cubicBezTo>
                    <a:pt x="273" y="1769"/>
                    <a:pt x="489" y="1739"/>
                    <a:pt x="672" y="1725"/>
                  </a:cubicBezTo>
                  <a:cubicBezTo>
                    <a:pt x="844" y="1711"/>
                    <a:pt x="989" y="1711"/>
                    <a:pt x="1115" y="1719"/>
                  </a:cubicBezTo>
                  <a:cubicBezTo>
                    <a:pt x="1233" y="1727"/>
                    <a:pt x="1335" y="1742"/>
                    <a:pt x="1425" y="1761"/>
                  </a:cubicBezTo>
                  <a:cubicBezTo>
                    <a:pt x="1511" y="1779"/>
                    <a:pt x="1587" y="1800"/>
                    <a:pt x="1656" y="1821"/>
                  </a:cubicBezTo>
                  <a:cubicBezTo>
                    <a:pt x="1722" y="1842"/>
                    <a:pt x="1783" y="1862"/>
                    <a:pt x="1842" y="1879"/>
                  </a:cubicBezTo>
                  <a:cubicBezTo>
                    <a:pt x="1898" y="1896"/>
                    <a:pt x="1952" y="1909"/>
                    <a:pt x="2007" y="1918"/>
                  </a:cubicBezTo>
                  <a:cubicBezTo>
                    <a:pt x="2060" y="1926"/>
                    <a:pt x="2114" y="1929"/>
                    <a:pt x="2171" y="1925"/>
                  </a:cubicBezTo>
                  <a:cubicBezTo>
                    <a:pt x="2227" y="1920"/>
                    <a:pt x="2285" y="1909"/>
                    <a:pt x="2349" y="1888"/>
                  </a:cubicBezTo>
                  <a:cubicBezTo>
                    <a:pt x="2364" y="1883"/>
                    <a:pt x="2368" y="1882"/>
                    <a:pt x="2372" y="1880"/>
                  </a:cubicBezTo>
                  <a:cubicBezTo>
                    <a:pt x="2388" y="1875"/>
                    <a:pt x="2392" y="1873"/>
                    <a:pt x="2396" y="1872"/>
                  </a:cubicBezTo>
                  <a:cubicBezTo>
                    <a:pt x="2441" y="1854"/>
                    <a:pt x="2481" y="1834"/>
                    <a:pt x="2516" y="1810"/>
                  </a:cubicBezTo>
                  <a:cubicBezTo>
                    <a:pt x="2551" y="1786"/>
                    <a:pt x="2581" y="1759"/>
                    <a:pt x="2609" y="1729"/>
                  </a:cubicBezTo>
                  <a:cubicBezTo>
                    <a:pt x="2636" y="1699"/>
                    <a:pt x="2661" y="1666"/>
                    <a:pt x="2684" y="1630"/>
                  </a:cubicBezTo>
                  <a:cubicBezTo>
                    <a:pt x="2706" y="1594"/>
                    <a:pt x="2727" y="1555"/>
                    <a:pt x="2747" y="1514"/>
                  </a:cubicBezTo>
                  <a:cubicBezTo>
                    <a:pt x="2767" y="1472"/>
                    <a:pt x="2787" y="1427"/>
                    <a:pt x="2806" y="1379"/>
                  </a:cubicBezTo>
                  <a:cubicBezTo>
                    <a:pt x="2825" y="1332"/>
                    <a:pt x="2844" y="1281"/>
                    <a:pt x="2863" y="1229"/>
                  </a:cubicBezTo>
                  <a:cubicBezTo>
                    <a:pt x="2883" y="1176"/>
                    <a:pt x="2904" y="1121"/>
                    <a:pt x="2926" y="1064"/>
                  </a:cubicBezTo>
                  <a:cubicBezTo>
                    <a:pt x="2948" y="1007"/>
                    <a:pt x="2971" y="949"/>
                    <a:pt x="2997" y="889"/>
                  </a:cubicBezTo>
                  <a:cubicBezTo>
                    <a:pt x="3049" y="769"/>
                    <a:pt x="3110" y="647"/>
                    <a:pt x="3184" y="531"/>
                  </a:cubicBezTo>
                  <a:cubicBezTo>
                    <a:pt x="3258" y="415"/>
                    <a:pt x="3344" y="308"/>
                    <a:pt x="3444" y="220"/>
                  </a:cubicBezTo>
                  <a:cubicBezTo>
                    <a:pt x="3542" y="135"/>
                    <a:pt x="3651" y="71"/>
                    <a:pt x="3769" y="36"/>
                  </a:cubicBezTo>
                  <a:cubicBezTo>
                    <a:pt x="3881" y="5"/>
                    <a:pt x="3998" y="0"/>
                    <a:pt x="4117" y="29"/>
                  </a:cubicBezTo>
                  <a:cubicBezTo>
                    <a:pt x="4131" y="34"/>
                    <a:pt x="4131" y="34"/>
                    <a:pt x="4131" y="34"/>
                  </a:cubicBezTo>
                </a:path>
              </a:pathLst>
            </a:custGeom>
            <a:grpFill/>
            <a:ln w="9525">
              <a:noFill/>
              <a:round/>
              <a:headEnd/>
              <a:tailEnd/>
            </a:ln>
          </p:spPr>
          <p:txBody>
            <a:bodyPr/>
            <a:lstStyle/>
            <a:p>
              <a:pPr>
                <a:defRPr/>
              </a:pPr>
              <a:endParaRPr lang="en-US">
                <a:solidFill>
                  <a:srgbClr val="FFFFFF"/>
                </a:solidFill>
                <a:latin typeface="+mn-lt"/>
              </a:endParaRPr>
            </a:p>
          </p:txBody>
        </p:sp>
        <p:sp>
          <p:nvSpPr>
            <p:cNvPr id="753" name="Freeform 752"/>
            <p:cNvSpPr>
              <a:spLocks/>
            </p:cNvSpPr>
            <p:nvPr/>
          </p:nvSpPr>
          <p:spPr bwMode="auto">
            <a:xfrm rot="10068988" flipV="1">
              <a:off x="-331831" y="4268037"/>
              <a:ext cx="10142585" cy="2110443"/>
            </a:xfrm>
            <a:custGeom>
              <a:avLst/>
              <a:gdLst>
                <a:gd name="T0" fmla="*/ 5241 w 4206"/>
                <a:gd name="T1" fmla="*/ 41 h 1982"/>
                <a:gd name="T2" fmla="*/ 4808 w 4206"/>
                <a:gd name="T3" fmla="*/ 54 h 1982"/>
                <a:gd name="T4" fmla="*/ 4397 w 4206"/>
                <a:gd name="T5" fmla="*/ 289 h 1982"/>
                <a:gd name="T6" fmla="*/ 4065 w 4206"/>
                <a:gd name="T7" fmla="*/ 686 h 1982"/>
                <a:gd name="T8" fmla="*/ 3828 w 4206"/>
                <a:gd name="T9" fmla="*/ 1142 h 1982"/>
                <a:gd name="T10" fmla="*/ 3736 w 4206"/>
                <a:gd name="T11" fmla="*/ 1364 h 1982"/>
                <a:gd name="T12" fmla="*/ 3656 w 4206"/>
                <a:gd name="T13" fmla="*/ 1573 h 1982"/>
                <a:gd name="T14" fmla="*/ 3582 w 4206"/>
                <a:gd name="T15" fmla="*/ 1764 h 1982"/>
                <a:gd name="T16" fmla="*/ 3507 w 4206"/>
                <a:gd name="T17" fmla="*/ 1934 h 1982"/>
                <a:gd name="T18" fmla="*/ 3427 w 4206"/>
                <a:gd name="T19" fmla="*/ 2082 h 1982"/>
                <a:gd name="T20" fmla="*/ 3332 w 4206"/>
                <a:gd name="T21" fmla="*/ 2207 h 1982"/>
                <a:gd name="T22" fmla="*/ 3214 w 4206"/>
                <a:gd name="T23" fmla="*/ 2311 h 1982"/>
                <a:gd name="T24" fmla="*/ 3062 w 4206"/>
                <a:gd name="T25" fmla="*/ 2393 h 1982"/>
                <a:gd name="T26" fmla="*/ 3032 w 4206"/>
                <a:gd name="T27" fmla="*/ 2404 h 1982"/>
                <a:gd name="T28" fmla="*/ 3002 w 4206"/>
                <a:gd name="T29" fmla="*/ 2415 h 1982"/>
                <a:gd name="T30" fmla="*/ 2776 w 4206"/>
                <a:gd name="T31" fmla="*/ 2464 h 1982"/>
                <a:gd name="T32" fmla="*/ 2569 w 4206"/>
                <a:gd name="T33" fmla="*/ 2460 h 1982"/>
                <a:gd name="T34" fmla="*/ 2358 w 4206"/>
                <a:gd name="T35" fmla="*/ 2415 h 1982"/>
                <a:gd name="T36" fmla="*/ 2121 w 4206"/>
                <a:gd name="T37" fmla="*/ 2346 h 1982"/>
                <a:gd name="T38" fmla="*/ 1825 w 4206"/>
                <a:gd name="T39" fmla="*/ 2277 h 1982"/>
                <a:gd name="T40" fmla="*/ 1427 w 4206"/>
                <a:gd name="T41" fmla="*/ 2231 h 1982"/>
                <a:gd name="T42" fmla="*/ 855 w 4206"/>
                <a:gd name="T43" fmla="*/ 2248 h 1982"/>
                <a:gd name="T44" fmla="*/ 0 w 4206"/>
                <a:gd name="T45" fmla="*/ 2386 h 1982"/>
                <a:gd name="T46" fmla="*/ 20 w 4206"/>
                <a:gd name="T47" fmla="*/ 2349 h 1982"/>
                <a:gd name="T48" fmla="*/ 865 w 4206"/>
                <a:gd name="T49" fmla="*/ 2214 h 1982"/>
                <a:gd name="T50" fmla="*/ 1430 w 4206"/>
                <a:gd name="T51" fmla="*/ 2201 h 1982"/>
                <a:gd name="T52" fmla="*/ 1825 w 4206"/>
                <a:gd name="T53" fmla="*/ 2248 h 1982"/>
                <a:gd name="T54" fmla="*/ 2120 w 4206"/>
                <a:gd name="T55" fmla="*/ 2320 h 1982"/>
                <a:gd name="T56" fmla="*/ 2354 w 4206"/>
                <a:gd name="T57" fmla="*/ 2389 h 1982"/>
                <a:gd name="T58" fmla="*/ 2563 w 4206"/>
                <a:gd name="T59" fmla="*/ 2436 h 1982"/>
                <a:gd name="T60" fmla="*/ 2769 w 4206"/>
                <a:gd name="T61" fmla="*/ 2441 h 1982"/>
                <a:gd name="T62" fmla="*/ 2994 w 4206"/>
                <a:gd name="T63" fmla="*/ 2393 h 1982"/>
                <a:gd name="T64" fmla="*/ 3024 w 4206"/>
                <a:gd name="T65" fmla="*/ 2383 h 1982"/>
                <a:gd name="T66" fmla="*/ 3054 w 4206"/>
                <a:gd name="T67" fmla="*/ 2372 h 1982"/>
                <a:gd name="T68" fmla="*/ 3206 w 4206"/>
                <a:gd name="T69" fmla="*/ 2291 h 1982"/>
                <a:gd name="T70" fmla="*/ 3323 w 4206"/>
                <a:gd name="T71" fmla="*/ 2188 h 1982"/>
                <a:gd name="T72" fmla="*/ 3417 w 4206"/>
                <a:gd name="T73" fmla="*/ 2063 h 1982"/>
                <a:gd name="T74" fmla="*/ 3497 w 4206"/>
                <a:gd name="T75" fmla="*/ 1916 h 1982"/>
                <a:gd name="T76" fmla="*/ 3571 w 4206"/>
                <a:gd name="T77" fmla="*/ 1746 h 1982"/>
                <a:gd name="T78" fmla="*/ 3645 w 4206"/>
                <a:gd name="T79" fmla="*/ 1558 h 1982"/>
                <a:gd name="T80" fmla="*/ 3725 w 4206"/>
                <a:gd name="T81" fmla="*/ 1349 h 1982"/>
                <a:gd name="T82" fmla="*/ 3815 w 4206"/>
                <a:gd name="T83" fmla="*/ 1128 h 1982"/>
                <a:gd name="T84" fmla="*/ 4052 w 4206"/>
                <a:gd name="T85" fmla="*/ 674 h 1982"/>
                <a:gd name="T86" fmla="*/ 4381 w 4206"/>
                <a:gd name="T87" fmla="*/ 280 h 1982"/>
                <a:gd name="T88" fmla="*/ 4790 w 4206"/>
                <a:gd name="T89" fmla="*/ 46 h 1982"/>
                <a:gd name="T90" fmla="*/ 5223 w 4206"/>
                <a:gd name="T91" fmla="*/ 35 h 1982"/>
                <a:gd name="T92" fmla="*/ 5241 w 4206"/>
                <a:gd name="T93" fmla="*/ 41 h 19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6"/>
                <a:gd name="T142" fmla="*/ 0 h 1982"/>
                <a:gd name="T143" fmla="*/ 4206 w 4206"/>
                <a:gd name="T144" fmla="*/ 1982 h 19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6" h="1982">
                  <a:moveTo>
                    <a:pt x="4206" y="33"/>
                  </a:moveTo>
                  <a:cubicBezTo>
                    <a:pt x="4087" y="5"/>
                    <a:pt x="3971" y="10"/>
                    <a:pt x="3858" y="43"/>
                  </a:cubicBezTo>
                  <a:cubicBezTo>
                    <a:pt x="3739" y="78"/>
                    <a:pt x="3629" y="144"/>
                    <a:pt x="3529" y="232"/>
                  </a:cubicBezTo>
                  <a:cubicBezTo>
                    <a:pt x="3427" y="322"/>
                    <a:pt x="3339" y="431"/>
                    <a:pt x="3263" y="550"/>
                  </a:cubicBezTo>
                  <a:cubicBezTo>
                    <a:pt x="3188" y="668"/>
                    <a:pt x="3126" y="793"/>
                    <a:pt x="3072" y="916"/>
                  </a:cubicBezTo>
                  <a:cubicBezTo>
                    <a:pt x="3045" y="976"/>
                    <a:pt x="3021" y="1036"/>
                    <a:pt x="2998" y="1094"/>
                  </a:cubicBezTo>
                  <a:cubicBezTo>
                    <a:pt x="2976" y="1152"/>
                    <a:pt x="2955" y="1208"/>
                    <a:pt x="2934" y="1262"/>
                  </a:cubicBezTo>
                  <a:cubicBezTo>
                    <a:pt x="2914" y="1315"/>
                    <a:pt x="2894" y="1366"/>
                    <a:pt x="2875" y="1415"/>
                  </a:cubicBezTo>
                  <a:cubicBezTo>
                    <a:pt x="2855" y="1463"/>
                    <a:pt x="2836" y="1508"/>
                    <a:pt x="2815" y="1551"/>
                  </a:cubicBezTo>
                  <a:cubicBezTo>
                    <a:pt x="2795" y="1594"/>
                    <a:pt x="2773" y="1633"/>
                    <a:pt x="2750" y="1670"/>
                  </a:cubicBezTo>
                  <a:cubicBezTo>
                    <a:pt x="2727" y="1707"/>
                    <a:pt x="2702" y="1741"/>
                    <a:pt x="2674" y="1771"/>
                  </a:cubicBezTo>
                  <a:cubicBezTo>
                    <a:pt x="2646" y="1802"/>
                    <a:pt x="2614" y="1830"/>
                    <a:pt x="2579" y="1854"/>
                  </a:cubicBezTo>
                  <a:cubicBezTo>
                    <a:pt x="2544" y="1879"/>
                    <a:pt x="2503" y="1901"/>
                    <a:pt x="2457" y="1919"/>
                  </a:cubicBezTo>
                  <a:cubicBezTo>
                    <a:pt x="2441" y="1925"/>
                    <a:pt x="2437" y="1927"/>
                    <a:pt x="2433" y="1928"/>
                  </a:cubicBezTo>
                  <a:cubicBezTo>
                    <a:pt x="2417" y="1934"/>
                    <a:pt x="2413" y="1935"/>
                    <a:pt x="2409" y="1937"/>
                  </a:cubicBezTo>
                  <a:cubicBezTo>
                    <a:pt x="2344" y="1959"/>
                    <a:pt x="2285" y="1971"/>
                    <a:pt x="2228" y="1977"/>
                  </a:cubicBezTo>
                  <a:cubicBezTo>
                    <a:pt x="2170" y="1982"/>
                    <a:pt x="2115" y="1980"/>
                    <a:pt x="2061" y="1973"/>
                  </a:cubicBezTo>
                  <a:cubicBezTo>
                    <a:pt x="2005" y="1966"/>
                    <a:pt x="1950" y="1953"/>
                    <a:pt x="1892" y="1937"/>
                  </a:cubicBezTo>
                  <a:cubicBezTo>
                    <a:pt x="1833" y="1921"/>
                    <a:pt x="1770" y="1902"/>
                    <a:pt x="1702" y="1882"/>
                  </a:cubicBezTo>
                  <a:cubicBezTo>
                    <a:pt x="1631" y="1862"/>
                    <a:pt x="1554" y="1842"/>
                    <a:pt x="1465" y="1826"/>
                  </a:cubicBezTo>
                  <a:cubicBezTo>
                    <a:pt x="1373" y="1808"/>
                    <a:pt x="1268" y="1794"/>
                    <a:pt x="1145" y="1789"/>
                  </a:cubicBezTo>
                  <a:cubicBezTo>
                    <a:pt x="1015" y="1783"/>
                    <a:pt x="864" y="1786"/>
                    <a:pt x="686" y="1803"/>
                  </a:cubicBezTo>
                  <a:cubicBezTo>
                    <a:pt x="495" y="1821"/>
                    <a:pt x="270" y="1856"/>
                    <a:pt x="0" y="1914"/>
                  </a:cubicBezTo>
                  <a:cubicBezTo>
                    <a:pt x="16" y="1884"/>
                    <a:pt x="16" y="1884"/>
                    <a:pt x="16" y="1884"/>
                  </a:cubicBezTo>
                  <a:cubicBezTo>
                    <a:pt x="282" y="1827"/>
                    <a:pt x="505" y="1794"/>
                    <a:pt x="694" y="1776"/>
                  </a:cubicBezTo>
                  <a:cubicBezTo>
                    <a:pt x="870" y="1760"/>
                    <a:pt x="1019" y="1758"/>
                    <a:pt x="1148" y="1765"/>
                  </a:cubicBezTo>
                  <a:cubicBezTo>
                    <a:pt x="1269" y="1771"/>
                    <a:pt x="1374" y="1785"/>
                    <a:pt x="1465" y="1803"/>
                  </a:cubicBezTo>
                  <a:cubicBezTo>
                    <a:pt x="1553" y="1820"/>
                    <a:pt x="1630" y="1841"/>
                    <a:pt x="1701" y="1861"/>
                  </a:cubicBezTo>
                  <a:cubicBezTo>
                    <a:pt x="1768" y="1881"/>
                    <a:pt x="1830" y="1900"/>
                    <a:pt x="1889" y="1917"/>
                  </a:cubicBezTo>
                  <a:cubicBezTo>
                    <a:pt x="1946" y="1933"/>
                    <a:pt x="2001" y="1946"/>
                    <a:pt x="2057" y="1954"/>
                  </a:cubicBezTo>
                  <a:cubicBezTo>
                    <a:pt x="2111" y="1961"/>
                    <a:pt x="2166" y="1963"/>
                    <a:pt x="2223" y="1958"/>
                  </a:cubicBezTo>
                  <a:cubicBezTo>
                    <a:pt x="2279" y="1953"/>
                    <a:pt x="2339" y="1941"/>
                    <a:pt x="2403" y="1919"/>
                  </a:cubicBezTo>
                  <a:cubicBezTo>
                    <a:pt x="2419" y="1914"/>
                    <a:pt x="2423" y="1912"/>
                    <a:pt x="2427" y="1911"/>
                  </a:cubicBezTo>
                  <a:cubicBezTo>
                    <a:pt x="2443" y="1905"/>
                    <a:pt x="2447" y="1903"/>
                    <a:pt x="2451" y="1902"/>
                  </a:cubicBezTo>
                  <a:cubicBezTo>
                    <a:pt x="2497" y="1884"/>
                    <a:pt x="2537" y="1862"/>
                    <a:pt x="2573" y="1838"/>
                  </a:cubicBezTo>
                  <a:cubicBezTo>
                    <a:pt x="2608" y="1813"/>
                    <a:pt x="2639" y="1786"/>
                    <a:pt x="2667" y="1755"/>
                  </a:cubicBezTo>
                  <a:cubicBezTo>
                    <a:pt x="2694" y="1725"/>
                    <a:pt x="2719" y="1691"/>
                    <a:pt x="2742" y="1655"/>
                  </a:cubicBezTo>
                  <a:cubicBezTo>
                    <a:pt x="2766" y="1619"/>
                    <a:pt x="2787" y="1579"/>
                    <a:pt x="2807" y="1537"/>
                  </a:cubicBezTo>
                  <a:cubicBezTo>
                    <a:pt x="2828" y="1494"/>
                    <a:pt x="2847" y="1449"/>
                    <a:pt x="2866" y="1401"/>
                  </a:cubicBezTo>
                  <a:cubicBezTo>
                    <a:pt x="2886" y="1353"/>
                    <a:pt x="2905" y="1302"/>
                    <a:pt x="2925" y="1249"/>
                  </a:cubicBezTo>
                  <a:cubicBezTo>
                    <a:pt x="2946" y="1195"/>
                    <a:pt x="2967" y="1139"/>
                    <a:pt x="2989" y="1082"/>
                  </a:cubicBezTo>
                  <a:cubicBezTo>
                    <a:pt x="3012" y="1024"/>
                    <a:pt x="3036" y="965"/>
                    <a:pt x="3062" y="905"/>
                  </a:cubicBezTo>
                  <a:cubicBezTo>
                    <a:pt x="3115" y="783"/>
                    <a:pt x="3177" y="658"/>
                    <a:pt x="3252" y="541"/>
                  </a:cubicBezTo>
                  <a:cubicBezTo>
                    <a:pt x="3327" y="423"/>
                    <a:pt x="3415" y="314"/>
                    <a:pt x="3516" y="225"/>
                  </a:cubicBezTo>
                  <a:cubicBezTo>
                    <a:pt x="3615" y="138"/>
                    <a:pt x="3725" y="72"/>
                    <a:pt x="3844" y="37"/>
                  </a:cubicBezTo>
                  <a:cubicBezTo>
                    <a:pt x="3956" y="4"/>
                    <a:pt x="4073" y="0"/>
                    <a:pt x="4192" y="28"/>
                  </a:cubicBezTo>
                  <a:cubicBezTo>
                    <a:pt x="4206" y="33"/>
                    <a:pt x="4206" y="33"/>
                    <a:pt x="4206" y="33"/>
                  </a:cubicBezTo>
                </a:path>
              </a:pathLst>
            </a:custGeom>
            <a:grpFill/>
            <a:ln w="9525">
              <a:noFill/>
              <a:round/>
              <a:headEnd/>
              <a:tailEnd/>
            </a:ln>
          </p:spPr>
          <p:txBody>
            <a:bodyPr/>
            <a:lstStyle/>
            <a:p>
              <a:pPr>
                <a:defRPr/>
              </a:pPr>
              <a:endParaRPr lang="en-US">
                <a:solidFill>
                  <a:srgbClr val="FFFFFF"/>
                </a:solidFill>
                <a:latin typeface="+mn-lt"/>
              </a:endParaRPr>
            </a:p>
          </p:txBody>
        </p:sp>
      </p:grpSp>
      <p:sp>
        <p:nvSpPr>
          <p:cNvPr id="3" name="Title 2"/>
          <p:cNvSpPr>
            <a:spLocks noGrp="1"/>
          </p:cNvSpPr>
          <p:nvPr>
            <p:ph type="title"/>
          </p:nvPr>
        </p:nvSpPr>
        <p:spPr/>
        <p:txBody>
          <a:bodyPr/>
          <a:lstStyle/>
          <a:p>
            <a:r>
              <a:rPr lang="en-US" dirty="0" smtClean="0"/>
              <a:t>Increasing business </a:t>
            </a:r>
            <a:r>
              <a:rPr lang="en-US" dirty="0"/>
              <a:t>c</a:t>
            </a:r>
            <a:r>
              <a:rPr lang="en-US" dirty="0" smtClean="0"/>
              <a:t>omplexities</a:t>
            </a:r>
            <a:endParaRPr lang="en-US" dirty="0"/>
          </a:p>
        </p:txBody>
      </p:sp>
      <p:sp>
        <p:nvSpPr>
          <p:cNvPr id="4" name="Footer Placeholder 3"/>
          <p:cNvSpPr>
            <a:spLocks noGrp="1"/>
          </p:cNvSpPr>
          <p:nvPr>
            <p:ph type="ftr" sz="quarter" idx="3"/>
          </p:nvPr>
        </p:nvSpPr>
        <p:spPr/>
        <p:txBody>
          <a:bodyPr/>
          <a:lstStyle/>
          <a:p>
            <a:r>
              <a:rPr lang="en-US" smtClean="0"/>
              <a:t>Copyright Infinera Corporation 2011</a:t>
            </a:r>
            <a:endParaRPr lang="en-US" dirty="0"/>
          </a:p>
        </p:txBody>
      </p:sp>
      <p:sp>
        <p:nvSpPr>
          <p:cNvPr id="13" name="Content Placeholder 1"/>
          <p:cNvSpPr txBox="1">
            <a:spLocks/>
          </p:cNvSpPr>
          <p:nvPr/>
        </p:nvSpPr>
        <p:spPr>
          <a:xfrm>
            <a:off x="5338464" y="2734113"/>
            <a:ext cx="2174644" cy="1125100"/>
          </a:xfrm>
          <a:prstGeom prst="rect">
            <a:avLst/>
          </a:prstGeom>
        </p:spPr>
        <p:txBody>
          <a:bodyPr vert="horz" lIns="91440" tIns="45720" rIns="91440" bIns="45720" rtlCol="0">
            <a:noAutofit/>
          </a:bodyPr>
          <a:lstStyle>
            <a:defPPr>
              <a:defRPr lang="en-US"/>
            </a:defPPr>
            <a:lvl1pPr marL="57150" marR="0" indent="0" fontAlgn="auto">
              <a:lnSpc>
                <a:spcPct val="100000"/>
              </a:lnSpc>
              <a:spcBef>
                <a:spcPts val="672"/>
              </a:spcBef>
              <a:spcAft>
                <a:spcPts val="0"/>
              </a:spcAft>
              <a:buClrTx/>
              <a:buSzPct val="110000"/>
              <a:buFont typeface="Wingdings 3" pitchFamily="18" charset="2"/>
              <a:buNone/>
              <a:tabLst/>
              <a:defRPr sz="2800" b="0" i="0">
                <a:solidFill>
                  <a:schemeClr val="accent1">
                    <a:lumMod val="75000"/>
                  </a:schemeClr>
                </a:solidFill>
                <a:latin typeface="Calibri" pitchFamily="34" charset="0"/>
                <a:cs typeface="Arial"/>
              </a:defRPr>
            </a:lvl1pPr>
            <a:lvl2pPr marL="630238" marR="0" indent="-285750" fontAlgn="auto">
              <a:lnSpc>
                <a:spcPct val="100000"/>
              </a:lnSpc>
              <a:spcBef>
                <a:spcPts val="480"/>
              </a:spcBef>
              <a:spcAft>
                <a:spcPts val="0"/>
              </a:spcAft>
              <a:buClrTx/>
              <a:buSzTx/>
              <a:buFont typeface="Arial" pitchFamily="34" charset="0"/>
              <a:buChar char="•"/>
              <a:tabLst/>
              <a:defRPr sz="2000" b="0" i="0">
                <a:solidFill>
                  <a:schemeClr val="accent1"/>
                </a:solidFill>
                <a:latin typeface="Calibri" pitchFamily="34" charset="0"/>
                <a:cs typeface="Arial"/>
              </a:defRPr>
            </a:lvl2pPr>
            <a:lvl3pPr marL="974725" indent="-284163">
              <a:lnSpc>
                <a:spcPct val="100000"/>
              </a:lnSpc>
              <a:spcBef>
                <a:spcPts val="480"/>
              </a:spcBef>
              <a:spcAft>
                <a:spcPts val="0"/>
              </a:spcAft>
              <a:buClrTx/>
              <a:buFont typeface="Arial" pitchFamily="34" charset="0"/>
              <a:buChar char="•"/>
              <a:defRPr sz="2000" b="0" i="0" baseline="0">
                <a:solidFill>
                  <a:schemeClr val="accent1"/>
                </a:solidFill>
                <a:latin typeface="Calibri" pitchFamily="34" charset="0"/>
                <a:cs typeface="Arial"/>
              </a:defRPr>
            </a:lvl3pPr>
            <a:lvl4pPr marL="1314450" indent="-285750">
              <a:lnSpc>
                <a:spcPct val="100000"/>
              </a:lnSpc>
              <a:spcBef>
                <a:spcPts val="480"/>
              </a:spcBef>
              <a:spcAft>
                <a:spcPts val="0"/>
              </a:spcAft>
              <a:buClrTx/>
              <a:buFont typeface="Arial" pitchFamily="34" charset="0"/>
              <a:buChar char="•"/>
              <a:tabLst/>
              <a:defRPr sz="2000" b="0" i="0" baseline="0">
                <a:solidFill>
                  <a:schemeClr val="accent1"/>
                </a:solidFill>
                <a:latin typeface="Calibri" pitchFamily="34" charset="0"/>
                <a:cs typeface="Arial"/>
              </a:defRPr>
            </a:lvl4pPr>
            <a:lvl5pPr marL="1716088" marR="0" indent="-284163" fontAlgn="auto">
              <a:lnSpc>
                <a:spcPct val="100000"/>
              </a:lnSpc>
              <a:spcBef>
                <a:spcPts val="480"/>
              </a:spcBef>
              <a:spcAft>
                <a:spcPts val="0"/>
              </a:spcAft>
              <a:buClrTx/>
              <a:buSzTx/>
              <a:buFont typeface="Arial" pitchFamily="34" charset="0"/>
              <a:buChar char="•"/>
              <a:tabLst/>
              <a:defRPr sz="2000" b="0" i="0" baseline="0">
                <a:solidFill>
                  <a:schemeClr val="accent1"/>
                </a:solidFill>
                <a:latin typeface="Calibri" pitchFamily="34" charset="0"/>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r"/>
            <a:r>
              <a:rPr lang="en-US" sz="2000" b="1" dirty="0" err="1"/>
              <a:t>Opex</a:t>
            </a:r>
            <a:r>
              <a:rPr lang="en-US" sz="2000" b="1" dirty="0"/>
              <a:t> / Revenue</a:t>
            </a:r>
          </a:p>
          <a:p>
            <a:pPr algn="r"/>
            <a:r>
              <a:rPr lang="en-US" sz="2000" b="1" dirty="0" err="1"/>
              <a:t>Capex</a:t>
            </a:r>
            <a:r>
              <a:rPr lang="en-US" sz="2000" b="1" dirty="0"/>
              <a:t> / Revenue </a:t>
            </a:r>
          </a:p>
          <a:p>
            <a:pPr algn="r"/>
            <a:r>
              <a:rPr lang="en-US" sz="2000" b="1" dirty="0"/>
              <a:t>Growth Plans</a:t>
            </a:r>
          </a:p>
        </p:txBody>
      </p:sp>
      <p:sp>
        <p:nvSpPr>
          <p:cNvPr id="14" name="Content Placeholder 1"/>
          <p:cNvSpPr txBox="1">
            <a:spLocks/>
          </p:cNvSpPr>
          <p:nvPr/>
        </p:nvSpPr>
        <p:spPr>
          <a:xfrm>
            <a:off x="1396498" y="2760867"/>
            <a:ext cx="2619708" cy="1071593"/>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000" b="1" dirty="0" smtClean="0"/>
              <a:t>Growing bandwidth</a:t>
            </a:r>
          </a:p>
          <a:p>
            <a:pPr marL="57150" indent="0">
              <a:buNone/>
            </a:pPr>
            <a:r>
              <a:rPr lang="en-US" sz="2000" b="1" dirty="0" smtClean="0"/>
              <a:t>Rapid provisioning</a:t>
            </a:r>
          </a:p>
          <a:p>
            <a:pPr marL="57150" indent="0">
              <a:buNone/>
            </a:pPr>
            <a:r>
              <a:rPr lang="en-US" sz="2000" b="1" dirty="0" smtClean="0"/>
              <a:t>Reliable service</a:t>
            </a:r>
            <a:endParaRPr lang="en-US" sz="2000" b="1" dirty="0"/>
          </a:p>
        </p:txBody>
      </p:sp>
      <p:sp>
        <p:nvSpPr>
          <p:cNvPr id="15" name="Content Placeholder 1"/>
          <p:cNvSpPr txBox="1">
            <a:spLocks/>
          </p:cNvSpPr>
          <p:nvPr/>
        </p:nvSpPr>
        <p:spPr>
          <a:xfrm>
            <a:off x="173626" y="1773140"/>
            <a:ext cx="2445744" cy="737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Customers </a:t>
            </a:r>
            <a:endParaRPr lang="en-US" sz="2000" dirty="0" smtClean="0"/>
          </a:p>
          <a:p>
            <a:r>
              <a:rPr lang="en-US" sz="2000" b="0" dirty="0" smtClean="0"/>
              <a:t>Business</a:t>
            </a:r>
            <a:r>
              <a:rPr lang="en-US" sz="2000" b="0" dirty="0"/>
              <a:t>, </a:t>
            </a:r>
            <a:r>
              <a:rPr lang="en-US" sz="2000" b="0" dirty="0" smtClean="0"/>
              <a:t>Consumer</a:t>
            </a:r>
            <a:endParaRPr lang="en-US" sz="2000" b="0" dirty="0"/>
          </a:p>
        </p:txBody>
      </p:sp>
      <p:sp>
        <p:nvSpPr>
          <p:cNvPr id="16" name="Content Placeholder 1"/>
          <p:cNvSpPr txBox="1">
            <a:spLocks/>
          </p:cNvSpPr>
          <p:nvPr/>
        </p:nvSpPr>
        <p:spPr>
          <a:xfrm>
            <a:off x="6290236" y="1750301"/>
            <a:ext cx="2445744" cy="73777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Investors</a:t>
            </a:r>
          </a:p>
          <a:p>
            <a:r>
              <a:rPr lang="en-US" b="0" dirty="0" smtClean="0"/>
              <a:t>Wall </a:t>
            </a:r>
            <a:r>
              <a:rPr lang="en-US" b="0" dirty="0"/>
              <a:t>Street, </a:t>
            </a:r>
            <a:r>
              <a:rPr lang="en-US" b="0" dirty="0" smtClean="0"/>
              <a:t>Private</a:t>
            </a:r>
            <a:endParaRPr lang="en-US"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62417" y="5309186"/>
            <a:ext cx="1699592" cy="1176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Content Placeholder 1"/>
          <p:cNvSpPr txBox="1">
            <a:spLocks/>
          </p:cNvSpPr>
          <p:nvPr/>
        </p:nvSpPr>
        <p:spPr>
          <a:xfrm>
            <a:off x="3638568" y="4262312"/>
            <a:ext cx="1866863" cy="880774"/>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None/>
            </a:pPr>
            <a:r>
              <a:rPr lang="en-US" b="1" dirty="0" smtClean="0">
                <a:solidFill>
                  <a:srgbClr val="C00000"/>
                </a:solidFill>
              </a:rPr>
              <a:t>Service Provider</a:t>
            </a:r>
            <a:endParaRPr lang="en-US" b="1" dirty="0">
              <a:solidFill>
                <a:srgbClr val="C00000"/>
              </a:solidFill>
            </a:endParaRPr>
          </a:p>
        </p:txBody>
      </p:sp>
      <p:sp>
        <p:nvSpPr>
          <p:cNvPr id="22" name="Content Placeholder 1"/>
          <p:cNvSpPr txBox="1">
            <a:spLocks/>
          </p:cNvSpPr>
          <p:nvPr/>
        </p:nvSpPr>
        <p:spPr>
          <a:xfrm>
            <a:off x="765731" y="5675243"/>
            <a:ext cx="2903072" cy="502117"/>
          </a:xfrm>
          <a:prstGeom prst="rect">
            <a:avLst/>
          </a:prstGeom>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r">
              <a:buNone/>
            </a:pPr>
            <a:r>
              <a:rPr lang="en-US" sz="1800" b="1" dirty="0" smtClean="0"/>
              <a:t>Intensifying Competition</a:t>
            </a:r>
            <a:endParaRPr lang="en-US" sz="1800" b="1" dirty="0"/>
          </a:p>
        </p:txBody>
      </p:sp>
      <p:sp>
        <p:nvSpPr>
          <p:cNvPr id="23" name="Content Placeholder 1"/>
          <p:cNvSpPr txBox="1">
            <a:spLocks/>
          </p:cNvSpPr>
          <p:nvPr/>
        </p:nvSpPr>
        <p:spPr>
          <a:xfrm>
            <a:off x="5625507" y="5675243"/>
            <a:ext cx="2577498" cy="502117"/>
          </a:xfrm>
          <a:prstGeom prst="rect">
            <a:avLst/>
          </a:prstGeom>
        </p:spPr>
        <p:txBody>
          <a:bodyPr vert="horz" lIns="91440" tIns="45720" rIns="91440" bIns="45720" rtlCol="0">
            <a:norm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1"/>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1"/>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1"/>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1800" b="1" dirty="0" smtClean="0"/>
              <a:t>New Business Models</a:t>
            </a:r>
            <a:endParaRPr lang="en-US" sz="1800" b="1" dirty="0"/>
          </a:p>
        </p:txBody>
      </p:sp>
      <p:pic>
        <p:nvPicPr>
          <p:cNvPr id="7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13108" y="2824312"/>
            <a:ext cx="1265435" cy="9447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8" name="Picture 90"/>
          <p:cNvPicPr>
            <a:picLocks noChangeAspect="1"/>
          </p:cNvPicPr>
          <p:nvPr/>
        </p:nvPicPr>
        <p:blipFill>
          <a:blip r:embed="rId5" cstate="email"/>
          <a:srcRect/>
          <a:stretch>
            <a:fillRect/>
          </a:stretch>
        </p:blipFill>
        <p:spPr bwMode="auto">
          <a:xfrm>
            <a:off x="173626" y="2824312"/>
            <a:ext cx="1265435" cy="944703"/>
          </a:xfrm>
          <a:prstGeom prst="rect">
            <a:avLst/>
          </a:prstGeom>
          <a:noFill/>
          <a:ln w="9525">
            <a:solidFill>
              <a:srgbClr val="FFFFFF">
                <a:alpha val="59999"/>
              </a:srgbClr>
            </a:solidFill>
            <a:miter lim="800000"/>
            <a:headEnd/>
            <a:tailEnd/>
          </a:ln>
        </p:spPr>
      </p:pic>
    </p:spTree>
    <p:extLst>
      <p:ext uri="{BB962C8B-B14F-4D97-AF65-F5344CB8AC3E}">
        <p14:creationId xmlns:p14="http://schemas.microsoft.com/office/powerpoint/2010/main" xmlns="" val="472182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748"/>
                                        </p:tgtEl>
                                        <p:attrNameLst>
                                          <p:attrName>style.visibility</p:attrName>
                                        </p:attrNameLst>
                                      </p:cBhvr>
                                      <p:to>
                                        <p:strVal val="visible"/>
                                      </p:to>
                                    </p:set>
                                    <p:animEffect transition="in" filter="wipe(left)">
                                      <p:cBhvr>
                                        <p:cTn id="10" dur="500"/>
                                        <p:tgtEl>
                                          <p:spTgt spid="74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par>
                                <p:cTn id="20" presetID="22" presetClass="entr" presetSubtype="2" fill="hold" nodeType="withEffect">
                                  <p:stCondLst>
                                    <p:cond delay="0"/>
                                  </p:stCondLst>
                                  <p:childTnLst>
                                    <p:set>
                                      <p:cBhvr>
                                        <p:cTn id="21" dur="1" fill="hold">
                                          <p:stCondLst>
                                            <p:cond delay="0"/>
                                          </p:stCondLst>
                                        </p:cTn>
                                        <p:tgtEl>
                                          <p:spTgt spid="747"/>
                                        </p:tgtEl>
                                        <p:attrNameLst>
                                          <p:attrName>style.visibility</p:attrName>
                                        </p:attrNameLst>
                                      </p:cBhvr>
                                      <p:to>
                                        <p:strVal val="visible"/>
                                      </p:to>
                                    </p:set>
                                    <p:animEffect transition="in" filter="wipe(right)">
                                      <p:cBhvr>
                                        <p:cTn id="22" dur="500"/>
                                        <p:tgtEl>
                                          <p:spTgt spid="747"/>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49"/>
                                        </p:tgtEl>
                                        <p:attrNameLst>
                                          <p:attrName>style.visibility</p:attrName>
                                        </p:attrNameLst>
                                      </p:cBhvr>
                                      <p:to>
                                        <p:strVal val="visible"/>
                                      </p:to>
                                    </p:set>
                                    <p:animEffect transition="in" filter="wipe(left)">
                                      <p:cBhvr>
                                        <p:cTn id="31" dur="1000"/>
                                        <p:tgtEl>
                                          <p:spTgt spid="749"/>
                                        </p:tgtEl>
                                      </p:cBhvr>
                                    </p:animEffect>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8|30.1|64.6|2.6"/>
</p:tagLst>
</file>

<file path=ppt/tags/tag2.xml><?xml version="1.0" encoding="utf-8"?>
<p:tagLst xmlns:a="http://schemas.openxmlformats.org/drawingml/2006/main" xmlns:r="http://schemas.openxmlformats.org/officeDocument/2006/relationships" xmlns:p="http://schemas.openxmlformats.org/presentationml/2006/main">
  <p:tag name="TIMING" val="|69.5|9.7|39.2"/>
</p:tagLst>
</file>

<file path=ppt/tags/tag3.xml><?xml version="1.0" encoding="utf-8"?>
<p:tagLst xmlns:a="http://schemas.openxmlformats.org/drawingml/2006/main" xmlns:r="http://schemas.openxmlformats.org/officeDocument/2006/relationships" xmlns:p="http://schemas.openxmlformats.org/presentationml/2006/main">
  <p:tag name="TIMING" val="|51.8|30.1|64.6|2.6"/>
</p:tagLst>
</file>

<file path=ppt/theme/theme1.xml><?xml version="1.0" encoding="utf-8"?>
<a:theme xmlns:a="http://schemas.openxmlformats.org/drawingml/2006/main" name="Blank">
  <a:themeElements>
    <a:clrScheme name="Custom 8">
      <a:dk1>
        <a:srgbClr val="2A313D"/>
      </a:dk1>
      <a:lt1>
        <a:sysClr val="window" lastClr="FFFFFF"/>
      </a:lt1>
      <a:dk2>
        <a:srgbClr val="2A313D"/>
      </a:dk2>
      <a:lt2>
        <a:srgbClr val="F0CC01"/>
      </a:lt2>
      <a:accent1>
        <a:srgbClr val="556686"/>
      </a:accent1>
      <a:accent2>
        <a:srgbClr val="6E7E9B"/>
      </a:accent2>
      <a:accent3>
        <a:srgbClr val="F1CB16"/>
      </a:accent3>
      <a:accent4>
        <a:srgbClr val="EF3F3F"/>
      </a:accent4>
      <a:accent5>
        <a:srgbClr val="F89E1C"/>
      </a:accent5>
      <a:accent6>
        <a:srgbClr val="72BF44"/>
      </a:accent6>
      <a:hlink>
        <a:srgbClr val="6E7E9B"/>
      </a:hlink>
      <a:folHlink>
        <a:srgbClr val="6E7E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F PowerPoint Template_Light">
  <a:themeElements>
    <a:clrScheme name="Custom 8">
      <a:dk1>
        <a:srgbClr val="2A313D"/>
      </a:dk1>
      <a:lt1>
        <a:sysClr val="window" lastClr="FFFFFF"/>
      </a:lt1>
      <a:dk2>
        <a:srgbClr val="2A313D"/>
      </a:dk2>
      <a:lt2>
        <a:srgbClr val="F0CC01"/>
      </a:lt2>
      <a:accent1>
        <a:srgbClr val="556686"/>
      </a:accent1>
      <a:accent2>
        <a:srgbClr val="6E7E9B"/>
      </a:accent2>
      <a:accent3>
        <a:srgbClr val="F1CB16"/>
      </a:accent3>
      <a:accent4>
        <a:srgbClr val="EF3F3F"/>
      </a:accent4>
      <a:accent5>
        <a:srgbClr val="F89E1C"/>
      </a:accent5>
      <a:accent6>
        <a:srgbClr val="72BF44"/>
      </a:accent6>
      <a:hlink>
        <a:srgbClr val="6E7E9B"/>
      </a:hlink>
      <a:folHlink>
        <a:srgbClr val="6E7E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E3FECC07A8F74B892E204B98666D55" ma:contentTypeVersion="36" ma:contentTypeDescription="Create a new document." ma:contentTypeScope="" ma:versionID="7a49c95c8df4e7105c242cbc40f77457">
  <xsd:schema xmlns:xsd="http://www.w3.org/2001/XMLSchema" xmlns:xs="http://www.w3.org/2001/XMLSchema" xmlns:p="http://schemas.microsoft.com/office/2006/metadata/properties" xmlns:ns1="e6ddab7b-eea2-4205-9d11-f3be82c65e2f" xmlns:ns3="73be530e-6a04-4f9f-a722-5dd257a62e21" xmlns:ns4="a8fd0654-7754-4075-bd01-6c72c53d5188" targetNamespace="http://schemas.microsoft.com/office/2006/metadata/properties" ma:root="true" ma:fieldsID="c8c6563bdfee8edafbd8d79e1bdcab1b" ns1:_="" ns3:_="" ns4:_="">
    <xsd:import namespace="e6ddab7b-eea2-4205-9d11-f3be82c65e2f"/>
    <xsd:import namespace="73be530e-6a04-4f9f-a722-5dd257a62e21"/>
    <xsd:import namespace="a8fd0654-7754-4075-bd01-6c72c53d5188"/>
    <xsd:element name="properties">
      <xsd:complexType>
        <xsd:sequence>
          <xsd:element name="documentManagement">
            <xsd:complexType>
              <xsd:all>
                <xsd:element ref="ns1:SMarT_x0020_Section" minOccurs="0"/>
                <xsd:element ref="ns1:Description0" minOccurs="0"/>
                <xsd:element ref="ns1:Author_x002f_Owner2" minOccurs="0"/>
                <xsd:element ref="ns3:Document_x0020_Creation_x0020_Date" minOccurs="0"/>
                <xsd:element ref="ns4:Partner_x0020_Content" minOccurs="0"/>
                <xsd:element ref="ns1:Sales_x0020_Presentation_x0020_Category2" minOccurs="0"/>
                <xsd:element ref="ns1:Detailed_x0020_Product_x0020_Information_x0020_Category2" minOccurs="0"/>
                <xsd:element ref="ns1:Product_x0020_Typ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dab7b-eea2-4205-9d11-f3be82c65e2f" elementFormDefault="qualified">
    <xsd:import namespace="http://schemas.microsoft.com/office/2006/documentManagement/types"/>
    <xsd:import namespace="http://schemas.microsoft.com/office/infopath/2007/PartnerControls"/>
    <xsd:element name="SMarT_x0020_Section" ma:index="0" nillable="true" ma:displayName="SMarTER Section" ma:default="Sales Presentations" ma:format="Dropdown" ma:internalName="SMarT_x0020_Section">
      <xsd:simpleType>
        <xsd:restriction base="dms:Choice">
          <xsd:enumeration value="Sales Presentations"/>
        </xsd:restriction>
      </xsd:simpleType>
    </xsd:element>
    <xsd:element name="Description0" ma:index="3" nillable="true" ma:displayName="Description" ma:internalName="Description0">
      <xsd:simpleType>
        <xsd:restriction base="dms:Note">
          <xsd:maxLength value="255"/>
        </xsd:restriction>
      </xsd:simpleType>
    </xsd:element>
    <xsd:element name="Author_x002f_Owner2" ma:index="4" nillable="true" ma:displayName="Author/Owner" ma:list="UserInfo" ma:SharePointGroup="0" ma:internalName="Author_x002f_Owner2"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ales_x0020_Presentation_x0020_Category2" ma:index="7" nillable="true" ma:displayName="Sales Presentation Category" ma:internalName="Sales_x0020_Presentation_x0020_Category2">
      <xsd:complexType>
        <xsd:complexContent>
          <xsd:extension base="dms:MultiChoice">
            <xsd:sequence>
              <xsd:element name="Value" maxOccurs="unbounded" minOccurs="0" nillable="true">
                <xsd:simpleType>
                  <xsd:restriction base="dms:Choice">
                    <xsd:enumeration value="Applications and Verticals"/>
                    <xsd:enumeration value="Corporate Positioning and Executive Summaries"/>
                    <xsd:enumeration value="Detailed Product Information"/>
                    <xsd:enumeration value="Differentiators"/>
                    <xsd:enumeration value="Key Messages"/>
                    <xsd:enumeration value="Roadmap/POR"/>
                    <xsd:enumeration value="Tutorials"/>
                  </xsd:restriction>
                </xsd:simpleType>
              </xsd:element>
            </xsd:sequence>
          </xsd:extension>
        </xsd:complexContent>
      </xsd:complexType>
    </xsd:element>
    <xsd:element name="Detailed_x0020_Product_x0020_Information_x0020_Category2" ma:index="8" nillable="true" ma:displayName="Detailed Product Information Category" ma:default="&lt; Not applicable &gt;" ma:format="Dropdown" ma:internalName="Detailed_x0020_Product_x0020_Information_x0020_Category2">
      <xsd:simpleType>
        <xsd:restriction base="dms:Choice">
          <xsd:enumeration value="&lt; Not applicable &gt;"/>
          <xsd:enumeration value="ATN"/>
          <xsd:enumeration value="DTN"/>
          <xsd:enumeration value="GMPLS Control Plane"/>
          <xsd:enumeration value="ILS"/>
          <xsd:enumeration value="IMS"/>
          <xsd:enumeration value="NPS"/>
          <xsd:enumeration value="Services"/>
          <xsd:enumeration value="DTN-X"/>
        </xsd:restriction>
      </xsd:simpleType>
    </xsd:element>
    <xsd:element name="Product_x0020_Type2" ma:index="9" nillable="true" ma:displayName="Product Type" ma:internalName="Product_x0020_Type2">
      <xsd:complexType>
        <xsd:complexContent>
          <xsd:extension base="dms:MultiChoice">
            <xsd:sequence>
              <xsd:element name="Value" maxOccurs="unbounded" minOccurs="0" nillable="true">
                <xsd:simpleType>
                  <xsd:restriction base="dms:Choice">
                    <xsd:enumeration value="ATN"/>
                    <xsd:enumeration value="CSTS"/>
                    <xsd:enumeration value="DTN"/>
                    <xsd:enumeration value="Exec Library"/>
                    <xsd:enumeration value="ILS"/>
                    <xsd:enumeration value="IMS"/>
                    <xsd:enumeration value="DTN-X"/>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be530e-6a04-4f9f-a722-5dd257a62e21" elementFormDefault="qualified">
    <xsd:import namespace="http://schemas.microsoft.com/office/2006/documentManagement/types"/>
    <xsd:import namespace="http://schemas.microsoft.com/office/infopath/2007/PartnerControls"/>
    <xsd:element name="Document_x0020_Creation_x0020_Date" ma:index="5" nillable="true" ma:displayName="Document Creation/Update Date" ma:default="[today]" ma:format="DateOnly" ma:internalName="Document_x0020_Creation_x0020_Date0">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d0654-7754-4075-bd01-6c72c53d5188" elementFormDefault="qualified">
    <xsd:import namespace="http://schemas.microsoft.com/office/2006/documentManagement/types"/>
    <xsd:import namespace="http://schemas.microsoft.com/office/infopath/2007/PartnerControls"/>
    <xsd:element name="Partner_x0020_Content" ma:index="6" nillable="true" ma:displayName="Partner Content" ma:default="Infinera Only" ma:format="Dropdown" ma:internalName="Partner_x0020_Content">
      <xsd:simpleType>
        <xsd:restriction base="dms:Choice">
          <xsd:enumeration value="Infinera Only"/>
          <xsd:enumeration value="High Trust Partners"/>
          <xsd:enumeration value="Low Trust Partners"/>
          <xsd:enumeration value="Te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thor_x002f_Owner2 xmlns="e6ddab7b-eea2-4205-9d11-f3be82c65e2f">
      <UserInfo>
        <DisplayName>Geoff Bennett</DisplayName>
        <AccountId>141</AccountId>
        <AccountType/>
      </UserInfo>
    </Author_x002f_Owner2>
    <Description0 xmlns="e6ddab7b-eea2-4205-9d11-f3be82c65e2f" xsi:nil="true"/>
    <Sales_x0020_Presentation_x0020_Category2 xmlns="e6ddab7b-eea2-4205-9d11-f3be82c65e2f">
      <Value>Corporate Positioning and Executive Summaries</Value>
    </Sales_x0020_Presentation_x0020_Category2>
    <Partner_x0020_Content xmlns="a8fd0654-7754-4075-bd01-6c72c53d5188">Low Trust Partners</Partner_x0020_Content>
    <SMarT_x0020_Section xmlns="e6ddab7b-eea2-4205-9d11-f3be82c65e2f">Sales Presentations</SMarT_x0020_Section>
    <Detailed_x0020_Product_x0020_Information_x0020_Category2 xmlns="e6ddab7b-eea2-4205-9d11-f3be82c65e2f">&lt; Not applicable &gt;</Detailed_x0020_Product_x0020_Information_x0020_Category2>
    <Document_x0020_Creation_x0020_Date xmlns="73be530e-6a04-4f9f-a722-5dd257a62e21">2011-08-09T07:00:00+00:00</Document_x0020_Creation_x0020_Date>
    <Product_x0020_Type2 xmlns="e6ddab7b-eea2-4205-9d11-f3be82c65e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EB61AE-E392-4219-AF58-CE48D6C00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dab7b-eea2-4205-9d11-f3be82c65e2f"/>
    <ds:schemaRef ds:uri="73be530e-6a04-4f9f-a722-5dd257a62e21"/>
    <ds:schemaRef ds:uri="a8fd0654-7754-4075-bd01-6c72c53d51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8AF0F6-9300-4029-83EA-0071D5AF47A5}">
  <ds:schemaRefs>
    <ds:schemaRef ds:uri="http://schemas.microsoft.com/office/infopath/2007/PartnerControls"/>
    <ds:schemaRef ds:uri="http://purl.org/dc/elements/1.1/"/>
    <ds:schemaRef ds:uri="http://purl.org/dc/dcmitype/"/>
    <ds:schemaRef ds:uri="73be530e-6a04-4f9f-a722-5dd257a62e21"/>
    <ds:schemaRef ds:uri="http://schemas.microsoft.com/office/2006/metadata/properties"/>
    <ds:schemaRef ds:uri="http://schemas.openxmlformats.org/package/2006/metadata/core-properties"/>
    <ds:schemaRef ds:uri="a8fd0654-7754-4075-bd01-6c72c53d5188"/>
    <ds:schemaRef ds:uri="http://schemas.microsoft.com/office/2006/documentManagement/types"/>
    <ds:schemaRef ds:uri="e6ddab7b-eea2-4205-9d11-f3be82c65e2f"/>
    <ds:schemaRef ds:uri="http://www.w3.org/XML/1998/namespace"/>
    <ds:schemaRef ds:uri="http://purl.org/dc/terms/"/>
  </ds:schemaRefs>
</ds:datastoreItem>
</file>

<file path=customXml/itemProps3.xml><?xml version="1.0" encoding="utf-8"?>
<ds:datastoreItem xmlns:ds="http://schemas.openxmlformats.org/officeDocument/2006/customXml" ds:itemID="{FE0ADC98-2106-4F45-B13B-A574C283EE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9376</TotalTime>
  <Words>3793</Words>
  <Application>Microsoft Office PowerPoint</Application>
  <PresentationFormat>On-screen Show (4:3)</PresentationFormat>
  <Paragraphs>773</Paragraphs>
  <Slides>39</Slides>
  <Notes>25</Notes>
  <HiddenSlides>1</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Blank</vt:lpstr>
      <vt:lpstr>INF PowerPoint Template_Light</vt:lpstr>
      <vt:lpstr>Efficiency without compromise for Transport Networks IRSTE &amp; IRSE Convention, 28th April, New Delhi</vt:lpstr>
      <vt:lpstr>Safe Harbor</vt:lpstr>
      <vt:lpstr>Who is Infinera</vt:lpstr>
      <vt:lpstr>Who is Infinera</vt:lpstr>
      <vt:lpstr>Who is Infinera (in India)</vt:lpstr>
      <vt:lpstr>Who is Infinera</vt:lpstr>
      <vt:lpstr>Broad portfolio of transport systems; transforming the optical layer to a Digital Optical Network</vt:lpstr>
      <vt:lpstr>Slide 8</vt:lpstr>
      <vt:lpstr>Increasing business complexities</vt:lpstr>
      <vt:lpstr>Financial metrics mismatched to bandwidth</vt:lpstr>
      <vt:lpstr>Unique regional characteristics</vt:lpstr>
      <vt:lpstr>Slide 12</vt:lpstr>
      <vt:lpstr>Driven by network challenges of….. Bandwidth Scale and Mismatch</vt:lpstr>
      <vt:lpstr>Driven by network challenges of….. Functional Complexity</vt:lpstr>
      <vt:lpstr>Network challenges collide with growing TCO</vt:lpstr>
      <vt:lpstr>Quantum solutions needed by SPs to make transport networks more efficient</vt:lpstr>
      <vt:lpstr>Slide 17</vt:lpstr>
      <vt:lpstr>Optimizing bandwidth between client &amp; line</vt:lpstr>
      <vt:lpstr>Optimizing bandwidth with switching</vt:lpstr>
      <vt:lpstr>What if there’s no digital switching in the network?</vt:lpstr>
      <vt:lpstr>What if there’s no digital switching in the network?</vt:lpstr>
      <vt:lpstr>Digital switching at each node optimizes bandwidth use</vt:lpstr>
      <vt:lpstr>What if resiliency is needed (w/ no digital switching)?</vt:lpstr>
      <vt:lpstr>Digital switching at each node optimizes bandwidth use</vt:lpstr>
      <vt:lpstr>Layer on GMPLS to simplify Services Delivery</vt:lpstr>
      <vt:lpstr>Fundamental network integration needs</vt:lpstr>
      <vt:lpstr>Integrated digital OTN switching delayers the node</vt:lpstr>
      <vt:lpstr>Integrated MPLS switching further delayers the node</vt:lpstr>
      <vt:lpstr>Convergence Without Compromise</vt:lpstr>
      <vt:lpstr>Slide 30</vt:lpstr>
      <vt:lpstr>Helping scale bandwidth, not network TCO</vt:lpstr>
      <vt:lpstr> Modeling a real network across 4 architectures</vt:lpstr>
      <vt:lpstr>Network lifecycle costs measured</vt:lpstr>
      <vt:lpstr>Operational benefits add up → Investment longevity </vt:lpstr>
      <vt:lpstr>Modeling a Pan-European Long-Haul Network</vt:lpstr>
      <vt:lpstr>OpEx due to Power:  10-year cost</vt:lpstr>
      <vt:lpstr>Record of delivering quality &amp; customer success</vt:lpstr>
      <vt:lpstr>Efficiency without compromise Powered by Integrated Switching using PICs</vt:lpstr>
      <vt:lpstr>Slide 39</vt:lpstr>
    </vt:vector>
  </TitlesOfParts>
  <Company>Infinera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INFN Corp Overview for Investors - Nov 2011</dc:title>
  <dc:creator>PMahajan@infinera.com</dc:creator>
  <dc:description>4/5 Revision:
- Add Canada slide
- Add full year 2010 market shares
- Port to v1.2 template
- Inserted a Just in TAM slide
- Used term "Switched DWDM Everywhere"</dc:description>
  <cp:lastModifiedBy>r</cp:lastModifiedBy>
  <cp:revision>484</cp:revision>
  <dcterms:created xsi:type="dcterms:W3CDTF">2011-04-05T08:53:54Z</dcterms:created>
  <dcterms:modified xsi:type="dcterms:W3CDTF">2012-04-27T13:12:47Z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0x0101001FE3FECC07A8F74B892E204B98666D55</vt:lpwstr>
  </property>
</Properties>
</file>