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8" r:id="rId3"/>
    <p:sldId id="257" r:id="rId4"/>
    <p:sldId id="277" r:id="rId5"/>
    <p:sldId id="259" r:id="rId6"/>
    <p:sldId id="261" r:id="rId7"/>
    <p:sldId id="266" r:id="rId8"/>
    <p:sldId id="267" r:id="rId9"/>
    <p:sldId id="279" r:id="rId10"/>
    <p:sldId id="269" r:id="rId11"/>
    <p:sldId id="268" r:id="rId12"/>
    <p:sldId id="270" r:id="rId13"/>
    <p:sldId id="273" r:id="rId14"/>
    <p:sldId id="275" r:id="rId15"/>
    <p:sldId id="271" r:id="rId16"/>
    <p:sldId id="272" r:id="rId17"/>
    <p:sldId id="274" r:id="rId18"/>
    <p:sldId id="276" r:id="rId19"/>
    <p:sldId id="263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76" d="100"/>
          <a:sy n="76" d="100"/>
        </p:scale>
        <p:origin x="-523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8ADACA-1271-4479-8C1B-984CDCE72048}" type="datetimeFigureOut">
              <a:rPr lang="en-US" smtClean="0"/>
              <a:pPr>
                <a:defRPr/>
              </a:pPr>
              <a:t>4/26/2012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930632-C91E-4D6B-8BF5-FA7859FB6D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943E25-A647-4708-8F2F-FD56E0A7808E}" type="datetimeFigureOut">
              <a:rPr lang="en-US" smtClean="0"/>
              <a:pPr>
                <a:defRPr/>
              </a:pPr>
              <a:t>4/26/2012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7EDED4-31D2-42EC-8048-3945641BE3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06AE43-4C8E-4AC7-A6F6-9DA2DE51FA63}" type="datetimeFigureOut">
              <a:rPr lang="en-US" smtClean="0"/>
              <a:pPr>
                <a:defRPr/>
              </a:pPr>
              <a:t>4/26/2012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3BBB1-E1BF-4731-A836-8963F2CB70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76967B-1D1B-4454-8C09-3378AFD1D595}" type="datetimeFigureOut">
              <a:rPr lang="en-US" smtClean="0"/>
              <a:pPr>
                <a:defRPr/>
              </a:pPr>
              <a:t>4/26/2012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2A63FB-B22D-46FF-A09F-817433F84D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718CED-CA4C-42BF-AA40-8638DEE81C41}" type="datetimeFigureOut">
              <a:rPr lang="en-US" smtClean="0"/>
              <a:pPr>
                <a:defRPr/>
              </a:pPr>
              <a:t>4/26/2012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E77E6-42A6-4C56-8D86-CA82737986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F5AEFC-AFBD-467D-83D2-DC83B6460039}" type="datetimeFigureOut">
              <a:rPr lang="en-US" smtClean="0"/>
              <a:pPr>
                <a:defRPr/>
              </a:pPr>
              <a:t>4/26/2012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C187DA-F916-48AF-ACBF-FB6FF1C4F9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BD9CB5-F4D2-425B-A12A-39C3F6E95115}" type="datetimeFigureOut">
              <a:rPr lang="en-US" smtClean="0"/>
              <a:pPr>
                <a:defRPr/>
              </a:pPr>
              <a:t>4/26/2012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03AF0E-1808-4F2E-AAE1-F92DD30854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5D164A-AF0A-4AE9-B4E4-A5986BB5CD5B}" type="datetimeFigureOut">
              <a:rPr lang="en-US" smtClean="0"/>
              <a:pPr>
                <a:defRPr/>
              </a:pPr>
              <a:t>4/26/2012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1D6A6D-EDEB-4C40-A1B0-E1F94AE9D2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228238-89EC-4FE4-8AAA-58C05C4EA262}" type="datetimeFigureOut">
              <a:rPr lang="en-US" smtClean="0"/>
              <a:pPr>
                <a:defRPr/>
              </a:pPr>
              <a:t>4/26/2012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DB8C5-43F6-43BB-A1F8-FFB16415D2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0E59D5-96C1-43F4-8853-30793F97E978}" type="datetimeFigureOut">
              <a:rPr lang="en-US" smtClean="0"/>
              <a:pPr>
                <a:defRPr/>
              </a:pPr>
              <a:t>4/26/2012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83CDE8-0B00-425B-AFE7-1DCA2152E7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DC17D9-4651-4936-AFD9-96212413E03D}" type="datetimeFigureOut">
              <a:rPr lang="en-US" smtClean="0"/>
              <a:pPr>
                <a:defRPr/>
              </a:pPr>
              <a:t>4/26/2012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9E6A5D32-746C-4703-AED6-F44144E8E9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52AC342A-BF4C-4EB6-A5C4-5CF7ACB89566}" type="datetimeFigureOut">
              <a:rPr lang="en-US" smtClean="0"/>
              <a:pPr>
                <a:defRPr/>
              </a:pPr>
              <a:t>4/26/2012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9768032-C745-4CF8-9AD1-C4FF5AC541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0"/>
            <a:ext cx="7772400" cy="1752600"/>
          </a:xfrm>
        </p:spPr>
        <p:txBody>
          <a:bodyPr rtlCol="0">
            <a:normAutofit fontScale="90000"/>
          </a:bodyPr>
          <a:lstStyle/>
          <a:p>
            <a:pPr algn="ctr"/>
            <a:r>
              <a:rPr lang="en-US" b="1" i="1" u="sng" dirty="0" smtClean="0"/>
              <a:t/>
            </a:r>
            <a:br>
              <a:rPr lang="en-US" b="1" i="1" u="sng" dirty="0" smtClean="0"/>
            </a:br>
            <a:r>
              <a:rPr lang="en-US" b="1" i="1" u="sng" dirty="0"/>
              <a:t/>
            </a:r>
            <a:br>
              <a:rPr lang="en-US" b="1" i="1" u="sng" dirty="0"/>
            </a:br>
            <a:r>
              <a:rPr lang="en-US" b="1" i="1" u="sng" dirty="0" smtClean="0"/>
              <a:t/>
            </a:r>
            <a:br>
              <a:rPr lang="en-US" b="1" i="1" u="sng" dirty="0" smtClean="0"/>
            </a:br>
            <a:r>
              <a:rPr lang="en-US" sz="5300" b="1" i="1" u="sng" dirty="0"/>
              <a:t>VoIP based Train Control Communication system</a:t>
            </a:r>
            <a:br>
              <a:rPr lang="en-US" sz="5300" b="1" i="1" u="sng" dirty="0"/>
            </a:br>
            <a:r>
              <a:rPr lang="en-US" sz="5300" b="1" i="1" u="sng" dirty="0"/>
              <a:t/>
            </a:r>
            <a:br>
              <a:rPr lang="en-US" sz="5300" b="1" i="1" u="sng" dirty="0"/>
            </a:br>
            <a:r>
              <a:rPr lang="en-US" sz="3600" dirty="0"/>
              <a:t>International </a:t>
            </a:r>
            <a:r>
              <a:rPr lang="en-US" sz="3600" dirty="0" smtClean="0"/>
              <a:t>Convention </a:t>
            </a:r>
            <a:br>
              <a:rPr lang="en-US" sz="3600" dirty="0" smtClean="0"/>
            </a:br>
            <a:r>
              <a:rPr lang="en-US" sz="3600" dirty="0" smtClean="0"/>
              <a:t>on </a:t>
            </a:r>
            <a:br>
              <a:rPr lang="en-US" sz="3600" dirty="0" smtClean="0"/>
            </a:br>
            <a:r>
              <a:rPr lang="en-US" sz="2700" dirty="0" smtClean="0">
                <a:solidFill>
                  <a:schemeClr val="bg1"/>
                </a:solidFill>
              </a:rPr>
              <a:t>Modern Train Control For </a:t>
            </a:r>
            <a:r>
              <a:rPr lang="en-US" sz="2700" dirty="0">
                <a:solidFill>
                  <a:schemeClr val="bg1"/>
                </a:solidFill>
              </a:rPr>
              <a:t>Capacity </a:t>
            </a:r>
            <a:r>
              <a:rPr lang="en-US" sz="2700" dirty="0" smtClean="0">
                <a:solidFill>
                  <a:schemeClr val="bg1"/>
                </a:solidFill>
              </a:rPr>
              <a:t>&amp; Safety </a:t>
            </a:r>
            <a:r>
              <a:rPr lang="en-US" sz="2700" dirty="0">
                <a:solidFill>
                  <a:schemeClr val="bg1"/>
                </a:solidFill>
              </a:rPr>
              <a:t>Enhancement</a:t>
            </a:r>
            <a:br>
              <a:rPr lang="en-US" sz="2700" dirty="0">
                <a:solidFill>
                  <a:schemeClr val="bg1"/>
                </a:solidFill>
              </a:rPr>
            </a:br>
            <a:r>
              <a:rPr lang="en-US" sz="3600" dirty="0"/>
              <a:t>April 27 - 28, 2012</a:t>
            </a:r>
            <a:br>
              <a:rPr lang="en-US" sz="3600" dirty="0"/>
            </a:br>
            <a:r>
              <a:rPr lang="en-US" sz="3600" dirty="0"/>
              <a:t>New Delhi</a:t>
            </a:r>
            <a:r>
              <a:rPr lang="en-US" sz="4000" dirty="0" smtClean="0">
                <a:solidFill>
                  <a:schemeClr val="tx2"/>
                </a:solidFill>
              </a:rPr>
              <a:t/>
            </a:r>
            <a:br>
              <a:rPr lang="en-US" sz="4000" dirty="0" smtClean="0">
                <a:solidFill>
                  <a:schemeClr val="tx2"/>
                </a:solidFill>
              </a:rPr>
            </a:b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3000" y="4800600"/>
            <a:ext cx="4038600" cy="1447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 smtClean="0"/>
              <a:t>By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 err="1" smtClean="0">
                <a:solidFill>
                  <a:schemeClr val="bg1"/>
                </a:solidFill>
              </a:rPr>
              <a:t>Yashpal</a:t>
            </a:r>
            <a:r>
              <a:rPr lang="en-US" sz="2800" b="1" dirty="0" smtClean="0">
                <a:solidFill>
                  <a:schemeClr val="bg1"/>
                </a:solidFill>
              </a:rPr>
              <a:t> Singh Tomar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Director Telecom RDSO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740885"/>
              </p:ext>
            </p:extLst>
          </p:nvPr>
        </p:nvGraphicFramePr>
        <p:xfrm>
          <a:off x="685800" y="381000"/>
          <a:ext cx="8305799" cy="646176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362200"/>
                <a:gridCol w="5943599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Various Components</a:t>
                      </a:r>
                      <a:r>
                        <a:rPr lang="en-US" sz="3600" baseline="0" dirty="0" smtClean="0"/>
                        <a:t>  of the Proposed system</a:t>
                      </a:r>
                      <a:endParaRPr lang="en-US" sz="3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rowSpan="5"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Server Block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2400" dirty="0" smtClean="0"/>
                        <a:t>Call control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2400" dirty="0" smtClean="0"/>
                        <a:t>Conferencing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2400" dirty="0" smtClean="0"/>
                        <a:t>Network management 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2400" dirty="0" smtClean="0"/>
                        <a:t>Voice recording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2400" dirty="0" smtClean="0"/>
                        <a:t>Other Applications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Gateways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itchFamily="2" charset="2"/>
                        <a:buChar char="§"/>
                      </a:pPr>
                      <a:r>
                        <a:rPr lang="en-US" sz="2400" dirty="0" smtClean="0"/>
                        <a:t>To connect Railway Exchange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itchFamily="2" charset="2"/>
                        <a:buChar char="§"/>
                      </a:pPr>
                      <a:r>
                        <a:rPr lang="en-US" sz="2400" dirty="0" smtClean="0"/>
                        <a:t>To provide Analog Telephones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itchFamily="2" charset="2"/>
                        <a:buChar char="§"/>
                      </a:pPr>
                      <a:r>
                        <a:rPr lang="en-US" sz="2400" dirty="0" smtClean="0"/>
                        <a:t>To</a:t>
                      </a:r>
                      <a:r>
                        <a:rPr lang="en-US" sz="2400" baseline="0" dirty="0" smtClean="0"/>
                        <a:t> integrate emergency Communication 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itchFamily="2" charset="2"/>
                        <a:buChar char="§"/>
                      </a:pPr>
                      <a:r>
                        <a:rPr lang="en-US" sz="2400" dirty="0" smtClean="0"/>
                        <a:t>SMS</a:t>
                      </a:r>
                      <a:r>
                        <a:rPr lang="en-US" sz="2400" baseline="0" dirty="0" smtClean="0"/>
                        <a:t> gateway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Controllers Console</a:t>
                      </a:r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3200" dirty="0" smtClean="0"/>
                        <a:t>IP telephones/ Consoles for ASMs</a:t>
                      </a:r>
                      <a:endParaRPr lang="en-US" sz="3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737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VoIP\Work done\Specification\RDSO spec\Schematic Diagram for IRS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40" y="0"/>
            <a:ext cx="7813760" cy="656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1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749587"/>
            <a:ext cx="6019800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FEATURES FOR USERS</a:t>
            </a:r>
            <a:endParaRPr lang="en-US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275016"/>
              </p:ext>
            </p:extLst>
          </p:nvPr>
        </p:nvGraphicFramePr>
        <p:xfrm>
          <a:off x="1066800" y="1397000"/>
          <a:ext cx="7696199" cy="548640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76961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Controller’s Console 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57200" indent="-457200">
                        <a:buFont typeface="Arial" pitchFamily="34" charset="0"/>
                        <a:buChar char="•"/>
                      </a:pPr>
                      <a:r>
                        <a:rPr lang="en-US" sz="2800" dirty="0" smtClean="0"/>
                        <a:t>Touch screen panel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57200" indent="-457200">
                        <a:buFont typeface="Arial" pitchFamily="34" charset="0"/>
                        <a:buChar char="•"/>
                      </a:pPr>
                      <a:r>
                        <a:rPr lang="en-US" sz="2800" dirty="0" smtClean="0"/>
                        <a:t>One touch dialing by name of the stations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57200" indent="-457200">
                        <a:buFont typeface="Arial" pitchFamily="34" charset="0"/>
                        <a:buChar char="•"/>
                      </a:pPr>
                      <a:r>
                        <a:rPr lang="en-US" sz="2800" dirty="0" smtClean="0"/>
                        <a:t>Status of various station like busy, free, not</a:t>
                      </a:r>
                      <a:r>
                        <a:rPr lang="en-US" sz="2800" baseline="0" dirty="0" smtClean="0"/>
                        <a:t> reachable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57200" indent="-457200">
                        <a:buFont typeface="Arial" pitchFamily="34" charset="0"/>
                        <a:buChar char="•"/>
                      </a:pPr>
                      <a:r>
                        <a:rPr lang="en-US" sz="2800" dirty="0" smtClean="0"/>
                        <a:t>Information regarding </a:t>
                      </a:r>
                      <a:r>
                        <a:rPr lang="en-US" sz="2800" baseline="0" dirty="0" smtClean="0"/>
                        <a:t>stations currently in conference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57200" indent="-457200">
                        <a:buFont typeface="Arial" pitchFamily="34" charset="0"/>
                        <a:buChar char="•"/>
                      </a:pPr>
                      <a:r>
                        <a:rPr lang="en-US" sz="2800" dirty="0" smtClean="0"/>
                        <a:t>Caller ID, Call</a:t>
                      </a:r>
                      <a:r>
                        <a:rPr lang="en-US" sz="2800" baseline="0" dirty="0" smtClean="0"/>
                        <a:t> log, Call record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57200" indent="-457200">
                        <a:buFont typeface="Arial" pitchFamily="34" charset="0"/>
                        <a:buChar char="•"/>
                      </a:pPr>
                      <a:r>
                        <a:rPr lang="en-US" sz="2800" dirty="0" smtClean="0"/>
                        <a:t>Group dialing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57200" indent="-457200">
                        <a:buFont typeface="Arial" pitchFamily="34" charset="0"/>
                        <a:buChar char="•"/>
                      </a:pPr>
                      <a:r>
                        <a:rPr lang="en-US" sz="2800" dirty="0" smtClean="0"/>
                        <a:t>Sending SMS notification by touch of a button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140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SE TEL\AppData\Local\Microsoft\Windows\Temporary Internet Files\Content.Outlook\JNE9BMPX\KONO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52600"/>
            <a:ext cx="7315200" cy="399319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470764" y="614726"/>
            <a:ext cx="691123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Controller’s console may look like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2778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457200"/>
            <a:ext cx="6019800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FEATURES FOR USERS</a:t>
            </a:r>
            <a:endParaRPr lang="en-US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682409"/>
              </p:ext>
            </p:extLst>
          </p:nvPr>
        </p:nvGraphicFramePr>
        <p:xfrm>
          <a:off x="1066800" y="1397000"/>
          <a:ext cx="7696199" cy="402336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76961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ASM’s IP Telephone/ Console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57200" indent="-457200">
                        <a:buFont typeface="Arial" pitchFamily="34" charset="0"/>
                        <a:buChar char="•"/>
                      </a:pPr>
                      <a:r>
                        <a:rPr lang="en-US" sz="2800" dirty="0" smtClean="0"/>
                        <a:t>Common single equipment for all controls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57200" indent="-457200">
                        <a:buFont typeface="Arial" pitchFamily="34" charset="0"/>
                        <a:buChar char="•"/>
                      </a:pPr>
                      <a:r>
                        <a:rPr lang="en-US" sz="2800" dirty="0" smtClean="0"/>
                        <a:t>Distinctive call ring from</a:t>
                      </a:r>
                      <a:r>
                        <a:rPr lang="en-US" sz="2800" baseline="0" dirty="0" smtClean="0"/>
                        <a:t> Section Controller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57200" indent="-457200">
                        <a:buFont typeface="Arial" pitchFamily="34" charset="0"/>
                        <a:buChar char="•"/>
                      </a:pPr>
                      <a:r>
                        <a:rPr lang="en-US" sz="2800" dirty="0" smtClean="0"/>
                        <a:t>Shortcut dialing buttons for calling various controllers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57200" indent="-457200">
                        <a:buFont typeface="Arial" pitchFamily="34" charset="0"/>
                        <a:buChar char="•"/>
                      </a:pPr>
                      <a:r>
                        <a:rPr lang="en-US" sz="2800" dirty="0" smtClean="0"/>
                        <a:t>Incoming call alert</a:t>
                      </a:r>
                      <a:r>
                        <a:rPr lang="en-US" sz="2800" baseline="0" dirty="0" smtClean="0"/>
                        <a:t> from section controller even when the phone is busy or off hook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57200" indent="-457200">
                        <a:buFont typeface="Arial" pitchFamily="34" charset="0"/>
                        <a:buChar char="•"/>
                      </a:pPr>
                      <a:r>
                        <a:rPr lang="en-US" sz="2800" dirty="0" smtClean="0"/>
                        <a:t>Caller ID, Call</a:t>
                      </a:r>
                      <a:r>
                        <a:rPr lang="en-US" sz="2800" baseline="0" dirty="0" smtClean="0"/>
                        <a:t> log, Missed call details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689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457200"/>
            <a:ext cx="60198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black"/>
                </a:solidFill>
              </a:rPr>
              <a:t>RELIABILITY FEATURES</a:t>
            </a:r>
            <a:endParaRPr lang="en-US" sz="3200" dirty="0">
              <a:solidFill>
                <a:prstClr val="black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051282"/>
              </p:ext>
            </p:extLst>
          </p:nvPr>
        </p:nvGraphicFramePr>
        <p:xfrm>
          <a:off x="990600" y="1295400"/>
          <a:ext cx="7696199" cy="4378053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7696199"/>
              </a:tblGrid>
              <a:tr h="508000">
                <a:tc>
                  <a:txBody>
                    <a:bodyPr/>
                    <a:lstStyle/>
                    <a:p>
                      <a:pPr marL="457200" indent="-457200" algn="l">
                        <a:buFont typeface="Arial" pitchFamily="34" charset="0"/>
                        <a:buChar char="•"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Redundant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</a:rPr>
                        <a:t> server block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010557">
                <a:tc>
                  <a:txBody>
                    <a:bodyPr/>
                    <a:lstStyle/>
                    <a:p>
                      <a:pPr marL="457200" indent="-457200">
                        <a:buFont typeface="Arial" pitchFamily="34" charset="0"/>
                        <a:buChar char="•"/>
                      </a:pPr>
                      <a:r>
                        <a:rPr lang="en-US" sz="2800" dirty="0" smtClean="0"/>
                        <a:t>Dual Ethernet ports in servers and consoles for fault tolerant working</a:t>
                      </a:r>
                      <a:endParaRPr lang="en-US" sz="2800" dirty="0"/>
                    </a:p>
                  </a:txBody>
                  <a:tcPr/>
                </a:tc>
              </a:tr>
              <a:tr h="1000578">
                <a:tc>
                  <a:txBody>
                    <a:bodyPr/>
                    <a:lstStyle/>
                    <a:p>
                      <a:pPr marL="457200" indent="-457200">
                        <a:buFont typeface="Arial" pitchFamily="34" charset="0"/>
                        <a:buChar char="•"/>
                      </a:pPr>
                      <a:r>
                        <a:rPr lang="en-US" sz="2800" dirty="0" smtClean="0"/>
                        <a:t>Way station gateways with remote survivability feature.</a:t>
                      </a:r>
                      <a:endParaRPr lang="en-US" sz="2800" dirty="0"/>
                    </a:p>
                  </a:txBody>
                  <a:tcPr/>
                </a:tc>
              </a:tr>
              <a:tr h="1152979">
                <a:tc>
                  <a:txBody>
                    <a:bodyPr/>
                    <a:lstStyle/>
                    <a:p>
                      <a:pPr marL="457200" indent="-457200">
                        <a:buFont typeface="Arial" pitchFamily="34" charset="0"/>
                        <a:buChar char="•"/>
                      </a:pPr>
                      <a:r>
                        <a:rPr lang="en-US" sz="2800" dirty="0" smtClean="0"/>
                        <a:t>Higher priority for ASM’s call and emergency call in case of WAN bandwidth constraint.</a:t>
                      </a:r>
                      <a:endParaRPr lang="en-US" sz="2800" dirty="0"/>
                    </a:p>
                  </a:txBody>
                  <a:tcPr/>
                </a:tc>
              </a:tr>
              <a:tr h="695779">
                <a:tc>
                  <a:txBody>
                    <a:bodyPr/>
                    <a:lstStyle/>
                    <a:p>
                      <a:pPr marL="457200" indent="-457200">
                        <a:buFont typeface="Arial" pitchFamily="34" charset="0"/>
                        <a:buChar char="•"/>
                      </a:pPr>
                      <a:r>
                        <a:rPr lang="en-US" sz="2800" dirty="0" smtClean="0"/>
                        <a:t>Power over Ethernet for IP telephone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828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5816" y="685800"/>
            <a:ext cx="6019800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black"/>
                </a:solidFill>
              </a:rPr>
              <a:t>SECURITY </a:t>
            </a:r>
            <a:r>
              <a:rPr lang="en-US" sz="3200" dirty="0">
                <a:solidFill>
                  <a:prstClr val="black"/>
                </a:solidFill>
              </a:rPr>
              <a:t>FEATURES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96768"/>
              </p:ext>
            </p:extLst>
          </p:nvPr>
        </p:nvGraphicFramePr>
        <p:xfrm>
          <a:off x="1066800" y="1397000"/>
          <a:ext cx="7696199" cy="355600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7696199"/>
              </a:tblGrid>
              <a:tr h="706664">
                <a:tc>
                  <a:txBody>
                    <a:bodyPr/>
                    <a:lstStyle/>
                    <a:p>
                      <a:pPr marL="457200" indent="-457200" algn="l">
                        <a:buFont typeface="Arial" pitchFamily="34" charset="0"/>
                        <a:buChar char="•"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Servers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</a:rPr>
                        <a:t> to have inbuilt protection against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</a:rPr>
                        <a:t>DoS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</a:rPr>
                        <a:t> attack and Intrusion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29920">
                <a:tc>
                  <a:txBody>
                    <a:bodyPr/>
                    <a:lstStyle/>
                    <a:p>
                      <a:pPr marL="457200" indent="-457200">
                        <a:buFont typeface="Arial" pitchFamily="34" charset="0"/>
                        <a:buChar char="•"/>
                      </a:pPr>
                      <a:r>
                        <a:rPr lang="en-US" sz="2800" dirty="0" smtClean="0"/>
                        <a:t>Controlled access to call server based on ACL </a:t>
                      </a:r>
                      <a:endParaRPr lang="en-US" sz="2800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marL="457200" indent="-457200">
                        <a:buFont typeface="Arial" pitchFamily="34" charset="0"/>
                        <a:buChar char="•"/>
                      </a:pPr>
                      <a:r>
                        <a:rPr lang="en-US" sz="2800" dirty="0" smtClean="0"/>
                        <a:t>Separate VLAN for Voice </a:t>
                      </a:r>
                      <a:endParaRPr lang="en-US" sz="2800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marL="457200" indent="-457200">
                        <a:buFont typeface="Arial" pitchFamily="34" charset="0"/>
                        <a:buChar char="•"/>
                      </a:pPr>
                      <a:r>
                        <a:rPr lang="en-US" sz="2800" dirty="0" smtClean="0"/>
                        <a:t>Secure configuration</a:t>
                      </a:r>
                      <a:r>
                        <a:rPr lang="en-US" sz="2800" baseline="0" dirty="0" smtClean="0"/>
                        <a:t> using SSH</a:t>
                      </a:r>
                      <a:endParaRPr lang="en-US" sz="2800" dirty="0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pPr marL="457200" indent="-457200">
                        <a:buFont typeface="Arial" pitchFamily="34" charset="0"/>
                        <a:buChar char="•"/>
                      </a:pPr>
                      <a:r>
                        <a:rPr lang="en-US" sz="2800" dirty="0" smtClean="0"/>
                        <a:t>Authentication of endpoints based on 802.1x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759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4670" y="758961"/>
            <a:ext cx="720872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SOME MORE FEATURES</a:t>
            </a:r>
            <a:endParaRPr lang="en-US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941673"/>
              </p:ext>
            </p:extLst>
          </p:nvPr>
        </p:nvGraphicFramePr>
        <p:xfrm>
          <a:off x="947803" y="1524000"/>
          <a:ext cx="7306849" cy="53340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7306849"/>
              </a:tblGrid>
              <a:tr h="370840">
                <a:tc>
                  <a:txBody>
                    <a:bodyPr/>
                    <a:lstStyle/>
                    <a:p>
                      <a:pPr marL="457200" indent="-457200">
                        <a:buFont typeface="Arial" pitchFamily="34" charset="0"/>
                        <a:buChar char="•"/>
                      </a:pPr>
                      <a:r>
                        <a:rPr lang="en-US" sz="2800" b="0" dirty="0" smtClean="0"/>
                        <a:t>Communication protocols: SIP and H.323</a:t>
                      </a:r>
                      <a:endParaRPr lang="en-US" sz="28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57200" indent="-457200">
                        <a:buFont typeface="Arial" pitchFamily="34" charset="0"/>
                        <a:buChar char="•"/>
                      </a:pPr>
                      <a:r>
                        <a:rPr lang="en-US" sz="2800" dirty="0" smtClean="0"/>
                        <a:t>Uniform Distribution of time through NTP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57200" indent="-457200">
                        <a:buFont typeface="Arial" pitchFamily="34" charset="0"/>
                        <a:buChar char="•"/>
                      </a:pPr>
                      <a:r>
                        <a:rPr lang="en-US" sz="2800" dirty="0" smtClean="0"/>
                        <a:t>SMS alert for faults/</a:t>
                      </a:r>
                      <a:r>
                        <a:rPr lang="en-US" sz="2800" baseline="0" dirty="0" smtClean="0"/>
                        <a:t> alarm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57200" indent="-457200">
                        <a:buFont typeface="Arial" pitchFamily="34" charset="0"/>
                        <a:buChar char="•"/>
                      </a:pPr>
                      <a:r>
                        <a:rPr lang="en-US" sz="2800" dirty="0" err="1" smtClean="0"/>
                        <a:t>Centralised</a:t>
                      </a:r>
                      <a:r>
                        <a:rPr lang="en-US" sz="2800" dirty="0" smtClean="0"/>
                        <a:t> Network management mainly  for fault and configuration management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57200" indent="-457200">
                        <a:buFont typeface="Arial" pitchFamily="34" charset="0"/>
                        <a:buChar char="•"/>
                      </a:pPr>
                      <a:r>
                        <a:rPr lang="en-US" sz="2800" dirty="0" smtClean="0"/>
                        <a:t>Voice logging with record </a:t>
                      </a:r>
                      <a:r>
                        <a:rPr kumimoji="0" lang="en-US" sz="2800" kern="1200" dirty="0" smtClean="0">
                          <a:effectLst/>
                        </a:rPr>
                        <a:t>search  on the basis of caller, called party, time range or date range criteria.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57200" indent="-457200">
                        <a:buFont typeface="Arial" pitchFamily="34" charset="0"/>
                        <a:buChar char="•"/>
                      </a:pPr>
                      <a:r>
                        <a:rPr lang="en-US" sz="2800" dirty="0" smtClean="0"/>
                        <a:t>SMS alert by voice logger also.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57200" indent="-457200">
                        <a:buFont typeface="Arial" pitchFamily="34" charset="0"/>
                        <a:buChar char="•"/>
                      </a:pPr>
                      <a:r>
                        <a:rPr kumimoji="0" lang="en-US" sz="2800" kern="1200" dirty="0" smtClean="0">
                          <a:effectLst/>
                        </a:rPr>
                        <a:t>Plug and play functionality for IP phones during replacement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63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4670" y="758961"/>
            <a:ext cx="7208729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STATUS</a:t>
            </a:r>
            <a:endParaRPr lang="en-US" sz="3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392760"/>
              </p:ext>
            </p:extLst>
          </p:nvPr>
        </p:nvGraphicFramePr>
        <p:xfrm>
          <a:off x="947803" y="1524000"/>
          <a:ext cx="7205597" cy="23622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7205597"/>
              </a:tblGrid>
              <a:tr h="1293175">
                <a:tc>
                  <a:txBody>
                    <a:bodyPr/>
                    <a:lstStyle/>
                    <a:p>
                      <a:pPr marL="457200" indent="-457200">
                        <a:buFont typeface="Arial" pitchFamily="34" charset="0"/>
                        <a:buChar char="•"/>
                      </a:pPr>
                      <a:r>
                        <a:rPr lang="en-US" sz="2800" b="0" dirty="0" smtClean="0"/>
                        <a:t>Feasibility established </a:t>
                      </a:r>
                      <a:r>
                        <a:rPr lang="en-US" sz="2800" b="0" dirty="0" smtClean="0"/>
                        <a:t>through Poof </a:t>
                      </a:r>
                      <a:r>
                        <a:rPr lang="en-US" sz="2800" b="0" dirty="0" smtClean="0"/>
                        <a:t>of </a:t>
                      </a:r>
                      <a:r>
                        <a:rPr lang="en-US" sz="2800" b="0" smtClean="0"/>
                        <a:t>Concept trial.</a:t>
                      </a:r>
                      <a:endParaRPr lang="en-US" sz="2800" b="0" dirty="0"/>
                    </a:p>
                  </a:txBody>
                  <a:tcPr/>
                </a:tc>
              </a:tr>
              <a:tr h="1069025">
                <a:tc>
                  <a:txBody>
                    <a:bodyPr/>
                    <a:lstStyle/>
                    <a:p>
                      <a:pPr marL="457200" indent="-457200">
                        <a:buFont typeface="Arial" pitchFamily="34" charset="0"/>
                        <a:buChar char="•"/>
                      </a:pPr>
                      <a:r>
                        <a:rPr lang="en-US" sz="2800" dirty="0" smtClean="0"/>
                        <a:t>Draft specification is prepared and to be issued shortly.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547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09600" y="2667000"/>
            <a:ext cx="8229600" cy="21336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b="1" dirty="0" smtClean="0"/>
              <a:t>THANKS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/>
          <a:lstStyle/>
          <a:p>
            <a:pPr algn="ctr"/>
            <a:r>
              <a:rPr lang="en-US" sz="4000" dirty="0" smtClean="0"/>
              <a:t>CONTENTS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sz="3500" dirty="0" smtClean="0"/>
              <a:t>What is train control communication system (TCCS) ?</a:t>
            </a:r>
          </a:p>
          <a:p>
            <a:r>
              <a:rPr lang="en-US" sz="3500" dirty="0" smtClean="0"/>
              <a:t>Why it is unique?</a:t>
            </a:r>
          </a:p>
          <a:p>
            <a:r>
              <a:rPr lang="en-US" sz="3500" dirty="0" smtClean="0"/>
              <a:t>The existing system.</a:t>
            </a:r>
          </a:p>
          <a:p>
            <a:r>
              <a:rPr lang="en-US" sz="3500" dirty="0" smtClean="0"/>
              <a:t>Why IP based TCCS? </a:t>
            </a:r>
          </a:p>
          <a:p>
            <a:r>
              <a:rPr lang="en-US" sz="3500" dirty="0" smtClean="0"/>
              <a:t>Challenges in IP based TCCS.</a:t>
            </a:r>
          </a:p>
          <a:p>
            <a:r>
              <a:rPr lang="en-US" sz="3500" dirty="0" smtClean="0"/>
              <a:t>Design Philosophy and components of IP based TCCS.</a:t>
            </a:r>
          </a:p>
          <a:p>
            <a:r>
              <a:rPr lang="en-US" sz="3500" dirty="0" smtClean="0"/>
              <a:t>Features of proposed IP based TCCS.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4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57" name="Group 104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8047219"/>
              </p:ext>
            </p:extLst>
          </p:nvPr>
        </p:nvGraphicFramePr>
        <p:xfrm>
          <a:off x="381000" y="990600"/>
          <a:ext cx="8229600" cy="3886184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82296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What is </a:t>
                      </a:r>
                      <a:r>
                        <a:rPr kumimoji="0" lang="en-US" sz="4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Train control communication System</a:t>
                      </a:r>
                      <a:endPara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6" marB="45716" horzOverflow="overflow"/>
                </a:tc>
              </a:tr>
              <a:tr h="114300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Communication system between the controller and the various way-side stations. 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6" marB="45716" horzOverflow="overflow"/>
                </a:tc>
              </a:tr>
              <a:tr h="91440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It is used for Train operations.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6" marB="45716" horzOverflow="overflow"/>
                </a:tc>
              </a:tr>
              <a:tr h="43596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Vital system.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6" marB="45716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97026"/>
              </p:ext>
            </p:extLst>
          </p:nvPr>
        </p:nvGraphicFramePr>
        <p:xfrm>
          <a:off x="762000" y="1447800"/>
          <a:ext cx="8077200" cy="298701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807720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Unique features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6" marB="45716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Omnibus communication circuit.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6" marB="45716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Omnibus Emergency communication circuit without any call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signalling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6" marB="45716" horzOverflow="overflow"/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233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162449"/>
              </p:ext>
            </p:extLst>
          </p:nvPr>
        </p:nvGraphicFramePr>
        <p:xfrm>
          <a:off x="762000" y="762000"/>
          <a:ext cx="7772400" cy="496824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777240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u="sng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Existing Systems</a:t>
                      </a:r>
                    </a:p>
                    <a:p>
                      <a:pPr algn="ctr"/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57200" indent="-457200" algn="l">
                        <a:buFont typeface="Arial" pitchFamily="34" charset="0"/>
                        <a:buChar char="•"/>
                      </a:pPr>
                      <a:r>
                        <a:rPr lang="en-US" sz="2800" dirty="0" smtClean="0"/>
                        <a:t>Analog System providing omnibus functionality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57200" indent="-457200" algn="l">
                        <a:buFont typeface="Arial" pitchFamily="34" charset="0"/>
                        <a:buChar char="•"/>
                      </a:pPr>
                      <a:r>
                        <a:rPr lang="en-US" sz="2800" dirty="0" smtClean="0"/>
                        <a:t>DTMF signaling is used to draw attention of Way side station          </a:t>
                      </a:r>
                      <a:endParaRPr lang="en-US" sz="2800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57200" indent="-457200" algn="l">
                        <a:buFont typeface="Arial" pitchFamily="34" charset="0"/>
                        <a:buChar char="•"/>
                      </a:pPr>
                      <a:r>
                        <a:rPr lang="en-US" sz="2800" dirty="0" smtClean="0"/>
                        <a:t> No signaling from way station to Controller.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57200" indent="-457200" algn="l">
                        <a:buFont typeface="Arial" pitchFamily="34" charset="0"/>
                        <a:buChar char="•"/>
                      </a:pPr>
                      <a:r>
                        <a:rPr lang="en-US" sz="2800" dirty="0" smtClean="0"/>
                        <a:t>Way station are always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connected to controllers conference circuit and by</a:t>
                      </a:r>
                      <a:r>
                        <a:rPr lang="en-US" sz="2800" baseline="0" dirty="0" smtClean="0"/>
                        <a:t> lifting the handset communication starts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18" name="Group 10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367490"/>
              </p:ext>
            </p:extLst>
          </p:nvPr>
        </p:nvGraphicFramePr>
        <p:xfrm>
          <a:off x="723900" y="1752600"/>
          <a:ext cx="7848600" cy="2873737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7848600"/>
              </a:tblGrid>
              <a:tr h="4620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Limitations of Present System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9" marB="45709" horzOverflow="overflow"/>
                </a:tc>
              </a:tr>
              <a:tr h="46201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Meets basic requirements with few features for user.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9" marB="45709" horzOverflow="overflow"/>
                </a:tc>
              </a:tr>
              <a:tr h="831643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Addition of new feature is very difficult.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9" marB="45709" horzOverflow="overflow"/>
                </a:tc>
              </a:tr>
              <a:tr h="46201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Equipments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and arrangement Railway specific.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9" marB="45709" horzOverflow="overflow"/>
                </a:tc>
              </a:tr>
            </a:tbl>
          </a:graphicData>
        </a:graphic>
      </p:graphicFrame>
      <p:sp>
        <p:nvSpPr>
          <p:cNvPr id="5152" name="TextBox 3"/>
          <p:cNvSpPr txBox="1">
            <a:spLocks noChangeArrowheads="1"/>
          </p:cNvSpPr>
          <p:nvPr/>
        </p:nvSpPr>
        <p:spPr bwMode="auto">
          <a:xfrm>
            <a:off x="1600200" y="609600"/>
            <a:ext cx="6096000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 u="sng" dirty="0" smtClean="0">
                <a:latin typeface="Calibri" pitchFamily="34" charset="0"/>
              </a:rPr>
              <a:t>Why IP </a:t>
            </a:r>
            <a:r>
              <a:rPr lang="en-US" sz="3600" b="1" u="sng" dirty="0">
                <a:latin typeface="Calibri" pitchFamily="34" charset="0"/>
              </a:rPr>
              <a:t>based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23" name="Group 10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701291"/>
              </p:ext>
            </p:extLst>
          </p:nvPr>
        </p:nvGraphicFramePr>
        <p:xfrm>
          <a:off x="723900" y="2057400"/>
          <a:ext cx="7848600" cy="3901472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7848600"/>
              </a:tblGrid>
              <a:tr h="4572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Advantages/ Possibilities in IP based System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4" marB="45724" horzOverflow="overflow"/>
                </a:tc>
              </a:tr>
              <a:tr h="457242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Feature rich communication 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4" marB="45724" horzOverflow="overflow"/>
                </a:tc>
              </a:tr>
              <a:tr h="457242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Use of Commercially available  Off the shelf (COTS) products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4" marB="45724" horzOverflow="overflow"/>
                </a:tc>
              </a:tr>
              <a:tr h="823035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Packet based communication, enabling use of common infrastructure  for data, voice and video communication.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4" marB="45724" horzOverflow="overflow"/>
                </a:tc>
              </a:tr>
            </a:tbl>
          </a:graphicData>
        </a:graphic>
      </p:graphicFrame>
      <p:sp>
        <p:nvSpPr>
          <p:cNvPr id="5152" name="TextBox 3"/>
          <p:cNvSpPr txBox="1">
            <a:spLocks noChangeArrowheads="1"/>
          </p:cNvSpPr>
          <p:nvPr/>
        </p:nvSpPr>
        <p:spPr bwMode="auto">
          <a:xfrm>
            <a:off x="1447800" y="914400"/>
            <a:ext cx="6096000" cy="58420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u="sng" dirty="0" smtClean="0">
                <a:solidFill>
                  <a:prstClr val="black"/>
                </a:solidFill>
                <a:latin typeface="Calibri" pitchFamily="34" charset="0"/>
              </a:rPr>
              <a:t>Why IP </a:t>
            </a:r>
            <a:r>
              <a:rPr lang="en-US" sz="3200" b="1" u="sng" dirty="0">
                <a:solidFill>
                  <a:prstClr val="black"/>
                </a:solidFill>
                <a:latin typeface="Calibri" pitchFamily="34" charset="0"/>
              </a:rPr>
              <a:t>based system</a:t>
            </a:r>
          </a:p>
        </p:txBody>
      </p:sp>
    </p:spTree>
    <p:extLst>
      <p:ext uri="{BB962C8B-B14F-4D97-AF65-F5344CB8AC3E}">
        <p14:creationId xmlns:p14="http://schemas.microsoft.com/office/powerpoint/2010/main" val="102680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23" name="Group 10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977795"/>
              </p:ext>
            </p:extLst>
          </p:nvPr>
        </p:nvGraphicFramePr>
        <p:xfrm>
          <a:off x="723900" y="990600"/>
          <a:ext cx="7848600" cy="312420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7848600"/>
              </a:tblGrid>
              <a:tr h="7289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Challenges in IP based System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4" marB="45724" horzOverflow="overflow"/>
                </a:tc>
              </a:tr>
              <a:tr h="833108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Emulation of Omnibus functionalities 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4" marB="45724" horzOverflow="overflow"/>
                </a:tc>
              </a:tr>
              <a:tr h="1562105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Integration of existing emergency communication system without changing the Emergency telephones.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4" marB="45724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583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/>
              <a:t>Centralised</a:t>
            </a:r>
            <a:r>
              <a:rPr lang="en-US" dirty="0" smtClean="0"/>
              <a:t> Communication and application server.</a:t>
            </a:r>
          </a:p>
          <a:p>
            <a:r>
              <a:rPr lang="en-US" dirty="0" smtClean="0"/>
              <a:t>Provision for Disaster recovery server</a:t>
            </a:r>
          </a:p>
          <a:p>
            <a:r>
              <a:rPr lang="en-US" dirty="0" err="1" smtClean="0"/>
              <a:t>Centralised</a:t>
            </a:r>
            <a:r>
              <a:rPr lang="en-US" dirty="0" smtClean="0"/>
              <a:t> conference bridge</a:t>
            </a:r>
          </a:p>
          <a:p>
            <a:r>
              <a:rPr lang="en-US" dirty="0" smtClean="0"/>
              <a:t>Gateways at way station for integration with emergency communication.</a:t>
            </a:r>
          </a:p>
          <a:p>
            <a:r>
              <a:rPr lang="en-US" dirty="0" smtClean="0"/>
              <a:t>Gateways also provide remote </a:t>
            </a:r>
            <a:r>
              <a:rPr lang="en-US" dirty="0" err="1" smtClean="0"/>
              <a:t>surviability</a:t>
            </a:r>
            <a:endParaRPr lang="en-US" dirty="0" smtClean="0"/>
          </a:p>
          <a:p>
            <a:r>
              <a:rPr lang="en-US" dirty="0" smtClean="0"/>
              <a:t>Feature rich user interface in the form of console for the key user i.e. controller.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802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dirty="0" smtClean="0"/>
              <a:t>Design Philosophy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5135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795</TotalTime>
  <Words>594</Words>
  <Application>Microsoft Office PowerPoint</Application>
  <PresentationFormat>On-screen Show (4:3)</PresentationFormat>
  <Paragraphs>101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</vt:lpstr>
      <vt:lpstr>   VoIP based Train Control Communication system  International Convention  on  Modern Train Control For Capacity &amp; Safety Enhancement April 27 - 28, 2012 New Delhi </vt:lpstr>
      <vt:lpstr>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Design Philosophy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VoIP based Train Control Communication system  44th CBRR RDSO Lucknow 09th Novemeber, 2011</dc:title>
  <dc:creator>SE TEL</dc:creator>
  <cp:lastModifiedBy>sony</cp:lastModifiedBy>
  <cp:revision>68</cp:revision>
  <dcterms:created xsi:type="dcterms:W3CDTF">2011-11-08T07:06:33Z</dcterms:created>
  <dcterms:modified xsi:type="dcterms:W3CDTF">2012-04-26T14:11:54Z</dcterms:modified>
</cp:coreProperties>
</file>